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6" r:id="rId2"/>
    <p:sldId id="347" r:id="rId3"/>
    <p:sldId id="337" r:id="rId4"/>
    <p:sldId id="308" r:id="rId5"/>
    <p:sldId id="339" r:id="rId6"/>
    <p:sldId id="273" r:id="rId7"/>
    <p:sldId id="260" r:id="rId8"/>
    <p:sldId id="312" r:id="rId9"/>
    <p:sldId id="270" r:id="rId10"/>
    <p:sldId id="259" r:id="rId11"/>
    <p:sldId id="258" r:id="rId12"/>
    <p:sldId id="269" r:id="rId13"/>
    <p:sldId id="262" r:id="rId14"/>
    <p:sldId id="263" r:id="rId15"/>
    <p:sldId id="264" r:id="rId16"/>
    <p:sldId id="265" r:id="rId17"/>
    <p:sldId id="266" r:id="rId18"/>
    <p:sldId id="267" r:id="rId19"/>
    <p:sldId id="275" r:id="rId20"/>
    <p:sldId id="278" r:id="rId21"/>
    <p:sldId id="300" r:id="rId22"/>
    <p:sldId id="301" r:id="rId23"/>
    <p:sldId id="302" r:id="rId24"/>
    <p:sldId id="305" r:id="rId25"/>
    <p:sldId id="306" r:id="rId26"/>
    <p:sldId id="350" r:id="rId27"/>
    <p:sldId id="346" r:id="rId28"/>
    <p:sldId id="310" r:id="rId29"/>
    <p:sldId id="324" r:id="rId30"/>
    <p:sldId id="349" r:id="rId31"/>
    <p:sldId id="331" r:id="rId32"/>
    <p:sldId id="351" r:id="rId33"/>
    <p:sldId id="307" r:id="rId34"/>
    <p:sldId id="354" r:id="rId35"/>
    <p:sldId id="314" r:id="rId36"/>
    <p:sldId id="313" r:id="rId37"/>
    <p:sldId id="348" r:id="rId38"/>
    <p:sldId id="315" r:id="rId39"/>
    <p:sldId id="280" r:id="rId40"/>
    <p:sldId id="342" r:id="rId41"/>
    <p:sldId id="296" r:id="rId42"/>
    <p:sldId id="282" r:id="rId43"/>
    <p:sldId id="292" r:id="rId44"/>
    <p:sldId id="338" r:id="rId45"/>
    <p:sldId id="293" r:id="rId46"/>
    <p:sldId id="261" r:id="rId47"/>
    <p:sldId id="326" r:id="rId48"/>
    <p:sldId id="340" r:id="rId49"/>
    <p:sldId id="341" r:id="rId50"/>
    <p:sldId id="283" r:id="rId51"/>
    <p:sldId id="284" r:id="rId52"/>
    <p:sldId id="325" r:id="rId53"/>
    <p:sldId id="285" r:id="rId54"/>
    <p:sldId id="321" r:id="rId55"/>
    <p:sldId id="343" r:id="rId56"/>
    <p:sldId id="286" r:id="rId57"/>
    <p:sldId id="355" r:id="rId58"/>
    <p:sldId id="287" r:id="rId59"/>
    <p:sldId id="327" r:id="rId60"/>
    <p:sldId id="344" r:id="rId61"/>
    <p:sldId id="345" r:id="rId62"/>
    <p:sldId id="329" r:id="rId63"/>
    <p:sldId id="330" r:id="rId64"/>
    <p:sldId id="323" r:id="rId65"/>
    <p:sldId id="318" r:id="rId66"/>
    <p:sldId id="319" r:id="rId67"/>
    <p:sldId id="320" r:id="rId68"/>
    <p:sldId id="352" r:id="rId69"/>
    <p:sldId id="277" r:id="rId70"/>
    <p:sldId id="288" r:id="rId71"/>
    <p:sldId id="332" r:id="rId72"/>
    <p:sldId id="271" r:id="rId73"/>
    <p:sldId id="289" r:id="rId74"/>
    <p:sldId id="297" r:id="rId75"/>
    <p:sldId id="298" r:id="rId76"/>
    <p:sldId id="290" r:id="rId7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369" autoAdjust="0"/>
  </p:normalViewPr>
  <p:slideViewPr>
    <p:cSldViewPr>
      <p:cViewPr varScale="1">
        <p:scale>
          <a:sx n="69" d="100"/>
          <a:sy n="69" d="100"/>
        </p:scale>
        <p:origin x="14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40855-21E4-40D3-A9A9-480AAC2CABE0}" type="datetimeFigureOut">
              <a:rPr lang="el-GR" smtClean="0"/>
              <a:pPr/>
              <a:t>24/4/2020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E0DE2-C32A-479B-8199-BBAB68C8A34D}" type="slidenum">
              <a:rPr lang="el-GR" smtClean="0"/>
              <a:pPr/>
              <a:t>‹#›</a:t>
            </a:fld>
            <a:endParaRPr lang="el-GR"/>
          </a:p>
        </p:txBody>
      </p:sp>
    </p:spTree>
    <p:extLst>
      <p:ext uri="{BB962C8B-B14F-4D97-AF65-F5344CB8AC3E}">
        <p14:creationId xmlns:p14="http://schemas.microsoft.com/office/powerpoint/2010/main" val="234597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 ω,χμωνλσκδνβλσκ΄δνγ</a:t>
            </a:r>
            <a:endParaRPr lang="el-GR" dirty="0"/>
          </a:p>
        </p:txBody>
      </p:sp>
      <p:sp>
        <p:nvSpPr>
          <p:cNvPr id="4" name="Slide Number Placeholder 3"/>
          <p:cNvSpPr>
            <a:spLocks noGrp="1"/>
          </p:cNvSpPr>
          <p:nvPr>
            <p:ph type="sldNum" sz="quarter" idx="10"/>
          </p:nvPr>
        </p:nvSpPr>
        <p:spPr/>
        <p:txBody>
          <a:bodyPr/>
          <a:lstStyle/>
          <a:p>
            <a:fld id="{191E0DE2-C32A-479B-8199-BBAB68C8A34D}" type="slidenum">
              <a:rPr lang="el-GR" smtClean="0"/>
              <a:pPr/>
              <a:t>15</a:t>
            </a:fld>
            <a:endParaRPr lang="el-GR"/>
          </a:p>
        </p:txBody>
      </p:sp>
    </p:spTree>
    <p:extLst>
      <p:ext uri="{BB962C8B-B14F-4D97-AF65-F5344CB8AC3E}">
        <p14:creationId xmlns:p14="http://schemas.microsoft.com/office/powerpoint/2010/main" val="204641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09DE9FD-4C02-4EDE-997B-DA2875039B72}" type="datetimeFigureOut">
              <a:rPr lang="el-GR" smtClean="0"/>
              <a:pPr/>
              <a:t>24/4/2020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09DE9FD-4C02-4EDE-997B-DA2875039B72}" type="datetimeFigureOut">
              <a:rPr lang="el-GR" smtClean="0"/>
              <a:pPr/>
              <a:t>24/4/2020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09DE9FD-4C02-4EDE-997B-DA2875039B72}" type="datetimeFigureOut">
              <a:rPr lang="el-GR" smtClean="0"/>
              <a:pPr/>
              <a:t>24/4/2020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09DE9FD-4C02-4EDE-997B-DA2875039B72}" type="datetimeFigureOut">
              <a:rPr lang="el-GR" smtClean="0"/>
              <a:pPr/>
              <a:t>24/4/2020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9DE9FD-4C02-4EDE-997B-DA2875039B72}" type="datetimeFigureOut">
              <a:rPr lang="el-GR" smtClean="0"/>
              <a:pPr/>
              <a:t>24/4/2020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09DE9FD-4C02-4EDE-997B-DA2875039B72}" type="datetimeFigureOut">
              <a:rPr lang="el-GR" smtClean="0"/>
              <a:pPr/>
              <a:t>24/4/2020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9DE9FD-4C02-4EDE-997B-DA2875039B72}" type="datetimeFigureOut">
              <a:rPr lang="el-GR" smtClean="0"/>
              <a:pPr/>
              <a:t>24/4/2020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09DE9FD-4C02-4EDE-997B-DA2875039B72}" type="datetimeFigureOut">
              <a:rPr lang="el-GR" smtClean="0"/>
              <a:pPr/>
              <a:t>24/4/2020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DE9FD-4C02-4EDE-997B-DA2875039B72}" type="datetimeFigureOut">
              <a:rPr lang="el-GR" smtClean="0"/>
              <a:pPr/>
              <a:t>24/4/2020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DE9FD-4C02-4EDE-997B-DA2875039B72}" type="datetimeFigureOut">
              <a:rPr lang="el-GR" smtClean="0"/>
              <a:pPr/>
              <a:t>24/4/2020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DE9FD-4C02-4EDE-997B-DA2875039B72}" type="datetimeFigureOut">
              <a:rPr lang="el-GR" smtClean="0"/>
              <a:pPr/>
              <a:t>24/4/2020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0302F0-4748-4FF8-A4F6-438A40FCAE39}"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DE9FD-4C02-4EDE-997B-DA2875039B72}" type="datetimeFigureOut">
              <a:rPr lang="el-GR" smtClean="0"/>
              <a:pPr/>
              <a:t>24/4/2020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302F0-4748-4FF8-A4F6-438A40FCAE3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lniplex.files.wordpress.com/2013/03/fishing-in-spring-van-gogh.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lniplex.files.wordpress.com/2013/03/edward-henry-potthast-springtim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lniplex.files.wordpress.com/2013/03/fishing-in-spring-van-gogh.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lniplex.files.wordpress.com/2013/03/la-panca-di-pietra-guido-borelli1.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youtu.be/x_WcbknA4kw" TargetMode="External"/><Relationship Id="rId3" Type="http://schemas.openxmlformats.org/officeDocument/2006/relationships/hyperlink" Target="https://youtu.be/Iw7iPIeGMbo" TargetMode="External"/><Relationship Id="rId7" Type="http://schemas.openxmlformats.org/officeDocument/2006/relationships/hyperlink" Target="https://youtu.be/ZYov3p-6i04"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s://youtu.be/UQ9vFO9X5ro" TargetMode="External"/><Relationship Id="rId5" Type="http://schemas.openxmlformats.org/officeDocument/2006/relationships/hyperlink" Target="https://youtu.be/a9M2oTHa3GM" TargetMode="External"/><Relationship Id="rId10" Type="http://schemas.openxmlformats.org/officeDocument/2006/relationships/hyperlink" Target="https://youtu.be/6Xj_cFyginw" TargetMode="External"/><Relationship Id="rId4" Type="http://schemas.openxmlformats.org/officeDocument/2006/relationships/hyperlink" Target="https://youtu.be/U6ayuvWbqQ8" TargetMode="External"/><Relationship Id="rId9" Type="http://schemas.openxmlformats.org/officeDocument/2006/relationships/hyperlink" Target="https://youtu.be/_U3blT9PATc"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audio" Target="file:///C:\Users\Bill\Documents\&#928;&#945;&#953;&#948;&#953;&#954;&#942;_&#935;&#959;&#961;&#969;&#948;&#943;&#945;_&#931;&#960;&#973;&#961;&#959;&#965;_&#923;&#940;&#956;&#960;&#961;&#959;&#965;_&#928;&#961;&#969;&#964;&#959;&#956;&#945;&#947;&#953;&#940;_Offic.mp3" TargetMode="Externa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facebook.com/l.php?u=https://pin.it/1PYoq5k?fbclid=IwAR2x4j38-Eif2MlPIYLnf7lXUfPW-7WK34aJvdIsjamx8KRNDiLRadedu0Q&amp;h=AT3ErxG0wFXoOL1Lj_ebrZBR18cRQf5sk6jXud2_c8S9nwQmKWEuxUg-jZwobwe_wZEM0G7ZYdV4JGgeeZ7qm-WjICGuCNLtF6faa2zbHb79ufCCPYWmTWrKyA_rZLR-bTIoZG8Pli7DWoIQZmVg"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p1Skq3S1pRM" TargetMode="External"/><Relationship Id="rId2" Type="http://schemas.openxmlformats.org/officeDocument/2006/relationships/slideLayout" Target="../slideLayouts/slideLayout2.xml"/><Relationship Id="rId1" Type="http://schemas.openxmlformats.org/officeDocument/2006/relationships/video" Target="file:///C:\Users\Bill\Documents\&#924;&#945;&#947;&#953;&#945;&#964;&#953;&#954;&#959;%20&#963;&#964;&#949;&#966;&#945;&#957;&#953;-diy%20%20flower%20hoop_wreath.mp4" TargetMode="Externa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audio" Target="file:///C:\Users\Bill\Documents\&#931;&#919;&#924;&#917;&#929;&#913;_&#928;&#927;&#933;_&#915;&#921;&#927;&#929;&#932;&#913;&#918;&#917;&#921;&#931;_&#924;&#913;&#925;&#927;&#933;&#923;&#913;&#924;&#927;&#933;_&#916;&#917;&#925;_&#926;&#917;&#929;&#937;.mp3" TargetMode="Externa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nAGnYlLXHRk" TargetMode="External"/><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hyperlink" Target="https://youtu.be/-niQYBRvkZA" TargetMode="External"/><Relationship Id="rId4" Type="http://schemas.openxmlformats.org/officeDocument/2006/relationships/hyperlink" Target="https://youtu.be/zZuNGwH_HB4"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helloWonderful/videos/541617369814078/?t=4" TargetMode="Externa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aWIE0PX1uXk" TargetMode="External"/><Relationship Id="rId3" Type="http://schemas.openxmlformats.org/officeDocument/2006/relationships/audio" Target="file:///C:\Users\Bill\Documents\Aggressive_Battle_Music_Flash_Point_by_Robert_Slu.mp3" TargetMode="External"/><Relationship Id="rId7" Type="http://schemas.openxmlformats.org/officeDocument/2006/relationships/hyperlink" Target="https://www.youtube.com/watch?v=MOWDb2TBYDg" TargetMode="External"/><Relationship Id="rId12" Type="http://schemas.openxmlformats.org/officeDocument/2006/relationships/image" Target="../media/image70.png"/><Relationship Id="rId2" Type="http://schemas.openxmlformats.org/officeDocument/2006/relationships/audio" Target="file:///C:\Users\Bill\Documents\Sad_Piano_Music_THIS_WILL_MAKE_YOU_CRY_Saddest_.mp3" TargetMode="External"/><Relationship Id="rId1" Type="http://schemas.openxmlformats.org/officeDocument/2006/relationships/audio" Target="file:///C:\Users\Bill\Documents\HAPPY_Pharrell_Williams_feat_Minions_.mp3" TargetMode="External"/><Relationship Id="rId6" Type="http://schemas.openxmlformats.org/officeDocument/2006/relationships/image" Target="../media/image68.png"/><Relationship Id="rId11" Type="http://schemas.openxmlformats.org/officeDocument/2006/relationships/image" Target="../media/image69.png"/><Relationship Id="rId5" Type="http://schemas.openxmlformats.org/officeDocument/2006/relationships/slideLayout" Target="../slideLayouts/slideLayout2.xml"/><Relationship Id="rId10" Type="http://schemas.openxmlformats.org/officeDocument/2006/relationships/hyperlink" Target="https://www.youtube.com/watch?v=mGx_FATyasQ" TargetMode="External"/><Relationship Id="rId4" Type="http://schemas.openxmlformats.org/officeDocument/2006/relationships/audio" Target="file:///C:\Users\Bill\Documents\Motivating_and_Upbeat_Background_Music.mp3" TargetMode="External"/><Relationship Id="rId9" Type="http://schemas.openxmlformats.org/officeDocument/2006/relationships/hyperlink" Target="https://www.youtube.com/watch?v=Dn4F42bG9D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jigsawplanet.com/?rc=play&amp;pid=0aab23c014d0" TargetMode="External"/><Relationship Id="rId2" Type="http://schemas.openxmlformats.org/officeDocument/2006/relationships/hyperlink" Target="https://www.jigsawplanet.com/?rc=play&amp;pid=0daa950bdb06" TargetMode="External"/><Relationship Id="rId1" Type="http://schemas.openxmlformats.org/officeDocument/2006/relationships/slideLayout" Target="../slideLayouts/slideLayout2.xml"/><Relationship Id="rId4" Type="http://schemas.openxmlformats.org/officeDocument/2006/relationships/hyperlink" Target="https://www.jigsawplanet.com/?rc=play&amp;pid=1a35c05682a8"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helppost.gr/free/ebooks/paidika-paramithia-istories-online/" TargetMode="External"/><Relationship Id="rId3" Type="http://schemas.openxmlformats.org/officeDocument/2006/relationships/image" Target="../media/image80.jpeg"/><Relationship Id="rId7" Type="http://schemas.openxmlformats.org/officeDocument/2006/relationships/hyperlink" Target="https://youtu.be/sUyhcu4ZTnI"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youtu.be/lBQJmM_JONU" TargetMode="External"/><Relationship Id="rId5" Type="http://schemas.openxmlformats.org/officeDocument/2006/relationships/hyperlink" Target="https://youtu.be/4gcXuca5KWQ" TargetMode="External"/><Relationship Id="rId4" Type="http://schemas.openxmlformats.org/officeDocument/2006/relationships/hyperlink" Target="https://www.youtube.com/watch?v=MG7oBwrO9LQ&amp;feature=shar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l.facebook.com/l.php?u=https://pin.it/57MNDaD?fbclid=IwAR0K_h6vZMe95qoDJu8L5LpDXlDg0yzeQ6XdY9MGlFjhfGOJbqZ5WAjDkdg&amp;h=AT3ErxG0wFXoOL1Lj_ebrZBR18cRQf5sk6jXud2_c8S9nwQmKWEuxUg-jZwobwe_wZEM0G7ZYdV4JGgeeZ7qm-WjICGuCNLtF6faa2zbHb79ufCCPYWmTWrKyA_rZLR-bTIoZG8Pli7DWoIQZmVg" TargetMode="Externa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6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6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hyperlink" Target="https://www.sintayes.gr/syntages/spanakorizo/" TargetMode="External"/><Relationship Id="rId7" Type="http://schemas.openxmlformats.org/officeDocument/2006/relationships/image" Target="../media/image107.jpeg"/><Relationship Id="rId2" Type="http://schemas.openxmlformats.org/officeDocument/2006/relationships/hyperlink" Target="https://www.sintayes.gr/syntages/spanakorizo/?fbclid=IwAR1-09ryYIz5bB43Nd2sA82iFlZsN2CESadLc8KeGoOJ_eGsUpQ9z4LoVjU" TargetMode="External"/><Relationship Id="rId1" Type="http://schemas.openxmlformats.org/officeDocument/2006/relationships/slideLayout" Target="../slideLayouts/slideLayout2.xml"/><Relationship Id="rId6" Type="http://schemas.openxmlformats.org/officeDocument/2006/relationships/hyperlink" Target="https://l.facebook.com/l.php?u=https://faghta-giagias.blogspot.com/2012/04/blog-post_6003.html?fbclid=IwAR1t1hMMsjf0o0qC26jd5IJgtO1aypwn81D3kFADQInsMY-Z8vC1UmVJV3E&amp;h=AT2aOu_EDaKVh0uTFti0pItPNb99fl8Ho-ngNoKuTOBMM4vsbThxtfo7YnYbZq_PnbzjhiRyl8ibvJ-yGXiWMChyGiEVSy_oxlMOFFo0Wqen0HHm2kdOdm-DxWfhHKg2t2pvsNh0wM8xWsA7q0ub" TargetMode="External"/><Relationship Id="rId5" Type="http://schemas.openxmlformats.org/officeDocument/2006/relationships/hyperlink" Target="https://sweetly.gr/2017/07/domatopita-xoris-fyllo/" TargetMode="External"/><Relationship Id="rId4" Type="http://schemas.openxmlformats.org/officeDocument/2006/relationships/hyperlink" Target="https://l.facebook.com/l.php?u=https://sweetly.gr/2017/07/domatopita-xoris-fyllo/?fbclid=IwAR2HxxKStjM3CHFNPyiFUoBESRTgB_zVKc5ZKr2IDKKKKOf-W5bTBIDgCyU&amp;h=AT2aOu_EDaKVh0uTFti0pItPNb99fl8Ho-ngNoKuTOBMM4vsbThxtfo7YnYbZq_PnbzjhiRyl8ibvJ-yGXiWMChyGiEVSy_oxlMOFFo0Wqen0HHm2kdOdm-DxWfhHKg2t2pvsNh0wM8xWsA7q0ub" TargetMode="External"/><Relationship Id="rId9" Type="http://schemas.openxmlformats.org/officeDocument/2006/relationships/image" Target="../media/image109.jpeg"/></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youtu.be/URR3UuRoh80" TargetMode="External"/><Relationship Id="rId2" Type="http://schemas.openxmlformats.org/officeDocument/2006/relationships/image" Target="../media/image112.jpeg"/><Relationship Id="rId1" Type="http://schemas.openxmlformats.org/officeDocument/2006/relationships/slideLayout" Target="../slideLayouts/slideLayout2.xml"/><Relationship Id="rId4" Type="http://schemas.openxmlformats.org/officeDocument/2006/relationships/hyperlink" Target="https://youtu.be/a0hFZPvanM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αρχείο λήψης (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l-GR" dirty="0" smtClean="0"/>
              <a:t>ΚΑΛΕΣΜΑ ΤΟΥ 4</a:t>
            </a:r>
            <a:r>
              <a:rPr lang="el-GR" baseline="30000" dirty="0" smtClean="0"/>
              <a:t>ου</a:t>
            </a:r>
            <a:r>
              <a:rPr lang="el-GR" dirty="0" smtClean="0"/>
              <a:t> ΤΜΗΜΑΤΟΣ ΠΡΟΣΧΟΛΙΚΗΣ ΑΓΩΓΗΣ ΔΗΜΟΥ ΧΑΛΑΝΔΡΙΟΥ</a:t>
            </a:r>
            <a:r>
              <a:rPr lang="en-US" dirty="0" smtClean="0"/>
              <a:t> </a:t>
            </a:r>
            <a:r>
              <a:rPr lang="el-GR" dirty="0" smtClean="0"/>
              <a:t>ΓΙΑ ΔΙΑΔΥΚΤΙΑΚΕΣ ΔΡΑΣΕΙΣ</a:t>
            </a:r>
            <a:endParaRPr lang="el-GR" dirty="0"/>
          </a:p>
        </p:txBody>
      </p:sp>
      <p:sp>
        <p:nvSpPr>
          <p:cNvPr id="3" name="Subtitle 2"/>
          <p:cNvSpPr>
            <a:spLocks noGrp="1"/>
          </p:cNvSpPr>
          <p:nvPr>
            <p:ph type="subTitle" idx="1"/>
          </p:nvPr>
        </p:nvSpPr>
        <p:spPr/>
        <p:txBody>
          <a:bodyPr/>
          <a:lstStyle/>
          <a:p>
            <a:pPr algn="l"/>
            <a:endParaRPr lang="el-GR" dirty="0" smtClean="0">
              <a:solidFill>
                <a:schemeClr val="tx1"/>
              </a:solidFill>
            </a:endParaRPr>
          </a:p>
          <a:p>
            <a:pPr algn="l"/>
            <a:endParaRPr lang="el-GR" dirty="0">
              <a:solidFill>
                <a:schemeClr val="tx1"/>
              </a:solidFill>
            </a:endParaRPr>
          </a:p>
          <a:p>
            <a:pPr algn="l"/>
            <a:r>
              <a:rPr lang="el-GR" dirty="0" smtClean="0">
                <a:solidFill>
                  <a:schemeClr val="tx1"/>
                </a:solidFill>
              </a:rPr>
              <a:t>Υπεύθυνη τμήματος: Χαρά Καλπίδου</a:t>
            </a:r>
            <a:endParaRPr lang="el-G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el-GR" sz="3200" dirty="0" smtClean="0">
                <a:solidFill>
                  <a:schemeClr val="accent2">
                    <a:lumMod val="75000"/>
                  </a:schemeClr>
                </a:solidFill>
                <a:latin typeface="Times New Roman" pitchFamily="18" charset="0"/>
                <a:cs typeface="Times New Roman" pitchFamily="18" charset="0"/>
              </a:rPr>
              <a:t>Τα φρούτα της άνοιξης</a:t>
            </a:r>
            <a:endParaRPr lang="el-GR" sz="3200" dirty="0">
              <a:solidFill>
                <a:schemeClr val="accent2">
                  <a:lumMod val="75000"/>
                </a:schemeClr>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763688" y="1700808"/>
            <a:ext cx="1638300" cy="16192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5535" y="1772815"/>
            <a:ext cx="1332000" cy="13320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707904" y="1844824"/>
            <a:ext cx="2066925" cy="15525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156176" y="1844824"/>
            <a:ext cx="2447925" cy="157162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11560" y="3933056"/>
            <a:ext cx="1076325" cy="1133475"/>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2195736" y="3717032"/>
            <a:ext cx="1866900" cy="2495550"/>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4788024" y="3861048"/>
            <a:ext cx="1814958" cy="1044000"/>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6876256" y="4221088"/>
            <a:ext cx="1656000" cy="1656000"/>
          </a:xfrm>
          <a:prstGeom prst="rect">
            <a:avLst/>
          </a:prstGeom>
          <a:noFill/>
          <a:ln w="9525">
            <a:noFill/>
            <a:miter lim="800000"/>
            <a:headEnd/>
            <a:tailEnd/>
          </a:ln>
        </p:spPr>
      </p:pic>
      <p:sp>
        <p:nvSpPr>
          <p:cNvPr id="12" name="Rectangle 11"/>
          <p:cNvSpPr/>
          <p:nvPr/>
        </p:nvSpPr>
        <p:spPr>
          <a:xfrm>
            <a:off x="2051721" y="3244334"/>
            <a:ext cx="1368152" cy="369332"/>
          </a:xfrm>
          <a:prstGeom prst="rect">
            <a:avLst/>
          </a:prstGeom>
        </p:spPr>
        <p:txBody>
          <a:bodyPr wrap="square">
            <a:spAutoFit/>
          </a:bodyPr>
          <a:lstStyle/>
          <a:p>
            <a:r>
              <a:rPr lang="el-GR" b="1" dirty="0" smtClean="0"/>
              <a:t>ΒΕΡΥΚΟΚΟ</a:t>
            </a:r>
            <a:endParaRPr lang="el-GR" dirty="0"/>
          </a:p>
        </p:txBody>
      </p:sp>
      <p:sp>
        <p:nvSpPr>
          <p:cNvPr id="13" name="Rectangle 12"/>
          <p:cNvSpPr/>
          <p:nvPr/>
        </p:nvSpPr>
        <p:spPr>
          <a:xfrm>
            <a:off x="467545" y="3244334"/>
            <a:ext cx="1368151" cy="369332"/>
          </a:xfrm>
          <a:prstGeom prst="rect">
            <a:avLst/>
          </a:prstGeom>
        </p:spPr>
        <p:txBody>
          <a:bodyPr wrap="square">
            <a:spAutoFit/>
          </a:bodyPr>
          <a:lstStyle/>
          <a:p>
            <a:r>
              <a:rPr lang="el-GR" b="1" dirty="0" smtClean="0"/>
              <a:t>ΝΕΚΤΑΡΙΝΙ</a:t>
            </a:r>
            <a:endParaRPr lang="el-GR" dirty="0"/>
          </a:p>
        </p:txBody>
      </p:sp>
      <p:sp>
        <p:nvSpPr>
          <p:cNvPr id="14" name="Rectangle 13"/>
          <p:cNvSpPr/>
          <p:nvPr/>
        </p:nvSpPr>
        <p:spPr>
          <a:xfrm>
            <a:off x="3836061" y="3244334"/>
            <a:ext cx="1471878" cy="369332"/>
          </a:xfrm>
          <a:prstGeom prst="rect">
            <a:avLst/>
          </a:prstGeom>
        </p:spPr>
        <p:txBody>
          <a:bodyPr wrap="none">
            <a:spAutoFit/>
          </a:bodyPr>
          <a:lstStyle/>
          <a:p>
            <a:r>
              <a:rPr lang="el-GR" b="1" dirty="0" smtClean="0"/>
              <a:t>ΔΑΜΑΣΚΗΝ</a:t>
            </a:r>
            <a:r>
              <a:rPr lang="en-US" b="1" dirty="0" smtClean="0"/>
              <a:t>A</a:t>
            </a:r>
            <a:endParaRPr lang="el-GR" dirty="0"/>
          </a:p>
        </p:txBody>
      </p:sp>
      <p:sp>
        <p:nvSpPr>
          <p:cNvPr id="16" name="Rectangle 15"/>
          <p:cNvSpPr/>
          <p:nvPr/>
        </p:nvSpPr>
        <p:spPr>
          <a:xfrm>
            <a:off x="5299510" y="5273160"/>
            <a:ext cx="980205" cy="369332"/>
          </a:xfrm>
          <a:prstGeom prst="rect">
            <a:avLst/>
          </a:prstGeom>
        </p:spPr>
        <p:txBody>
          <a:bodyPr wrap="none">
            <a:spAutoFit/>
          </a:bodyPr>
          <a:lstStyle/>
          <a:p>
            <a:r>
              <a:rPr lang="el-GR" b="1" dirty="0" smtClean="0">
                <a:solidFill>
                  <a:prstClr val="black"/>
                </a:solidFill>
              </a:rPr>
              <a:t>ΚΕΡΑΣΙΑ</a:t>
            </a:r>
            <a:endParaRPr lang="el-GR" dirty="0"/>
          </a:p>
        </p:txBody>
      </p:sp>
      <p:sp>
        <p:nvSpPr>
          <p:cNvPr id="17" name="Rectangle 16"/>
          <p:cNvSpPr/>
          <p:nvPr/>
        </p:nvSpPr>
        <p:spPr>
          <a:xfrm>
            <a:off x="2195737" y="6157397"/>
            <a:ext cx="1512167" cy="369332"/>
          </a:xfrm>
          <a:prstGeom prst="rect">
            <a:avLst/>
          </a:prstGeom>
        </p:spPr>
        <p:txBody>
          <a:bodyPr wrap="square">
            <a:spAutoFit/>
          </a:bodyPr>
          <a:lstStyle/>
          <a:p>
            <a:r>
              <a:rPr lang="el-GR" b="1" dirty="0" smtClean="0">
                <a:solidFill>
                  <a:prstClr val="black"/>
                </a:solidFill>
              </a:rPr>
              <a:t>ΚΕΡΑΣΙΑ</a:t>
            </a:r>
            <a:endParaRPr lang="el-GR" dirty="0"/>
          </a:p>
        </p:txBody>
      </p:sp>
      <p:sp>
        <p:nvSpPr>
          <p:cNvPr id="20" name="Rectangle 19"/>
          <p:cNvSpPr/>
          <p:nvPr/>
        </p:nvSpPr>
        <p:spPr>
          <a:xfrm>
            <a:off x="467545" y="5138222"/>
            <a:ext cx="936104" cy="369332"/>
          </a:xfrm>
          <a:prstGeom prst="rect">
            <a:avLst/>
          </a:prstGeom>
        </p:spPr>
        <p:txBody>
          <a:bodyPr wrap="square">
            <a:spAutoFit/>
          </a:bodyPr>
          <a:lstStyle/>
          <a:p>
            <a:pPr lvl="0"/>
            <a:r>
              <a:rPr lang="el-GR" b="1" dirty="0" smtClean="0">
                <a:solidFill>
                  <a:prstClr val="black"/>
                </a:solidFill>
              </a:rPr>
              <a:t>ΣΥΚΑ</a:t>
            </a:r>
            <a:endParaRPr lang="el-GR" dirty="0">
              <a:solidFill>
                <a:prstClr val="black"/>
              </a:solidFill>
            </a:endParaRPr>
          </a:p>
        </p:txBody>
      </p:sp>
      <p:sp>
        <p:nvSpPr>
          <p:cNvPr id="22" name="Rectangle 21"/>
          <p:cNvSpPr/>
          <p:nvPr/>
        </p:nvSpPr>
        <p:spPr>
          <a:xfrm>
            <a:off x="6516217" y="3579297"/>
            <a:ext cx="1440160" cy="369332"/>
          </a:xfrm>
          <a:prstGeom prst="rect">
            <a:avLst/>
          </a:prstGeom>
        </p:spPr>
        <p:txBody>
          <a:bodyPr wrap="square">
            <a:spAutoFit/>
          </a:bodyPr>
          <a:lstStyle/>
          <a:p>
            <a:r>
              <a:rPr lang="el-GR" b="1" dirty="0" smtClean="0">
                <a:solidFill>
                  <a:prstClr val="black"/>
                </a:solidFill>
              </a:rPr>
              <a:t>ΦΡΑΟΥΛΕΣ</a:t>
            </a:r>
            <a:endParaRPr lang="el-GR" dirty="0"/>
          </a:p>
        </p:txBody>
      </p:sp>
      <p:sp>
        <p:nvSpPr>
          <p:cNvPr id="23" name="Rectangle 22"/>
          <p:cNvSpPr/>
          <p:nvPr/>
        </p:nvSpPr>
        <p:spPr>
          <a:xfrm>
            <a:off x="7020273" y="5797035"/>
            <a:ext cx="1080119" cy="369332"/>
          </a:xfrm>
          <a:prstGeom prst="rect">
            <a:avLst/>
          </a:prstGeom>
        </p:spPr>
        <p:txBody>
          <a:bodyPr wrap="square">
            <a:spAutoFit/>
          </a:bodyPr>
          <a:lstStyle/>
          <a:p>
            <a:r>
              <a:rPr lang="el-GR" b="1" dirty="0" smtClean="0">
                <a:solidFill>
                  <a:prstClr val="black"/>
                </a:solidFill>
              </a:rPr>
              <a:t>ΑΝΑΝΑΣ</a:t>
            </a:r>
            <a:endParaRPr lang="el-GR"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l-GR" sz="3200" dirty="0" smtClean="0">
                <a:solidFill>
                  <a:schemeClr val="accent3">
                    <a:lumMod val="75000"/>
                  </a:schemeClr>
                </a:solidFill>
                <a:latin typeface="Times New Roman" pitchFamily="18" charset="0"/>
                <a:cs typeface="Times New Roman" pitchFamily="18" charset="0"/>
              </a:rPr>
              <a:t>Τα λαχανικά της άνοιξης</a:t>
            </a:r>
            <a:endParaRPr lang="el-GR" sz="3200" dirty="0">
              <a:solidFill>
                <a:schemeClr val="accent3">
                  <a:lumMod val="75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5076056" y="1628800"/>
            <a:ext cx="1470735" cy="1692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588224" y="1628800"/>
            <a:ext cx="1564612" cy="1260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923928" y="4077072"/>
            <a:ext cx="1800000" cy="180000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7632000" y="4365104"/>
            <a:ext cx="1512000" cy="1512000"/>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6012160" y="3717032"/>
            <a:ext cx="1728000" cy="172800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3419872" y="1844824"/>
            <a:ext cx="1669698" cy="1980000"/>
          </a:xfrm>
          <a:prstGeom prst="rect">
            <a:avLst/>
          </a:prstGeom>
          <a:noFill/>
          <a:ln w="9525">
            <a:noFill/>
            <a:miter lim="800000"/>
            <a:headEnd/>
            <a:tailEnd/>
          </a:ln>
        </p:spPr>
      </p:pic>
      <p:sp>
        <p:nvSpPr>
          <p:cNvPr id="15" name="TextBox 14"/>
          <p:cNvSpPr txBox="1"/>
          <p:nvPr/>
        </p:nvSpPr>
        <p:spPr>
          <a:xfrm>
            <a:off x="5364088" y="3356992"/>
            <a:ext cx="1224136" cy="369332"/>
          </a:xfrm>
          <a:prstGeom prst="rect">
            <a:avLst/>
          </a:prstGeom>
          <a:noFill/>
        </p:spPr>
        <p:txBody>
          <a:bodyPr wrap="square" rtlCol="0">
            <a:spAutoFit/>
          </a:bodyPr>
          <a:lstStyle/>
          <a:p>
            <a:r>
              <a:rPr lang="el-GR" dirty="0" smtClean="0"/>
              <a:t>σκόρδο</a:t>
            </a:r>
            <a:endParaRPr lang="el-GR" dirty="0"/>
          </a:p>
        </p:txBody>
      </p:sp>
      <p:sp>
        <p:nvSpPr>
          <p:cNvPr id="16" name="TextBox 15"/>
          <p:cNvSpPr txBox="1"/>
          <p:nvPr/>
        </p:nvSpPr>
        <p:spPr>
          <a:xfrm>
            <a:off x="6876256" y="3068960"/>
            <a:ext cx="1440160" cy="369332"/>
          </a:xfrm>
          <a:prstGeom prst="rect">
            <a:avLst/>
          </a:prstGeom>
          <a:noFill/>
        </p:spPr>
        <p:txBody>
          <a:bodyPr wrap="square" rtlCol="0">
            <a:spAutoFit/>
          </a:bodyPr>
          <a:lstStyle/>
          <a:p>
            <a:r>
              <a:rPr lang="el-GR" dirty="0" smtClean="0"/>
              <a:t>μπρόκολο</a:t>
            </a:r>
            <a:endParaRPr lang="el-GR" dirty="0"/>
          </a:p>
        </p:txBody>
      </p:sp>
      <p:sp>
        <p:nvSpPr>
          <p:cNvPr id="18" name="TextBox 17"/>
          <p:cNvSpPr txBox="1"/>
          <p:nvPr/>
        </p:nvSpPr>
        <p:spPr>
          <a:xfrm>
            <a:off x="3419872" y="3429000"/>
            <a:ext cx="1440160" cy="369332"/>
          </a:xfrm>
          <a:prstGeom prst="rect">
            <a:avLst/>
          </a:prstGeom>
          <a:noFill/>
        </p:spPr>
        <p:txBody>
          <a:bodyPr wrap="square" rtlCol="0">
            <a:spAutoFit/>
          </a:bodyPr>
          <a:lstStyle/>
          <a:p>
            <a:r>
              <a:rPr lang="el-GR" dirty="0" smtClean="0"/>
              <a:t>κρρεμμύδια</a:t>
            </a:r>
            <a:endParaRPr lang="el-GR" dirty="0"/>
          </a:p>
        </p:txBody>
      </p:sp>
      <p:sp>
        <p:nvSpPr>
          <p:cNvPr id="19" name="TextBox 18"/>
          <p:cNvSpPr txBox="1"/>
          <p:nvPr/>
        </p:nvSpPr>
        <p:spPr>
          <a:xfrm>
            <a:off x="4355976" y="5733256"/>
            <a:ext cx="1584176" cy="369332"/>
          </a:xfrm>
          <a:prstGeom prst="rect">
            <a:avLst/>
          </a:prstGeom>
          <a:noFill/>
        </p:spPr>
        <p:txBody>
          <a:bodyPr wrap="square" rtlCol="0">
            <a:spAutoFit/>
          </a:bodyPr>
          <a:lstStyle/>
          <a:p>
            <a:r>
              <a:rPr lang="el-GR" dirty="0" smtClean="0"/>
              <a:t>σπαράγγια</a:t>
            </a:r>
            <a:endParaRPr lang="el-GR" dirty="0"/>
          </a:p>
        </p:txBody>
      </p:sp>
      <p:sp>
        <p:nvSpPr>
          <p:cNvPr id="20" name="TextBox 19"/>
          <p:cNvSpPr txBox="1"/>
          <p:nvPr/>
        </p:nvSpPr>
        <p:spPr>
          <a:xfrm>
            <a:off x="6372200" y="5301208"/>
            <a:ext cx="1728192" cy="369332"/>
          </a:xfrm>
          <a:prstGeom prst="rect">
            <a:avLst/>
          </a:prstGeom>
          <a:noFill/>
        </p:spPr>
        <p:txBody>
          <a:bodyPr wrap="square" rtlCol="0">
            <a:spAutoFit/>
          </a:bodyPr>
          <a:lstStyle/>
          <a:p>
            <a:r>
              <a:rPr lang="el-GR" dirty="0" smtClean="0"/>
              <a:t>μπάμιες</a:t>
            </a:r>
            <a:endParaRPr lang="el-GR" dirty="0"/>
          </a:p>
        </p:txBody>
      </p:sp>
      <p:sp>
        <p:nvSpPr>
          <p:cNvPr id="21" name="TextBox 20"/>
          <p:cNvSpPr txBox="1"/>
          <p:nvPr/>
        </p:nvSpPr>
        <p:spPr>
          <a:xfrm>
            <a:off x="7596336" y="6165304"/>
            <a:ext cx="1547664" cy="369332"/>
          </a:xfrm>
          <a:prstGeom prst="rect">
            <a:avLst/>
          </a:prstGeom>
          <a:noFill/>
        </p:spPr>
        <p:txBody>
          <a:bodyPr wrap="square" rtlCol="0">
            <a:spAutoFit/>
          </a:bodyPr>
          <a:lstStyle/>
          <a:p>
            <a:r>
              <a:rPr lang="el-GR" dirty="0" smtClean="0"/>
              <a:t>φασολάκια</a:t>
            </a:r>
            <a:endParaRPr lang="el-GR" dirty="0"/>
          </a:p>
        </p:txBody>
      </p:sp>
      <p:pic>
        <p:nvPicPr>
          <p:cNvPr id="22" name="Picture 2" descr="C:\Users\Bill\Pictures\93175509_711701696239311_6925680763899740160_n.jpg"/>
          <p:cNvPicPr>
            <a:picLocks noGrp="1" noChangeAspect="1" noChangeArrowheads="1"/>
          </p:cNvPicPr>
          <p:nvPr>
            <p:ph idx="1"/>
          </p:nvPr>
        </p:nvPicPr>
        <p:blipFill>
          <a:blip r:embed="rId8" cstate="print"/>
          <a:srcRect l="5249" t="6885" r="4211" b="-6886"/>
          <a:stretch>
            <a:fillRect/>
          </a:stretch>
        </p:blipFill>
        <p:spPr bwMode="auto">
          <a:xfrm>
            <a:off x="179512" y="1628800"/>
            <a:ext cx="3096344" cy="5229200"/>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3096344" cy="5530626"/>
          </a:xfrm>
        </p:spPr>
        <p:txBody>
          <a:bodyPr>
            <a:normAutofit/>
          </a:bodyPr>
          <a:lstStyle/>
          <a:p>
            <a:r>
              <a:rPr lang="el-GR" b="1" dirty="0" smtClean="0"/>
              <a:t>Κανέλλης Ορέστης</a:t>
            </a:r>
            <a:r>
              <a:rPr lang="el-GR" dirty="0" smtClean="0"/>
              <a:t>-Το Παιδί με το Ηλιοτρόπιο, περ. 1948</a:t>
            </a:r>
            <a:endParaRPr lang="el-GR" dirty="0"/>
          </a:p>
        </p:txBody>
      </p:sp>
      <p:pic>
        <p:nvPicPr>
          <p:cNvPr id="4" name="Content Placeholder 3" descr="cebaceb1cebdceadcebbcebbceb7cf82-cebfcf81ceadcf83cf84ceb7cf82-cf84cebf-cf80ceb1ceb9ceb4ceaf-cebcceb5-cf84cebf-ceb7cebbceb9cebfcf84cf81.jpg"/>
          <p:cNvPicPr>
            <a:picLocks noGrp="1" noChangeAspect="1"/>
          </p:cNvPicPr>
          <p:nvPr>
            <p:ph idx="1"/>
          </p:nvPr>
        </p:nvPicPr>
        <p:blipFill>
          <a:blip r:embed="rId2" cstate="print"/>
          <a:stretch>
            <a:fillRect/>
          </a:stretch>
        </p:blipFill>
        <p:spPr>
          <a:xfrm>
            <a:off x="3263205" y="0"/>
            <a:ext cx="5880795"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alfred</a:t>
            </a:r>
            <a:r>
              <a:rPr lang="en-US" dirty="0" smtClean="0"/>
              <a:t>-</a:t>
            </a:r>
            <a:r>
              <a:rPr lang="en-US" dirty="0" err="1" smtClean="0"/>
              <a:t>thompson</a:t>
            </a:r>
            <a:r>
              <a:rPr lang="en-US" dirty="0" smtClean="0"/>
              <a:t>-</a:t>
            </a:r>
            <a:r>
              <a:rPr lang="en-US" dirty="0" err="1" smtClean="0"/>
              <a:t>bricher</a:t>
            </a:r>
            <a:r>
              <a:rPr lang="en-US" dirty="0" smtClean="0"/>
              <a:t>-springtime</a:t>
            </a:r>
            <a:endParaRPr lang="el-GR" dirty="0"/>
          </a:p>
        </p:txBody>
      </p:sp>
      <p:pic>
        <p:nvPicPr>
          <p:cNvPr id="4" name="Content Placeholder 3" descr="alfred-thompson-bricher-springtime.jpg"/>
          <p:cNvPicPr>
            <a:picLocks noGrp="1" noChangeAspect="1"/>
          </p:cNvPicPr>
          <p:nvPr>
            <p:ph idx="1"/>
          </p:nvPr>
        </p:nvPicPr>
        <p:blipFill>
          <a:blip r:embed="rId2" cstate="print"/>
          <a:stretch>
            <a:fillRect/>
          </a:stretch>
        </p:blipFill>
        <p:spPr>
          <a:xfrm>
            <a:off x="1187624" y="1700808"/>
            <a:ext cx="6684097" cy="4716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5" name="Content Placeholder 4" descr="alphonse-maria-mucha-spirit-of-spring.jpg"/>
          <p:cNvPicPr>
            <a:picLocks noGrp="1" noChangeAspect="1"/>
          </p:cNvPicPr>
          <p:nvPr>
            <p:ph idx="1"/>
          </p:nvPr>
        </p:nvPicPr>
        <p:blipFill>
          <a:blip r:embed="rId2" cstate="print"/>
          <a:stretch>
            <a:fillRect/>
          </a:stretch>
        </p:blipFill>
        <p:spPr>
          <a:xfrm>
            <a:off x="4067944" y="1"/>
            <a:ext cx="5076056" cy="6858000"/>
          </a:xfrm>
        </p:spPr>
      </p:pic>
      <p:sp>
        <p:nvSpPr>
          <p:cNvPr id="6" name="TextBox 5"/>
          <p:cNvSpPr txBox="1"/>
          <p:nvPr/>
        </p:nvSpPr>
        <p:spPr>
          <a:xfrm>
            <a:off x="179512" y="2060848"/>
            <a:ext cx="3816424" cy="1200329"/>
          </a:xfrm>
          <a:prstGeom prst="rect">
            <a:avLst/>
          </a:prstGeom>
          <a:noFill/>
        </p:spPr>
        <p:txBody>
          <a:bodyPr wrap="square" rtlCol="0">
            <a:spAutoFit/>
          </a:bodyPr>
          <a:lstStyle/>
          <a:p>
            <a:r>
              <a:rPr lang="en-US" b="1" dirty="0" smtClean="0"/>
              <a:t>Edward Henry </a:t>
            </a:r>
            <a:r>
              <a:rPr lang="en-US" b="1" dirty="0" err="1" smtClean="0"/>
              <a:t>Potthast</a:t>
            </a:r>
            <a:r>
              <a:rPr lang="en-US" dirty="0" smtClean="0"/>
              <a:t>, Walking in the Hills</a:t>
            </a:r>
          </a:p>
          <a:p>
            <a:r>
              <a:rPr lang="en-US" dirty="0" smtClean="0">
                <a:hlinkClick r:id="rId3"/>
              </a:rPr>
              <a:t/>
            </a:r>
            <a:br>
              <a:rPr lang="en-US" dirty="0" smtClean="0">
                <a:hlinkClick r:id="rId3"/>
              </a:rPr>
            </a:b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6" name="Content Placeholder 5" descr="apricot-trees-in-blossom-van-gogh18881.jpg"/>
          <p:cNvPicPr>
            <a:picLocks noGrp="1" noChangeAspect="1"/>
          </p:cNvPicPr>
          <p:nvPr>
            <p:ph idx="1"/>
          </p:nvPr>
        </p:nvPicPr>
        <p:blipFill>
          <a:blip r:embed="rId3" cstate="print"/>
          <a:stretch>
            <a:fillRect/>
          </a:stretch>
        </p:blipFill>
        <p:spPr>
          <a:xfrm>
            <a:off x="1815427" y="1600200"/>
            <a:ext cx="5513146" cy="4525963"/>
          </a:xfrm>
        </p:spPr>
      </p:pic>
      <p:pic>
        <p:nvPicPr>
          <p:cNvPr id="7" name="Picture 6" descr="apricot-trees-in-blossom-van-gogh18881.jpg"/>
          <p:cNvPicPr>
            <a:picLocks noChangeAspect="1"/>
          </p:cNvPicPr>
          <p:nvPr/>
        </p:nvPicPr>
        <p:blipFill>
          <a:blip r:embed="rId4" cstate="print"/>
          <a:stretch>
            <a:fillRect/>
          </a:stretch>
        </p:blipFill>
        <p:spPr>
          <a:xfrm>
            <a:off x="395081" y="0"/>
            <a:ext cx="8353837"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3672408" cy="2592288"/>
          </a:xfrm>
        </p:spPr>
        <p:txBody>
          <a:bodyPr>
            <a:normAutofit fontScale="90000"/>
          </a:bodyPr>
          <a:lstStyle/>
          <a:p>
            <a:r>
              <a:rPr lang="en-US" b="1" dirty="0" smtClean="0"/>
              <a:t>Claude Monet</a:t>
            </a:r>
            <a:r>
              <a:rPr lang="en-US" dirty="0" smtClean="0"/>
              <a:t>, Spring Flowers</a:t>
            </a:r>
            <a:br>
              <a:rPr lang="en-US" dirty="0" smtClean="0"/>
            </a:br>
            <a:r>
              <a:rPr lang="en-US" dirty="0" smtClean="0">
                <a:hlinkClick r:id="rId2"/>
              </a:rPr>
              <a:t/>
            </a:r>
            <a:br>
              <a:rPr lang="en-US" dirty="0" smtClean="0">
                <a:hlinkClick r:id="rId2"/>
              </a:rPr>
            </a:br>
            <a:endParaRPr lang="el-GR" dirty="0"/>
          </a:p>
        </p:txBody>
      </p:sp>
      <p:pic>
        <p:nvPicPr>
          <p:cNvPr id="6" name="Picture 5" descr="claude-monet-monet-spring-flowers.jpg"/>
          <p:cNvPicPr>
            <a:picLocks noChangeAspect="1"/>
          </p:cNvPicPr>
          <p:nvPr/>
        </p:nvPicPr>
        <p:blipFill>
          <a:blip r:embed="rId3" cstate="print"/>
          <a:stretch>
            <a:fillRect/>
          </a:stretch>
        </p:blipFill>
        <p:spPr>
          <a:xfrm>
            <a:off x="3913322" y="0"/>
            <a:ext cx="5230678"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78696" cy="5098578"/>
          </a:xfrm>
        </p:spPr>
        <p:txBody>
          <a:bodyPr>
            <a:normAutofit/>
          </a:bodyPr>
          <a:lstStyle/>
          <a:p>
            <a:r>
              <a:rPr lang="en-US" b="1" dirty="0" smtClean="0"/>
              <a:t>Edward Henry </a:t>
            </a:r>
            <a:r>
              <a:rPr lang="en-US" b="1" dirty="0" err="1" smtClean="0"/>
              <a:t>Potthast</a:t>
            </a:r>
            <a:r>
              <a:rPr lang="en-US" dirty="0" smtClean="0"/>
              <a:t>, Walking in the Hills</a:t>
            </a:r>
            <a:br>
              <a:rPr lang="en-US" dirty="0" smtClean="0"/>
            </a:br>
            <a:r>
              <a:rPr lang="en-US" dirty="0" smtClean="0">
                <a:hlinkClick r:id="rId2"/>
              </a:rPr>
              <a:t/>
            </a:r>
            <a:br>
              <a:rPr lang="en-US" dirty="0" smtClean="0">
                <a:hlinkClick r:id="rId2"/>
              </a:rPr>
            </a:br>
            <a:endParaRPr lang="el-GR" dirty="0"/>
          </a:p>
        </p:txBody>
      </p:sp>
      <p:pic>
        <p:nvPicPr>
          <p:cNvPr id="4" name="Content Placeholder 3" descr="edward-henry-potthast-walking-in-the-hills1.jpg"/>
          <p:cNvPicPr>
            <a:picLocks noGrp="1" noChangeAspect="1"/>
          </p:cNvPicPr>
          <p:nvPr>
            <p:ph idx="1"/>
          </p:nvPr>
        </p:nvPicPr>
        <p:blipFill>
          <a:blip r:embed="rId3" cstate="print"/>
          <a:stretch>
            <a:fillRect/>
          </a:stretch>
        </p:blipFill>
        <p:spPr>
          <a:xfrm>
            <a:off x="3668463" y="0"/>
            <a:ext cx="5475538"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3168352" cy="4018458"/>
          </a:xfrm>
        </p:spPr>
        <p:txBody>
          <a:bodyPr>
            <a:normAutofit/>
          </a:bodyPr>
          <a:lstStyle/>
          <a:p>
            <a:r>
              <a:rPr lang="en-US" b="1" dirty="0" smtClean="0"/>
              <a:t>Giuseppe </a:t>
            </a:r>
            <a:r>
              <a:rPr lang="en-US" b="1" dirty="0" err="1" smtClean="0"/>
              <a:t>Arcimboldo</a:t>
            </a:r>
            <a:r>
              <a:rPr lang="en-US" dirty="0" smtClean="0"/>
              <a:t>, Primavera</a:t>
            </a:r>
            <a:br>
              <a:rPr lang="en-US" dirty="0" smtClean="0"/>
            </a:br>
            <a:r>
              <a:rPr lang="en-US" dirty="0" smtClean="0">
                <a:hlinkClick r:id="rId2"/>
              </a:rPr>
              <a:t/>
            </a:r>
            <a:br>
              <a:rPr lang="en-US" dirty="0" smtClean="0">
                <a:hlinkClick r:id="rId2"/>
              </a:rPr>
            </a:br>
            <a:endParaRPr lang="el-GR" dirty="0"/>
          </a:p>
        </p:txBody>
      </p:sp>
      <p:pic>
        <p:nvPicPr>
          <p:cNvPr id="4" name="Content Placeholder 3" descr="giuseppe-arcimboldo-primavera.jpg"/>
          <p:cNvPicPr>
            <a:picLocks noGrp="1" noChangeAspect="1"/>
          </p:cNvPicPr>
          <p:nvPr>
            <p:ph idx="1"/>
          </p:nvPr>
        </p:nvPicPr>
        <p:blipFill>
          <a:blip r:embed="rId3" cstate="print"/>
          <a:stretch>
            <a:fillRect/>
          </a:stretch>
        </p:blipFill>
        <p:spPr>
          <a:xfrm>
            <a:off x="3432397" y="0"/>
            <a:ext cx="5711603" cy="6914046"/>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blipFill>
            <a:blip r:embed="rId2" cstate="print"/>
            <a:tile tx="0" ty="0" sx="100000" sy="100000" flip="none" algn="tl"/>
          </a:blipFill>
        </p:spPr>
        <p:txBody>
          <a:bodyPr>
            <a:noAutofit/>
          </a:bodyPr>
          <a:lstStyle/>
          <a:p>
            <a:r>
              <a:rPr lang="el-GR" sz="3200" dirty="0" smtClean="0">
                <a:solidFill>
                  <a:srgbClr val="FF0000"/>
                </a:solidFill>
                <a:latin typeface="Comic Sans MS" pitchFamily="66" charset="0"/>
              </a:rPr>
              <a:t>Πίνακες ζωγραφικής με θέμα την άνοιξη</a:t>
            </a:r>
            <a:br>
              <a:rPr lang="el-GR" sz="3200" dirty="0" smtClean="0">
                <a:solidFill>
                  <a:srgbClr val="FF0000"/>
                </a:solidFill>
                <a:latin typeface="Comic Sans MS" pitchFamily="66" charset="0"/>
              </a:rPr>
            </a:br>
            <a:endParaRPr lang="el-GR" sz="3200" dirty="0"/>
          </a:p>
        </p:txBody>
      </p:sp>
      <p:sp>
        <p:nvSpPr>
          <p:cNvPr id="3" name="Content Placeholder 2"/>
          <p:cNvSpPr>
            <a:spLocks noGrp="1"/>
          </p:cNvSpPr>
          <p:nvPr>
            <p:ph idx="1"/>
          </p:nvPr>
        </p:nvSpPr>
        <p:spPr>
          <a:xfrm>
            <a:off x="0" y="1052736"/>
            <a:ext cx="9144000" cy="5805264"/>
          </a:xfrm>
          <a:blipFill>
            <a:blip r:embed="rId3" cstate="print"/>
            <a:tile tx="0" ty="0" sx="100000" sy="100000" flip="none" algn="tl"/>
          </a:blipFill>
        </p:spPr>
        <p:txBody>
          <a:bodyPr>
            <a:normAutofit/>
          </a:bodyPr>
          <a:lstStyle/>
          <a:p>
            <a:pPr>
              <a:buNone/>
            </a:pPr>
            <a:r>
              <a:rPr lang="el-GR" sz="2800" dirty="0" smtClean="0">
                <a:solidFill>
                  <a:schemeClr val="accent3">
                    <a:lumMod val="75000"/>
                  </a:schemeClr>
                </a:solidFill>
                <a:latin typeface="Comic Sans MS" pitchFamily="66" charset="0"/>
              </a:rPr>
              <a:t>Κάθε φορά που βλέπεις ένα πίνακα  ζωγραφικής προσπάθησε να απαντήσεις στις ερωτήσεις:</a:t>
            </a:r>
          </a:p>
          <a:p>
            <a:pPr>
              <a:buNone/>
            </a:pPr>
            <a:endParaRPr lang="el-GR" sz="2800" dirty="0" smtClean="0">
              <a:solidFill>
                <a:schemeClr val="accent3">
                  <a:lumMod val="75000"/>
                </a:schemeClr>
              </a:solidFill>
              <a:latin typeface="Comic Sans MS" pitchFamily="66" charset="0"/>
            </a:endParaRPr>
          </a:p>
          <a:p>
            <a:pPr>
              <a:buFont typeface="Wingdings" pitchFamily="2" charset="2"/>
              <a:buChar char="Ø"/>
            </a:pPr>
            <a:r>
              <a:rPr lang="el-GR" sz="2800" dirty="0" smtClean="0">
                <a:solidFill>
                  <a:schemeClr val="accent3">
                    <a:lumMod val="75000"/>
                  </a:schemeClr>
                </a:solidFill>
                <a:latin typeface="Comic Sans MS" pitchFamily="66" charset="0"/>
              </a:rPr>
              <a:t>Τί βλέπεις σε αυτή τη ζωγραφιά;</a:t>
            </a:r>
          </a:p>
          <a:p>
            <a:pPr>
              <a:buFont typeface="Wingdings" pitchFamily="2" charset="2"/>
              <a:buChar char="Ø"/>
            </a:pPr>
            <a:r>
              <a:rPr lang="el-GR" sz="2800" dirty="0" smtClean="0">
                <a:solidFill>
                  <a:schemeClr val="accent3">
                    <a:lumMod val="75000"/>
                  </a:schemeClr>
                </a:solidFill>
                <a:latin typeface="Comic Sans MS" pitchFamily="66" charset="0"/>
              </a:rPr>
              <a:t>Σου αρέσει ;</a:t>
            </a:r>
          </a:p>
          <a:p>
            <a:pPr>
              <a:buFont typeface="Wingdings" pitchFamily="2" charset="2"/>
              <a:buChar char="Ø"/>
            </a:pPr>
            <a:r>
              <a:rPr lang="el-GR" sz="2800" dirty="0" smtClean="0">
                <a:solidFill>
                  <a:schemeClr val="accent3">
                    <a:lumMod val="75000"/>
                  </a:schemeClr>
                </a:solidFill>
                <a:latin typeface="Comic Sans MS" pitchFamily="66" charset="0"/>
              </a:rPr>
              <a:t>Τι χρώματα έχει χρησιμοποιήσει ο ζωγράφος;</a:t>
            </a:r>
          </a:p>
          <a:p>
            <a:pPr>
              <a:buFont typeface="Wingdings" pitchFamily="2" charset="2"/>
              <a:buChar char="Ø"/>
            </a:pPr>
            <a:r>
              <a:rPr lang="el-GR" sz="2800" dirty="0" smtClean="0">
                <a:solidFill>
                  <a:schemeClr val="accent3">
                    <a:lumMod val="75000"/>
                  </a:schemeClr>
                </a:solidFill>
                <a:latin typeface="Comic Sans MS" pitchFamily="66" charset="0"/>
              </a:rPr>
              <a:t> Ποιός πίνακας ζωγραφικής σου αρέσει περισσότερο και γιατί;</a:t>
            </a:r>
          </a:p>
          <a:p>
            <a:endParaRPr lang="el-GR" sz="2800" dirty="0" smtClean="0">
              <a:solidFill>
                <a:schemeClr val="accent3">
                  <a:lumMod val="75000"/>
                </a:schemeClr>
              </a:solidFill>
              <a:latin typeface="Comic Sans MS" pitchFamily="66" charset="0"/>
            </a:endParaRPr>
          </a:p>
          <a:p>
            <a:pPr>
              <a:buNone/>
            </a:pPr>
            <a:r>
              <a:rPr lang="el-GR" sz="2800" dirty="0" smtClean="0">
                <a:solidFill>
                  <a:schemeClr val="accent3">
                    <a:lumMod val="75000"/>
                  </a:schemeClr>
                </a:solidFill>
                <a:latin typeface="Comic Sans MS" pitchFamily="66" charset="0"/>
              </a:rPr>
              <a:t>Στη συνέχεια ζωγράφισε μια δική σου ζωγραφιά. Τώρα θα γίνεις εσύ ο ζωγράφος.</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ox(in)">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196975"/>
          </a:xfrm>
          <a:blipFill dpi="0" rotWithShape="1">
            <a:blip r:embed="rId2" cstate="print"/>
            <a:srcRect/>
            <a:tile tx="0" ty="0" sx="100000" sy="100000" flip="none" algn="tl"/>
          </a:blipFill>
        </p:spPr>
        <p:txBody>
          <a:bodyPr/>
          <a:lstStyle/>
          <a:p>
            <a:r>
              <a:rPr lang="el-GR" smtClean="0"/>
              <a:t>Οδηγίες για σωστή παρακολούθηση</a:t>
            </a:r>
          </a:p>
        </p:txBody>
      </p:sp>
      <p:sp>
        <p:nvSpPr>
          <p:cNvPr id="6147" name="Content Placeholder 2"/>
          <p:cNvSpPr>
            <a:spLocks noGrp="1"/>
          </p:cNvSpPr>
          <p:nvPr>
            <p:ph idx="1"/>
          </p:nvPr>
        </p:nvSpPr>
        <p:spPr>
          <a:xfrm>
            <a:off x="0" y="1125538"/>
            <a:ext cx="9144000" cy="5732462"/>
          </a:xfrm>
          <a:blipFill dpi="0" rotWithShape="1">
            <a:blip r:embed="rId3" cstate="print">
              <a:lum bright="40000"/>
            </a:blip>
            <a:srcRect/>
            <a:tile tx="0" ty="0" sx="100000" sy="100000" flip="none" algn="tl"/>
          </a:blipFill>
        </p:spPr>
        <p:txBody>
          <a:bodyPr/>
          <a:lstStyle/>
          <a:p>
            <a:pPr>
              <a:buFont typeface="Wingdings" pitchFamily="2" charset="2"/>
              <a:buChar char="ü"/>
            </a:pPr>
            <a:r>
              <a:rPr lang="el-GR" sz="2400" dirty="0" smtClean="0">
                <a:latin typeface="Comic Sans MS" pitchFamily="66" charset="0"/>
              </a:rPr>
              <a:t>Για να παρακολουθήσετε το πρόγραμμα σε πλήρη οθόνη, αλλά και για να ανοίξετε τους υπερσυνδέσμους, πηγαίνετε στη γραμμή  εργαλείων και πατήστε την ένδειξη:</a:t>
            </a:r>
            <a:r>
              <a:rPr lang="en-US" sz="2400" dirty="0" smtClean="0">
                <a:latin typeface="Comic Sans MS" pitchFamily="66" charset="0"/>
              </a:rPr>
              <a:t> </a:t>
            </a:r>
            <a:r>
              <a:rPr lang="en-US" sz="2400" b="1" dirty="0" smtClean="0">
                <a:latin typeface="Comic Sans MS" pitchFamily="66" charset="0"/>
              </a:rPr>
              <a:t>Slide Show</a:t>
            </a:r>
            <a:r>
              <a:rPr lang="el-GR" sz="2400" b="1" dirty="0" smtClean="0">
                <a:latin typeface="Comic Sans MS" pitchFamily="66" charset="0"/>
              </a:rPr>
              <a:t> </a:t>
            </a:r>
            <a:r>
              <a:rPr lang="el-GR" sz="2400" dirty="0" smtClean="0">
                <a:latin typeface="Comic Sans MS" pitchFamily="66" charset="0"/>
              </a:rPr>
              <a:t>και στη συνέχεια την ένδειξη:</a:t>
            </a:r>
            <a:r>
              <a:rPr lang="en-US" sz="2400" dirty="0" smtClean="0">
                <a:latin typeface="Comic Sans MS" pitchFamily="66" charset="0"/>
              </a:rPr>
              <a:t> </a:t>
            </a:r>
            <a:r>
              <a:rPr lang="en-US" sz="2400" b="1" dirty="0" smtClean="0">
                <a:latin typeface="Comic Sans MS" pitchFamily="66" charset="0"/>
              </a:rPr>
              <a:t>From Beginning</a:t>
            </a:r>
            <a:r>
              <a:rPr lang="el-GR" sz="2400" dirty="0" smtClean="0">
                <a:latin typeface="Comic Sans MS" pitchFamily="66" charset="0"/>
              </a:rPr>
              <a:t>. Ετσι κάνοντας κλικ πάνω στους υπερσυνδέσμους (δηλαδή πάνω στα μπλε γράμματα), θα μπορέσετε να δείτε τα ανάλογα βίντεο. Πατώντας </a:t>
            </a:r>
            <a:r>
              <a:rPr lang="en-US" sz="2400" b="1" dirty="0" smtClean="0">
                <a:latin typeface="Comic Sans MS" pitchFamily="66" charset="0"/>
              </a:rPr>
              <a:t>esc</a:t>
            </a:r>
            <a:r>
              <a:rPr lang="en-US" sz="2400" dirty="0" smtClean="0">
                <a:latin typeface="Comic Sans MS" pitchFamily="66" charset="0"/>
              </a:rPr>
              <a:t> </a:t>
            </a:r>
            <a:r>
              <a:rPr lang="el-GR" sz="2400" dirty="0" smtClean="0">
                <a:latin typeface="Comic Sans MS" pitchFamily="66" charset="0"/>
              </a:rPr>
              <a:t>φεύγετε από την παρουσίαση σε πλήρη οθόνη.</a:t>
            </a:r>
          </a:p>
          <a:p>
            <a:pPr>
              <a:buFont typeface="Wingdings" pitchFamily="2" charset="2"/>
              <a:buChar char="ü"/>
            </a:pPr>
            <a:r>
              <a:rPr lang="el-GR" sz="2400" dirty="0" smtClean="0">
                <a:latin typeface="Comic Sans MS" pitchFamily="66" charset="0"/>
              </a:rPr>
              <a:t>Για να δείτε την επόμενη σελίδα, κάντε κλικ πάνω στη σελίδα που διαβάζετε.</a:t>
            </a:r>
          </a:p>
          <a:p>
            <a:pPr>
              <a:buFont typeface="Wingdings" pitchFamily="2" charset="2"/>
              <a:buChar char="ü"/>
            </a:pPr>
            <a:r>
              <a:rPr lang="el-GR" sz="2400" dirty="0" smtClean="0">
                <a:latin typeface="Comic Sans MS" pitchFamily="66" charset="0"/>
              </a:rPr>
              <a:t>Το θέμα του προγράμματος είναι:  «</a:t>
            </a:r>
            <a:r>
              <a:rPr lang="el-GR" sz="2400" b="1" dirty="0" smtClean="0">
                <a:solidFill>
                  <a:srgbClr val="FF0000"/>
                </a:solidFill>
                <a:latin typeface="Comic Sans MS" pitchFamily="66" charset="0"/>
              </a:rPr>
              <a:t>ΆΝΟΙΞΗ</a:t>
            </a:r>
            <a:r>
              <a:rPr lang="el-GR" sz="2400" b="1" dirty="0" smtClean="0">
                <a:latin typeface="Comic Sans MS" pitchFamily="66" charset="0"/>
              </a:rPr>
              <a:t>»</a:t>
            </a:r>
            <a:r>
              <a:rPr lang="el-GR" sz="2400" dirty="0" smtClean="0">
                <a:latin typeface="Comic Sans MS" pitchFamily="66" charset="0"/>
              </a:rPr>
              <a:t>Το πρόγραμμα είναι χωρισμένο σε </a:t>
            </a:r>
            <a:r>
              <a:rPr lang="el-GR" sz="2400" b="1" dirty="0" smtClean="0">
                <a:latin typeface="Comic Sans MS" pitchFamily="66" charset="0"/>
              </a:rPr>
              <a:t>τομείς</a:t>
            </a:r>
            <a:r>
              <a:rPr lang="el-GR" sz="2400" dirty="0" smtClean="0">
                <a:latin typeface="Comic Sans MS" pitchFamily="66" charset="0"/>
              </a:rPr>
              <a:t> που βοηθούν την ολόπλευρη ανάπτυξη των παιδιών. Οι τομείς είναι: πίνακες ζωγραφικής, μουσική, ποίηση, θέατρο, μουσικοκινητική, φυσική, προμαθηματικές δραστηριότητες, προγραφικές δραστηριότητες, παιχνίδια, βιβλίο, εικαστικά, συνταγές, βίντεο.</a:t>
            </a:r>
          </a:p>
          <a:p>
            <a:pPr>
              <a:buFont typeface="Arial" charset="0"/>
              <a:buNone/>
            </a:pPr>
            <a:endParaRPr lang="el-GR" sz="2400" dirty="0" smtClean="0">
              <a:latin typeface="Comic Sans MS" pitchFamily="66" charset="0"/>
            </a:endParaRPr>
          </a:p>
          <a:p>
            <a:pPr>
              <a:buFont typeface="Wingdings" pitchFamily="2" charset="2"/>
              <a:buChar char="ü"/>
            </a:pPr>
            <a:endParaRPr lang="el-GR" sz="2400" dirty="0" smtClean="0">
              <a:latin typeface="Comic Sans MS" pitchFamily="66" charset="0"/>
            </a:endParaRPr>
          </a:p>
          <a:p>
            <a:pPr>
              <a:buFont typeface="Arial" charset="0"/>
              <a:buNone/>
            </a:pPr>
            <a:endParaRPr lang="el-GR" sz="2400" dirty="0" smtClean="0">
              <a:latin typeface="Comic Sans MS" pitchFamily="66" charset="0"/>
            </a:endParaRPr>
          </a:p>
          <a:p>
            <a:pPr>
              <a:buFont typeface="Wingdings" pitchFamily="2" charset="2"/>
              <a:buChar char="ü"/>
            </a:pPr>
            <a:endParaRPr lang="el-GR" sz="2400" dirty="0" smtClean="0">
              <a:latin typeface="Comic Sans MS" pitchFamily="66" charset="0"/>
            </a:endParaRPr>
          </a:p>
          <a:p>
            <a:pPr>
              <a:buFont typeface="Wingdings" pitchFamily="2" charset="2"/>
              <a:buChar char="ü"/>
            </a:pPr>
            <a:endParaRPr lang="en-US" sz="2400" dirty="0" smtClean="0"/>
          </a:p>
          <a:p>
            <a:pPr>
              <a:buFont typeface="Arial" charset="0"/>
              <a:buNone/>
            </a:pPr>
            <a:endParaRPr lang="el-GR" sz="2400" dirty="0" smtClean="0"/>
          </a:p>
          <a:p>
            <a:pPr>
              <a:buFont typeface="Arial" charset="0"/>
              <a:buNone/>
            </a:pPr>
            <a:endParaRPr lang="el-GR" sz="2400"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l-GR" dirty="0" smtClean="0"/>
              <a:t>ΜΟΥΣΙΚΗ-ΠΟΙΗΣΗ</a:t>
            </a:r>
            <a:r>
              <a:rPr lang="en-US" sz="2400" dirty="0" smtClean="0"/>
              <a:t/>
            </a:r>
            <a:br>
              <a:rPr lang="en-US" sz="2400" dirty="0" smtClean="0"/>
            </a:br>
            <a:r>
              <a:rPr lang="el-GR" sz="2400" dirty="0" smtClean="0">
                <a:latin typeface="Comic Sans MS" pitchFamily="66" charset="0"/>
              </a:rPr>
              <a:t>κάνε κλικ πάνω στους υπερσυνδέσμους για να ακούσεις τραγουδάκια που μιλούν για την άνοιξη</a:t>
            </a:r>
            <a:endParaRPr lang="el-GR" dirty="0"/>
          </a:p>
        </p:txBody>
      </p:sp>
      <p:pic>
        <p:nvPicPr>
          <p:cNvPr id="3074" name="Picture 2" descr="C:\Users\Bill\Pictures\music-notes (1).jpg"/>
          <p:cNvPicPr>
            <a:picLocks noGrp="1" noChangeAspect="1" noChangeArrowheads="1"/>
          </p:cNvPicPr>
          <p:nvPr>
            <p:ph idx="1"/>
          </p:nvPr>
        </p:nvPicPr>
        <p:blipFill>
          <a:blip r:embed="rId2" cstate="print">
            <a:lum bright="40000"/>
          </a:blip>
          <a:srcRect/>
          <a:stretch>
            <a:fillRect/>
          </a:stretch>
        </p:blipFill>
        <p:spPr bwMode="auto">
          <a:xfrm>
            <a:off x="1" y="1412776"/>
            <a:ext cx="9144000" cy="5445224"/>
          </a:xfrm>
          <a:prstGeom prst="rect">
            <a:avLst/>
          </a:prstGeom>
          <a:noFill/>
        </p:spPr>
      </p:pic>
      <p:sp>
        <p:nvSpPr>
          <p:cNvPr id="10" name="TextBox 9"/>
          <p:cNvSpPr txBox="1"/>
          <p:nvPr/>
        </p:nvSpPr>
        <p:spPr>
          <a:xfrm>
            <a:off x="755576" y="2276872"/>
            <a:ext cx="7056784" cy="830997"/>
          </a:xfrm>
          <a:prstGeom prst="rect">
            <a:avLst/>
          </a:prstGeom>
          <a:noFill/>
        </p:spPr>
        <p:txBody>
          <a:bodyPr wrap="square" rtlCol="0">
            <a:spAutoFit/>
          </a:bodyPr>
          <a:lstStyle/>
          <a:p>
            <a:pPr lvl="0"/>
            <a:endParaRPr lang="en-US" sz="2400" dirty="0" smtClean="0">
              <a:latin typeface="Comic Sans MS" pitchFamily="66" charset="0"/>
              <a:hlinkClick r:id="rId3"/>
            </a:endParaRPr>
          </a:p>
          <a:p>
            <a:pPr lvl="0"/>
            <a:endParaRPr lang="en-US" sz="2400" u="sng" dirty="0" smtClean="0">
              <a:solidFill>
                <a:prstClr val="black"/>
              </a:solidFill>
              <a:latin typeface="Comic Sans MS" pitchFamily="66" charset="0"/>
              <a:hlinkClick r:id="rId3"/>
            </a:endParaRPr>
          </a:p>
        </p:txBody>
      </p:sp>
      <p:sp>
        <p:nvSpPr>
          <p:cNvPr id="6" name="TextBox 5"/>
          <p:cNvSpPr txBox="1"/>
          <p:nvPr/>
        </p:nvSpPr>
        <p:spPr>
          <a:xfrm>
            <a:off x="1331640" y="1124745"/>
            <a:ext cx="6408712" cy="646331"/>
          </a:xfrm>
          <a:prstGeom prst="rect">
            <a:avLst/>
          </a:prstGeom>
          <a:noFill/>
        </p:spPr>
        <p:txBody>
          <a:bodyPr wrap="square" rtlCol="0">
            <a:spAutoFit/>
          </a:bodyPr>
          <a:lstStyle/>
          <a:p>
            <a:endParaRPr lang="el-GR" dirty="0" smtClean="0"/>
          </a:p>
          <a:p>
            <a:endParaRPr lang="el-GR" dirty="0"/>
          </a:p>
        </p:txBody>
      </p:sp>
      <p:sp>
        <p:nvSpPr>
          <p:cNvPr id="7" name="TextBox 6"/>
          <p:cNvSpPr txBox="1"/>
          <p:nvPr/>
        </p:nvSpPr>
        <p:spPr>
          <a:xfrm>
            <a:off x="251520" y="1484785"/>
            <a:ext cx="8280920" cy="7017306"/>
          </a:xfrm>
          <a:prstGeom prst="rect">
            <a:avLst/>
          </a:prstGeom>
          <a:noFill/>
        </p:spPr>
        <p:txBody>
          <a:bodyPr wrap="square" rtlCol="0">
            <a:spAutoFit/>
          </a:bodyPr>
          <a:lstStyle/>
          <a:p>
            <a:pPr>
              <a:buFont typeface="Arial" pitchFamily="34" charset="0"/>
              <a:buChar char="•"/>
            </a:pPr>
            <a:r>
              <a:rPr lang="en-US" sz="2400" dirty="0" smtClean="0">
                <a:hlinkClick r:id="rId4"/>
              </a:rPr>
              <a:t>  </a:t>
            </a:r>
            <a:r>
              <a:rPr lang="el-GR" sz="2400" dirty="0" smtClean="0">
                <a:hlinkClick r:id="rId4"/>
              </a:rPr>
              <a:t>γεια σου κύριε Μενεξέ</a:t>
            </a:r>
            <a:endParaRPr lang="en-US" sz="2400" dirty="0" smtClean="0"/>
          </a:p>
          <a:p>
            <a:r>
              <a:rPr lang="el-GR" sz="2400" dirty="0" smtClean="0"/>
              <a:t>(</a:t>
            </a:r>
            <a:r>
              <a:rPr lang="en-US" sz="2400" dirty="0" smtClean="0">
                <a:hlinkClick r:id="rId4"/>
              </a:rPr>
              <a:t>https://youtu.be/U6ayuvWbqQ8</a:t>
            </a:r>
            <a:r>
              <a:rPr lang="el-GR" sz="2400" dirty="0" smtClean="0"/>
              <a:t>)</a:t>
            </a:r>
            <a:r>
              <a:rPr lang="en-US" sz="2400" dirty="0" smtClean="0"/>
              <a:t> </a:t>
            </a:r>
            <a:endParaRPr lang="el-GR" sz="2400" dirty="0" smtClean="0"/>
          </a:p>
          <a:p>
            <a:pPr>
              <a:buFont typeface="Arial" pitchFamily="34" charset="0"/>
              <a:buChar char="•"/>
            </a:pPr>
            <a:r>
              <a:rPr lang="en-US" sz="2400" dirty="0" smtClean="0">
                <a:hlinkClick r:id="rId5"/>
              </a:rPr>
              <a:t>  </a:t>
            </a:r>
            <a:r>
              <a:rPr lang="el-GR" sz="2400" dirty="0" smtClean="0">
                <a:hlinkClick r:id="rId5"/>
              </a:rPr>
              <a:t>η ιεροτελεστία της άνοιξης</a:t>
            </a:r>
            <a:endParaRPr lang="en-US" sz="2400" dirty="0" smtClean="0">
              <a:hlinkClick r:id="rId5"/>
            </a:endParaRPr>
          </a:p>
          <a:p>
            <a:r>
              <a:rPr lang="el-GR" sz="2400" dirty="0" smtClean="0">
                <a:hlinkClick r:id="rId5"/>
              </a:rPr>
              <a:t>(</a:t>
            </a:r>
            <a:r>
              <a:rPr lang="en-US" sz="2400" dirty="0" smtClean="0">
                <a:hlinkClick r:id="rId5"/>
              </a:rPr>
              <a:t>https://youtu.be/a9M2oTHa3GM</a:t>
            </a:r>
            <a:r>
              <a:rPr lang="el-GR" sz="2400" dirty="0" smtClean="0"/>
              <a:t>)</a:t>
            </a:r>
            <a:endParaRPr lang="en-US" sz="2400" dirty="0" smtClean="0"/>
          </a:p>
          <a:p>
            <a:pPr>
              <a:buFont typeface="Arial" pitchFamily="34" charset="0"/>
              <a:buChar char="•"/>
            </a:pPr>
            <a:r>
              <a:rPr lang="el-GR" sz="2400" dirty="0" smtClean="0">
                <a:hlinkClick r:id="rId6"/>
              </a:rPr>
              <a:t>Τα κάλαντα της άνοιξης(</a:t>
            </a:r>
            <a:r>
              <a:rPr lang="en-US" sz="2400" dirty="0" smtClean="0">
                <a:hlinkClick r:id="rId6"/>
              </a:rPr>
              <a:t>https://youtu.be/UQ9vFO9X5ro</a:t>
            </a:r>
            <a:r>
              <a:rPr lang="el-GR" sz="2400" dirty="0" smtClean="0"/>
              <a:t>)</a:t>
            </a:r>
          </a:p>
          <a:p>
            <a:pPr>
              <a:buFont typeface="Arial" pitchFamily="34" charset="0"/>
              <a:buChar char="•"/>
            </a:pPr>
            <a:r>
              <a:rPr lang="en-US" sz="2400" dirty="0" smtClean="0"/>
              <a:t> </a:t>
            </a:r>
            <a:r>
              <a:rPr lang="el-GR" sz="2400" dirty="0" smtClean="0"/>
              <a:t>   η άνοιξη παιδική χορωδία Σπύρου Λάμπρου (</a:t>
            </a:r>
            <a:r>
              <a:rPr lang="en-US" sz="2400" dirty="0" smtClean="0">
                <a:hlinkClick r:id="rId7"/>
              </a:rPr>
              <a:t>https://youtu.be/ZYov3p-6i04</a:t>
            </a:r>
            <a:r>
              <a:rPr lang="el-GR" sz="2400" dirty="0" smtClean="0"/>
              <a:t>)</a:t>
            </a:r>
          </a:p>
          <a:p>
            <a:pPr>
              <a:buFont typeface="Arial" pitchFamily="34" charset="0"/>
              <a:buChar char="•"/>
            </a:pPr>
            <a:r>
              <a:rPr lang="en-US" sz="2400" dirty="0" smtClean="0"/>
              <a:t>  </a:t>
            </a:r>
            <a:r>
              <a:rPr lang="el-GR" sz="2400" dirty="0" smtClean="0"/>
              <a:t>Μαργαρίτα μου μικρή </a:t>
            </a:r>
            <a:r>
              <a:rPr lang="en-US" sz="2400" dirty="0" smtClean="0"/>
              <a:t>(</a:t>
            </a:r>
            <a:r>
              <a:rPr lang="en-US" sz="2400" dirty="0" smtClean="0">
                <a:hlinkClick r:id="rId8"/>
              </a:rPr>
              <a:t>https://youtu.be/x_WcbknA4kw</a:t>
            </a:r>
            <a:r>
              <a:rPr lang="en-US" sz="2400" dirty="0" smtClean="0"/>
              <a:t>) </a:t>
            </a:r>
            <a:endParaRPr lang="el-GR" sz="2400" dirty="0" smtClean="0"/>
          </a:p>
          <a:p>
            <a:pPr>
              <a:buFont typeface="Arial" pitchFamily="34" charset="0"/>
              <a:buChar char="•"/>
            </a:pPr>
            <a:r>
              <a:rPr lang="en-US" sz="2400" dirty="0" smtClean="0"/>
              <a:t>  </a:t>
            </a:r>
            <a:r>
              <a:rPr lang="el-GR" sz="2400" dirty="0" smtClean="0"/>
              <a:t>Το δέντρο που φυτέψαμε</a:t>
            </a:r>
            <a:r>
              <a:rPr lang="en-US" sz="2400" dirty="0" smtClean="0">
                <a:hlinkClick r:id="rId9"/>
              </a:rPr>
              <a:t>https://youtu.be/_U3blT9PATc</a:t>
            </a:r>
            <a:endParaRPr lang="el-GR" sz="2400" dirty="0" smtClean="0"/>
          </a:p>
          <a:p>
            <a:pPr>
              <a:buFont typeface="Arial" pitchFamily="34" charset="0"/>
              <a:buChar char="•"/>
            </a:pPr>
            <a:r>
              <a:rPr lang="en-US" sz="2400" dirty="0" smtClean="0"/>
              <a:t>  </a:t>
            </a:r>
            <a:r>
              <a:rPr lang="el-GR" sz="2400" dirty="0" smtClean="0"/>
              <a:t>Το χοντρό μπιζέλι χορεύει τσιφτετέλι</a:t>
            </a:r>
          </a:p>
          <a:p>
            <a:r>
              <a:rPr lang="en-US" sz="2400" dirty="0" smtClean="0">
                <a:hlinkClick r:id="rId10"/>
              </a:rPr>
              <a:t>(https://youtu.be/6Xj_cFyginw</a:t>
            </a:r>
            <a:r>
              <a:rPr lang="en-US" sz="2400" dirty="0" smtClean="0"/>
              <a:t>) </a:t>
            </a:r>
            <a:r>
              <a:rPr lang="el-GR" sz="2400" dirty="0" smtClean="0"/>
              <a:t> </a:t>
            </a:r>
          </a:p>
          <a:p>
            <a:pPr>
              <a:buFont typeface="Arial" pitchFamily="34" charset="0"/>
              <a:buChar char="•"/>
            </a:pPr>
            <a:endParaRPr lang="el-GR" sz="2400" dirty="0" smtClean="0"/>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l-GR" dirty="0" smtClean="0"/>
          </a:p>
          <a:p>
            <a:endParaRPr lang="en-US" dirty="0" smtClean="0"/>
          </a:p>
          <a:p>
            <a:endParaRPr lang="el-GR"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5" presetClass="entr" presetSubtype="10"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par>
                          <p:cTn id="16" fill="hold">
                            <p:stCondLst>
                              <p:cond delay="1500"/>
                            </p:stCondLst>
                            <p:childTnLst>
                              <p:par>
                                <p:cTn id="17" presetID="5" presetClass="entr" presetSubtype="10"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6" name="Content Placeholder 5"/>
          <p:cNvSpPr>
            <a:spLocks noGrp="1"/>
          </p:cNvSpPr>
          <p:nvPr>
            <p:ph idx="1"/>
          </p:nvPr>
        </p:nvSpPr>
        <p:spPr>
          <a:xfrm>
            <a:off x="457200" y="404664"/>
            <a:ext cx="2746648" cy="5721499"/>
          </a:xfrm>
        </p:spPr>
        <p:txBody>
          <a:bodyPr>
            <a:normAutofit fontScale="55000" lnSpcReduction="20000"/>
          </a:bodyPr>
          <a:lstStyle/>
          <a:p>
            <a:pPr>
              <a:buNone/>
            </a:pPr>
            <a:r>
              <a:rPr lang="el-GR" sz="2800" dirty="0" smtClean="0">
                <a:solidFill>
                  <a:srgbClr val="FF0000"/>
                </a:solidFill>
              </a:rPr>
              <a:t>Η πεταλούδα</a:t>
            </a:r>
          </a:p>
          <a:p>
            <a:pPr>
              <a:buNone/>
            </a:pPr>
            <a:r>
              <a:rPr lang="el-GR" sz="1800" dirty="0" smtClean="0"/>
              <a:t>                                       </a:t>
            </a:r>
          </a:p>
          <a:p>
            <a:pPr>
              <a:buNone/>
            </a:pPr>
            <a:endParaRPr lang="el-GR" sz="1800" dirty="0" smtClean="0"/>
          </a:p>
          <a:p>
            <a:pPr>
              <a:buNone/>
            </a:pPr>
            <a:r>
              <a:rPr lang="el-GR" sz="2900" dirty="0" smtClean="0"/>
              <a:t>Κάτι γύρισε στ΄αγέρι,</a:t>
            </a:r>
          </a:p>
          <a:p>
            <a:pPr>
              <a:buNone/>
            </a:pPr>
            <a:r>
              <a:rPr lang="el-GR" sz="2900" dirty="0" smtClean="0"/>
              <a:t>κάτι λάμπει μες το φως.</a:t>
            </a:r>
          </a:p>
          <a:p>
            <a:pPr>
              <a:buNone/>
            </a:pPr>
            <a:r>
              <a:rPr lang="el-GR" sz="2900" dirty="0" smtClean="0"/>
              <a:t>Ήλιος να΄ν΄αστέρι,</a:t>
            </a:r>
          </a:p>
          <a:p>
            <a:pPr>
              <a:buNone/>
            </a:pPr>
            <a:r>
              <a:rPr lang="el-GR" sz="2900" dirty="0" smtClean="0"/>
              <a:t>για παράξενος ανθός;</a:t>
            </a:r>
          </a:p>
          <a:p>
            <a:pPr>
              <a:buNone/>
            </a:pPr>
            <a:endParaRPr lang="el-GR" sz="2900" dirty="0" smtClean="0"/>
          </a:p>
          <a:p>
            <a:pPr>
              <a:buNone/>
            </a:pPr>
            <a:r>
              <a:rPr lang="el-GR" sz="2900" dirty="0" smtClean="0"/>
              <a:t>Από το΄να λουλουδάκι</a:t>
            </a:r>
          </a:p>
          <a:p>
            <a:pPr>
              <a:buNone/>
            </a:pPr>
            <a:r>
              <a:rPr lang="el-GR" sz="2900" dirty="0" smtClean="0"/>
              <a:t>στ΄άλλο φεύγει και πετά</a:t>
            </a:r>
          </a:p>
          <a:p>
            <a:pPr>
              <a:buNone/>
            </a:pPr>
            <a:r>
              <a:rPr lang="el-GR" sz="2900" dirty="0" smtClean="0"/>
              <a:t>και τινάζει στ΄αγεράκι</a:t>
            </a:r>
          </a:p>
          <a:p>
            <a:pPr>
              <a:buNone/>
            </a:pPr>
            <a:r>
              <a:rPr lang="el-GR" sz="2900" dirty="0" smtClean="0"/>
              <a:t>τα φτερά τα χνουδωτά.</a:t>
            </a:r>
          </a:p>
          <a:p>
            <a:pPr>
              <a:buNone/>
            </a:pPr>
            <a:endParaRPr lang="el-GR" sz="2900" dirty="0" smtClean="0"/>
          </a:p>
          <a:p>
            <a:pPr>
              <a:buNone/>
            </a:pPr>
            <a:r>
              <a:rPr lang="el-GR" sz="2900" dirty="0" smtClean="0"/>
              <a:t>Τι χρυσό πεταλουδάκι!</a:t>
            </a:r>
          </a:p>
          <a:p>
            <a:pPr>
              <a:buNone/>
            </a:pPr>
            <a:r>
              <a:rPr lang="el-GR" sz="2900" dirty="0" smtClean="0"/>
              <a:t>Τι βουλίτσες πορφυρές!</a:t>
            </a:r>
          </a:p>
          <a:p>
            <a:pPr>
              <a:buNone/>
            </a:pPr>
            <a:r>
              <a:rPr lang="el-GR" sz="2900" dirty="0" smtClean="0"/>
              <a:t>Να το πρόφταινα λιγάκι</a:t>
            </a:r>
          </a:p>
          <a:p>
            <a:pPr>
              <a:buNone/>
            </a:pPr>
            <a:r>
              <a:rPr lang="el-GR" sz="2900" dirty="0" smtClean="0"/>
              <a:t>μέσα εκεί στις φυλλωσιές!</a:t>
            </a:r>
          </a:p>
          <a:p>
            <a:pPr>
              <a:buNone/>
            </a:pPr>
            <a:endParaRPr lang="el-GR" sz="2900" dirty="0" smtClean="0"/>
          </a:p>
          <a:p>
            <a:pPr>
              <a:buNone/>
            </a:pPr>
            <a:r>
              <a:rPr lang="el-GR" sz="2900" dirty="0" smtClean="0"/>
              <a:t>Να! Τό πιασαν δυο χεράκια</a:t>
            </a:r>
          </a:p>
          <a:p>
            <a:pPr>
              <a:buNone/>
            </a:pPr>
            <a:r>
              <a:rPr lang="el-GR" sz="2900" dirty="0" smtClean="0"/>
              <a:t>μες στην τριανταφυλλιά,</a:t>
            </a:r>
          </a:p>
          <a:p>
            <a:pPr>
              <a:buNone/>
            </a:pPr>
            <a:r>
              <a:rPr lang="el-GR" sz="2900" dirty="0" smtClean="0"/>
              <a:t>μα τους μπήκαν τ΄αγκαθάκια</a:t>
            </a:r>
          </a:p>
          <a:p>
            <a:pPr>
              <a:buNone/>
            </a:pPr>
            <a:r>
              <a:rPr lang="el-GR" sz="2900" dirty="0" smtClean="0"/>
              <a:t>κι αίμα στάξαν μια σταλιά!</a:t>
            </a:r>
          </a:p>
          <a:p>
            <a:pPr>
              <a:buNone/>
            </a:pPr>
            <a:endParaRPr lang="el-GR" sz="2900" dirty="0" smtClean="0"/>
          </a:p>
          <a:p>
            <a:pPr>
              <a:buNone/>
            </a:pPr>
            <a:r>
              <a:rPr lang="el-GR" sz="2900" b="1" dirty="0" smtClean="0"/>
              <a:t>Γεωργία Δεληγιάννη</a:t>
            </a:r>
          </a:p>
          <a:p>
            <a:pPr>
              <a:buNone/>
            </a:pPr>
            <a:endParaRPr lang="el-GR" sz="1800" dirty="0" smtClean="0"/>
          </a:p>
          <a:p>
            <a:pPr>
              <a:buNone/>
            </a:pPr>
            <a:endParaRPr lang="el-GR" sz="1800" dirty="0" smtClean="0"/>
          </a:p>
          <a:p>
            <a:pPr>
              <a:buNone/>
            </a:pPr>
            <a:endParaRPr lang="el-GR" sz="1800" dirty="0"/>
          </a:p>
        </p:txBody>
      </p:sp>
      <p:pic>
        <p:nvPicPr>
          <p:cNvPr id="4" name="Picture 3" descr="C:\Users\Bill\Pictures\93118784_1132104623823755_2326702415534882816_n.jpg"/>
          <p:cNvPicPr>
            <a:picLocks noChangeAspect="1" noChangeArrowheads="1"/>
          </p:cNvPicPr>
          <p:nvPr/>
        </p:nvPicPr>
        <p:blipFill>
          <a:blip r:embed="rId2" cstate="print"/>
          <a:srcRect/>
          <a:stretch>
            <a:fillRect/>
          </a:stretch>
        </p:blipFill>
        <p:spPr bwMode="auto">
          <a:xfrm>
            <a:off x="4499992" y="0"/>
            <a:ext cx="3960440" cy="64807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ox(in)">
                                      <p:cBhvr>
                                        <p:cTn id="11" dur="500"/>
                                        <p:tgtEl>
                                          <p:spTgt spid="6">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ox(in)">
                                      <p:cBhvr>
                                        <p:cTn id="15" dur="500"/>
                                        <p:tgtEl>
                                          <p:spTgt spid="6">
                                            <p:txEl>
                                              <p:pRg st="3" end="3"/>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ox(in)">
                                      <p:cBhvr>
                                        <p:cTn id="19" dur="500"/>
                                        <p:tgtEl>
                                          <p:spTgt spid="6">
                                            <p:txEl>
                                              <p:pRg st="4" end="4"/>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ox(in)">
                                      <p:cBhvr>
                                        <p:cTn id="23" dur="500"/>
                                        <p:tgtEl>
                                          <p:spTgt spid="6">
                                            <p:txEl>
                                              <p:pRg st="5" end="5"/>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ox(in)">
                                      <p:cBhvr>
                                        <p:cTn id="27" dur="500"/>
                                        <p:tgtEl>
                                          <p:spTgt spid="6">
                                            <p:txEl>
                                              <p:pRg st="6" end="6"/>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ox(in)">
                                      <p:cBhvr>
                                        <p:cTn id="31" dur="500"/>
                                        <p:tgtEl>
                                          <p:spTgt spid="6">
                                            <p:txEl>
                                              <p:pRg st="8" end="8"/>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box(in)">
                                      <p:cBhvr>
                                        <p:cTn id="35" dur="500"/>
                                        <p:tgtEl>
                                          <p:spTgt spid="6">
                                            <p:txEl>
                                              <p:pRg st="9" end="9"/>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box(in)">
                                      <p:cBhvr>
                                        <p:cTn id="39" dur="500"/>
                                        <p:tgtEl>
                                          <p:spTgt spid="6">
                                            <p:txEl>
                                              <p:pRg st="10" end="10"/>
                                            </p:txEl>
                                          </p:spTgt>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box(in)">
                                      <p:cBhvr>
                                        <p:cTn id="43" dur="500"/>
                                        <p:tgtEl>
                                          <p:spTgt spid="6">
                                            <p:txEl>
                                              <p:pRg st="11" end="11"/>
                                            </p:txEl>
                                          </p:spTgt>
                                        </p:tgtEl>
                                      </p:cBhvr>
                                    </p:animEffec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animEffect transition="in" filter="box(in)">
                                      <p:cBhvr>
                                        <p:cTn id="47" dur="500"/>
                                        <p:tgtEl>
                                          <p:spTgt spid="6">
                                            <p:txEl>
                                              <p:pRg st="13" end="13"/>
                                            </p:txEl>
                                          </p:spTgt>
                                        </p:tgtEl>
                                      </p:cBhvr>
                                    </p:animEffect>
                                  </p:childTnLst>
                                </p:cTn>
                              </p:par>
                            </p:childTnLst>
                          </p:cTn>
                        </p:par>
                        <p:par>
                          <p:cTn id="48" fill="hold">
                            <p:stCondLst>
                              <p:cond delay="5500"/>
                            </p:stCondLst>
                            <p:childTnLst>
                              <p:par>
                                <p:cTn id="49" presetID="4" presetClass="entr" presetSubtype="16" fill="hold" grpId="0" nodeType="after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animEffect transition="in" filter="box(in)">
                                      <p:cBhvr>
                                        <p:cTn id="51" dur="500"/>
                                        <p:tgtEl>
                                          <p:spTgt spid="6">
                                            <p:txEl>
                                              <p:pRg st="14" end="14"/>
                                            </p:txEl>
                                          </p:spTgt>
                                        </p:tgtEl>
                                      </p:cBhvr>
                                    </p:animEffect>
                                  </p:childTnLst>
                                </p:cTn>
                              </p:par>
                            </p:childTnLst>
                          </p:cTn>
                        </p:par>
                        <p:par>
                          <p:cTn id="52" fill="hold">
                            <p:stCondLst>
                              <p:cond delay="6000"/>
                            </p:stCondLst>
                            <p:childTnLst>
                              <p:par>
                                <p:cTn id="53" presetID="4" presetClass="entr" presetSubtype="16" fill="hold" grpId="0" nodeType="after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Effect transition="in" filter="box(in)">
                                      <p:cBhvr>
                                        <p:cTn id="55" dur="500"/>
                                        <p:tgtEl>
                                          <p:spTgt spid="6">
                                            <p:txEl>
                                              <p:pRg st="15" end="15"/>
                                            </p:txEl>
                                          </p:spTgt>
                                        </p:tgtEl>
                                      </p:cBhvr>
                                    </p:animEffect>
                                  </p:childTnLst>
                                </p:cTn>
                              </p:par>
                            </p:childTnLst>
                          </p:cTn>
                        </p:par>
                        <p:par>
                          <p:cTn id="56" fill="hold">
                            <p:stCondLst>
                              <p:cond delay="6500"/>
                            </p:stCondLst>
                            <p:childTnLst>
                              <p:par>
                                <p:cTn id="57" presetID="4" presetClass="entr" presetSubtype="16" fill="hold" grpId="0" nodeType="afterEffect">
                                  <p:stCondLst>
                                    <p:cond delay="0"/>
                                  </p:stCondLst>
                                  <p:childTnLst>
                                    <p:set>
                                      <p:cBhvr>
                                        <p:cTn id="58" dur="1" fill="hold">
                                          <p:stCondLst>
                                            <p:cond delay="0"/>
                                          </p:stCondLst>
                                        </p:cTn>
                                        <p:tgtEl>
                                          <p:spTgt spid="6">
                                            <p:txEl>
                                              <p:pRg st="16" end="16"/>
                                            </p:txEl>
                                          </p:spTgt>
                                        </p:tgtEl>
                                        <p:attrNameLst>
                                          <p:attrName>style.visibility</p:attrName>
                                        </p:attrNameLst>
                                      </p:cBhvr>
                                      <p:to>
                                        <p:strVal val="visible"/>
                                      </p:to>
                                    </p:set>
                                    <p:animEffect transition="in" filter="box(in)">
                                      <p:cBhvr>
                                        <p:cTn id="59" dur="500"/>
                                        <p:tgtEl>
                                          <p:spTgt spid="6">
                                            <p:txEl>
                                              <p:pRg st="16" end="16"/>
                                            </p:txEl>
                                          </p:spTgt>
                                        </p:tgtEl>
                                      </p:cBhvr>
                                    </p:animEffect>
                                  </p:childTnLst>
                                </p:cTn>
                              </p:par>
                            </p:childTnLst>
                          </p:cTn>
                        </p:par>
                        <p:par>
                          <p:cTn id="60" fill="hold">
                            <p:stCondLst>
                              <p:cond delay="7000"/>
                            </p:stCondLst>
                            <p:childTnLst>
                              <p:par>
                                <p:cTn id="61" presetID="4" presetClass="entr" presetSubtype="16" fill="hold" grpId="0" nodeType="afterEffect">
                                  <p:stCondLst>
                                    <p:cond delay="0"/>
                                  </p:stCondLst>
                                  <p:childTnLst>
                                    <p:set>
                                      <p:cBhvr>
                                        <p:cTn id="62" dur="1" fill="hold">
                                          <p:stCondLst>
                                            <p:cond delay="0"/>
                                          </p:stCondLst>
                                        </p:cTn>
                                        <p:tgtEl>
                                          <p:spTgt spid="6">
                                            <p:txEl>
                                              <p:pRg st="18" end="18"/>
                                            </p:txEl>
                                          </p:spTgt>
                                        </p:tgtEl>
                                        <p:attrNameLst>
                                          <p:attrName>style.visibility</p:attrName>
                                        </p:attrNameLst>
                                      </p:cBhvr>
                                      <p:to>
                                        <p:strVal val="visible"/>
                                      </p:to>
                                    </p:set>
                                    <p:animEffect transition="in" filter="box(in)">
                                      <p:cBhvr>
                                        <p:cTn id="63" dur="500"/>
                                        <p:tgtEl>
                                          <p:spTgt spid="6">
                                            <p:txEl>
                                              <p:pRg st="18" end="18"/>
                                            </p:txEl>
                                          </p:spTgt>
                                        </p:tgtEl>
                                      </p:cBhvr>
                                    </p:animEffect>
                                  </p:childTnLst>
                                </p:cTn>
                              </p:par>
                            </p:childTnLst>
                          </p:cTn>
                        </p:par>
                        <p:par>
                          <p:cTn id="64" fill="hold">
                            <p:stCondLst>
                              <p:cond delay="7500"/>
                            </p:stCondLst>
                            <p:childTnLst>
                              <p:par>
                                <p:cTn id="65" presetID="4" presetClass="entr" presetSubtype="16" fill="hold" grpId="0" nodeType="afterEffect">
                                  <p:stCondLst>
                                    <p:cond delay="0"/>
                                  </p:stCondLst>
                                  <p:childTnLst>
                                    <p:set>
                                      <p:cBhvr>
                                        <p:cTn id="66" dur="1" fill="hold">
                                          <p:stCondLst>
                                            <p:cond delay="0"/>
                                          </p:stCondLst>
                                        </p:cTn>
                                        <p:tgtEl>
                                          <p:spTgt spid="6">
                                            <p:txEl>
                                              <p:pRg st="19" end="19"/>
                                            </p:txEl>
                                          </p:spTgt>
                                        </p:tgtEl>
                                        <p:attrNameLst>
                                          <p:attrName>style.visibility</p:attrName>
                                        </p:attrNameLst>
                                      </p:cBhvr>
                                      <p:to>
                                        <p:strVal val="visible"/>
                                      </p:to>
                                    </p:set>
                                    <p:animEffect transition="in" filter="box(in)">
                                      <p:cBhvr>
                                        <p:cTn id="67" dur="500"/>
                                        <p:tgtEl>
                                          <p:spTgt spid="6">
                                            <p:txEl>
                                              <p:pRg st="19" end="19"/>
                                            </p:txEl>
                                          </p:spTgt>
                                        </p:tgtEl>
                                      </p:cBhvr>
                                    </p:animEffect>
                                  </p:childTnLst>
                                </p:cTn>
                              </p:par>
                            </p:childTnLst>
                          </p:cTn>
                        </p:par>
                        <p:par>
                          <p:cTn id="68" fill="hold">
                            <p:stCondLst>
                              <p:cond delay="8000"/>
                            </p:stCondLst>
                            <p:childTnLst>
                              <p:par>
                                <p:cTn id="69" presetID="4" presetClass="entr" presetSubtype="16" fill="hold" grpId="0" nodeType="afterEffect">
                                  <p:stCondLst>
                                    <p:cond delay="0"/>
                                  </p:stCondLst>
                                  <p:childTnLst>
                                    <p:set>
                                      <p:cBhvr>
                                        <p:cTn id="70" dur="1" fill="hold">
                                          <p:stCondLst>
                                            <p:cond delay="0"/>
                                          </p:stCondLst>
                                        </p:cTn>
                                        <p:tgtEl>
                                          <p:spTgt spid="6">
                                            <p:txEl>
                                              <p:pRg st="20" end="20"/>
                                            </p:txEl>
                                          </p:spTgt>
                                        </p:tgtEl>
                                        <p:attrNameLst>
                                          <p:attrName>style.visibility</p:attrName>
                                        </p:attrNameLst>
                                      </p:cBhvr>
                                      <p:to>
                                        <p:strVal val="visible"/>
                                      </p:to>
                                    </p:set>
                                    <p:animEffect transition="in" filter="box(in)">
                                      <p:cBhvr>
                                        <p:cTn id="71" dur="500"/>
                                        <p:tgtEl>
                                          <p:spTgt spid="6">
                                            <p:txEl>
                                              <p:pRg st="20" end="20"/>
                                            </p:txEl>
                                          </p:spTgt>
                                        </p:tgtEl>
                                      </p:cBhvr>
                                    </p:animEffect>
                                  </p:childTnLst>
                                </p:cTn>
                              </p:par>
                            </p:childTnLst>
                          </p:cTn>
                        </p:par>
                        <p:par>
                          <p:cTn id="72" fill="hold">
                            <p:stCondLst>
                              <p:cond delay="8500"/>
                            </p:stCondLst>
                            <p:childTnLst>
                              <p:par>
                                <p:cTn id="73" presetID="4" presetClass="entr" presetSubtype="16" fill="hold" grpId="0" nodeType="afterEffect">
                                  <p:stCondLst>
                                    <p:cond delay="0"/>
                                  </p:stCondLst>
                                  <p:childTnLst>
                                    <p:set>
                                      <p:cBhvr>
                                        <p:cTn id="74" dur="1" fill="hold">
                                          <p:stCondLst>
                                            <p:cond delay="0"/>
                                          </p:stCondLst>
                                        </p:cTn>
                                        <p:tgtEl>
                                          <p:spTgt spid="6">
                                            <p:txEl>
                                              <p:pRg st="21" end="21"/>
                                            </p:txEl>
                                          </p:spTgt>
                                        </p:tgtEl>
                                        <p:attrNameLst>
                                          <p:attrName>style.visibility</p:attrName>
                                        </p:attrNameLst>
                                      </p:cBhvr>
                                      <p:to>
                                        <p:strVal val="visible"/>
                                      </p:to>
                                    </p:set>
                                    <p:animEffect transition="in" filter="box(in)">
                                      <p:cBhvr>
                                        <p:cTn id="75" dur="500"/>
                                        <p:tgtEl>
                                          <p:spTgt spid="6">
                                            <p:txEl>
                                              <p:pRg st="21" end="21"/>
                                            </p:txEl>
                                          </p:spTgt>
                                        </p:tgtEl>
                                      </p:cBhvr>
                                    </p:animEffect>
                                  </p:childTnLst>
                                </p:cTn>
                              </p:par>
                            </p:childTnLst>
                          </p:cTn>
                        </p:par>
                        <p:par>
                          <p:cTn id="76" fill="hold">
                            <p:stCondLst>
                              <p:cond delay="9000"/>
                            </p:stCondLst>
                            <p:childTnLst>
                              <p:par>
                                <p:cTn id="77" presetID="4" presetClass="entr" presetSubtype="16" fill="hold" grpId="0" nodeType="afterEffect">
                                  <p:stCondLst>
                                    <p:cond delay="0"/>
                                  </p:stCondLst>
                                  <p:childTnLst>
                                    <p:set>
                                      <p:cBhvr>
                                        <p:cTn id="78" dur="1" fill="hold">
                                          <p:stCondLst>
                                            <p:cond delay="0"/>
                                          </p:stCondLst>
                                        </p:cTn>
                                        <p:tgtEl>
                                          <p:spTgt spid="6">
                                            <p:txEl>
                                              <p:pRg st="23" end="23"/>
                                            </p:txEl>
                                          </p:spTgt>
                                        </p:tgtEl>
                                        <p:attrNameLst>
                                          <p:attrName>style.visibility</p:attrName>
                                        </p:attrNameLst>
                                      </p:cBhvr>
                                      <p:to>
                                        <p:strVal val="visible"/>
                                      </p:to>
                                    </p:set>
                                    <p:animEffect transition="in" filter="box(in)">
                                      <p:cBhvr>
                                        <p:cTn id="79" dur="500"/>
                                        <p:tgtEl>
                                          <p:spTgt spid="6">
                                            <p:txEl>
                                              <p:pRg st="23" end="23"/>
                                            </p:txEl>
                                          </p:spTgt>
                                        </p:tgtEl>
                                      </p:cBhvr>
                                    </p:animEffect>
                                  </p:childTnLst>
                                </p:cTn>
                              </p:par>
                            </p:childTnLst>
                          </p:cTn>
                        </p:par>
                        <p:par>
                          <p:cTn id="80" fill="hold">
                            <p:stCondLst>
                              <p:cond delay="9500"/>
                            </p:stCondLst>
                            <p:childTnLst>
                              <p:par>
                                <p:cTn id="81" presetID="4" presetClass="entr" presetSubtype="16"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box(in)">
                                      <p:cBhvr>
                                        <p:cTn id="8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Picture 4" descr="C:\Users\Bill\Pictures\93353798_169767740866635_3293497492280180736_n.jpg"/>
          <p:cNvPicPr>
            <a:picLocks noGrp="1" noChangeAspect="1" noChangeArrowheads="1"/>
          </p:cNvPicPr>
          <p:nvPr>
            <p:ph idx="1"/>
          </p:nvPr>
        </p:nvPicPr>
        <p:blipFill>
          <a:blip r:embed="rId2" cstate="print">
            <a:duotone>
              <a:schemeClr val="accent2">
                <a:shade val="45000"/>
                <a:satMod val="135000"/>
              </a:schemeClr>
              <a:prstClr val="white"/>
            </a:duotone>
            <a:lum bright="-10000"/>
          </a:blip>
          <a:srcRect l="8230" t="3214" r="22208" b="38272"/>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1052736"/>
            <a:ext cx="5976664" cy="576064"/>
          </a:xfrm>
        </p:spPr>
        <p:txBody>
          <a:bodyPr>
            <a:noAutofit/>
          </a:bodyPr>
          <a:lstStyle/>
          <a:p>
            <a:pPr marL="457200" indent="-457200"/>
            <a:r>
              <a:rPr lang="el-GR" sz="2800" b="1" dirty="0" smtClean="0"/>
              <a:t>    </a:t>
            </a:r>
            <a:br>
              <a:rPr lang="el-GR" sz="2800" b="1" dirty="0" smtClean="0"/>
            </a:br>
            <a:r>
              <a:rPr lang="el-GR" sz="2800" b="1" dirty="0" smtClean="0"/>
              <a:t/>
            </a:r>
            <a:br>
              <a:rPr lang="el-GR" sz="2800" b="1" dirty="0" smtClean="0"/>
            </a:br>
            <a:r>
              <a:rPr lang="el-GR" sz="3200" b="1" dirty="0" smtClean="0">
                <a:solidFill>
                  <a:schemeClr val="accent3">
                    <a:lumMod val="75000"/>
                  </a:schemeClr>
                </a:solidFill>
                <a:latin typeface="Comic Sans MS" pitchFamily="66" charset="0"/>
              </a:rPr>
              <a:t>αίνιγμα</a:t>
            </a:r>
            <a:r>
              <a:rPr lang="el-GR" sz="2800" b="1" dirty="0" smtClean="0"/>
              <a:t/>
            </a:r>
            <a:br>
              <a:rPr lang="el-GR" sz="2800" b="1" dirty="0" smtClean="0"/>
            </a:br>
            <a:r>
              <a:rPr lang="el-GR" sz="2800" b="1" dirty="0" smtClean="0"/>
              <a:t> Μικρή μικρή νοικοκυρά</a:t>
            </a:r>
            <a:br>
              <a:rPr lang="el-GR" sz="2800" b="1" dirty="0" smtClean="0"/>
            </a:br>
            <a:r>
              <a:rPr lang="el-GR" sz="2800" b="1" dirty="0" smtClean="0"/>
              <a:t>μεγάλη πίτα φτιάχνει.</a:t>
            </a:r>
            <a:br>
              <a:rPr lang="el-GR" sz="2800" b="1" dirty="0" smtClean="0"/>
            </a:br>
            <a:r>
              <a:rPr lang="el-GR" sz="2800" b="1" dirty="0" smtClean="0"/>
              <a:t>Τί είναι;</a:t>
            </a:r>
            <a:br>
              <a:rPr lang="el-GR" sz="2800" b="1" dirty="0" smtClean="0"/>
            </a:br>
            <a:r>
              <a:rPr lang="el-GR" sz="2800" b="1" dirty="0" smtClean="0">
                <a:solidFill>
                  <a:srgbClr val="FFFF00"/>
                </a:solidFill>
              </a:rPr>
              <a:t>(</a:t>
            </a:r>
            <a:r>
              <a:rPr lang="el-GR" sz="2800" b="1" i="1" dirty="0" smtClean="0">
                <a:solidFill>
                  <a:srgbClr val="FFFF00"/>
                </a:solidFill>
              </a:rPr>
              <a:t>η μέλισσα)</a:t>
            </a:r>
            <a:r>
              <a:rPr lang="el-GR" sz="2800" b="1" i="1" dirty="0" smtClean="0"/>
              <a:t/>
            </a:r>
            <a:br>
              <a:rPr lang="el-GR" sz="2800" b="1" i="1" dirty="0" smtClean="0"/>
            </a:br>
            <a:r>
              <a:rPr lang="el-GR" sz="2800" b="1" i="1" dirty="0" smtClean="0"/>
              <a:t/>
            </a:r>
            <a:br>
              <a:rPr lang="el-GR" sz="2800" b="1" i="1" dirty="0" smtClean="0"/>
            </a:br>
            <a:endParaRPr lang="el-GR" sz="2800" b="1" dirty="0"/>
          </a:p>
        </p:txBody>
      </p:sp>
      <p:pic>
        <p:nvPicPr>
          <p:cNvPr id="2051" name="Picture 3" descr="C:\Users\Bill\Pictures\93035697_688395305255634_6282399722153967616_n.jpg"/>
          <p:cNvPicPr>
            <a:picLocks noGrp="1" noChangeAspect="1" noChangeArrowheads="1"/>
          </p:cNvPicPr>
          <p:nvPr>
            <p:ph idx="1"/>
          </p:nvPr>
        </p:nvPicPr>
        <p:blipFill>
          <a:blip r:embed="rId2" cstate="print"/>
          <a:srcRect t="38585" r="27341" b="4540"/>
          <a:stretch>
            <a:fillRect/>
          </a:stretch>
        </p:blipFill>
        <p:spPr bwMode="auto">
          <a:xfrm>
            <a:off x="4265820" y="1412776"/>
            <a:ext cx="4878180" cy="4941168"/>
          </a:xfrm>
          <a:prstGeom prst="rect">
            <a:avLst/>
          </a:prstGeom>
          <a:noFill/>
        </p:spPr>
      </p:pic>
      <p:sp>
        <p:nvSpPr>
          <p:cNvPr id="7" name="TextBox 6"/>
          <p:cNvSpPr txBox="1"/>
          <p:nvPr/>
        </p:nvSpPr>
        <p:spPr>
          <a:xfrm>
            <a:off x="0" y="1916832"/>
            <a:ext cx="4644008" cy="4893647"/>
          </a:xfrm>
          <a:prstGeom prst="rect">
            <a:avLst/>
          </a:prstGeom>
          <a:noFill/>
        </p:spPr>
        <p:txBody>
          <a:bodyPr wrap="square" rtlCol="0">
            <a:spAutoFit/>
          </a:bodyPr>
          <a:lstStyle/>
          <a:p>
            <a:endParaRPr lang="el-GR" sz="2400" dirty="0" smtClean="0">
              <a:latin typeface="Comic Sans MS" pitchFamily="66" charset="0"/>
            </a:endParaRPr>
          </a:p>
          <a:p>
            <a:endParaRPr lang="el-GR" sz="2400" dirty="0" smtClean="0">
              <a:latin typeface="Comic Sans MS" pitchFamily="66" charset="0"/>
            </a:endParaRPr>
          </a:p>
          <a:p>
            <a:endParaRPr lang="el-GR" sz="2400" dirty="0" smtClean="0">
              <a:latin typeface="Comic Sans MS" pitchFamily="66" charset="0"/>
            </a:endParaRPr>
          </a:p>
          <a:p>
            <a:r>
              <a:rPr lang="el-GR" sz="2400" dirty="0" smtClean="0">
                <a:latin typeface="Comic Sans MS" pitchFamily="66" charset="0"/>
              </a:rPr>
              <a:t>Ερωτήσεις</a:t>
            </a:r>
          </a:p>
          <a:p>
            <a:pPr>
              <a:buFont typeface="Arial" pitchFamily="34" charset="0"/>
              <a:buChar char="•"/>
            </a:pPr>
            <a:endParaRPr lang="el-GR" dirty="0" smtClean="0"/>
          </a:p>
          <a:p>
            <a:pPr>
              <a:buFont typeface="Arial" pitchFamily="34" charset="0"/>
              <a:buChar char="•"/>
            </a:pPr>
            <a:r>
              <a:rPr lang="el-GR" dirty="0" smtClean="0"/>
              <a:t>Είναι μεγάλο έντομο η μέλισσα;(μικρό)</a:t>
            </a:r>
          </a:p>
          <a:p>
            <a:pPr>
              <a:buFont typeface="Arial" pitchFamily="34" charset="0"/>
              <a:buChar char="•"/>
            </a:pPr>
            <a:r>
              <a:rPr lang="el-GR" dirty="0" smtClean="0"/>
              <a:t>Που ζει η μέλισσα;(στην κυψέλη)</a:t>
            </a:r>
          </a:p>
          <a:p>
            <a:pPr>
              <a:buFont typeface="Arial" pitchFamily="34" charset="0"/>
              <a:buChar char="•"/>
            </a:pPr>
            <a:r>
              <a:rPr lang="el-GR" dirty="0" smtClean="0"/>
              <a:t>Τί είναι η κυψέλη για τη μέλισσα;(το σπίτι της)</a:t>
            </a:r>
          </a:p>
          <a:p>
            <a:pPr>
              <a:buFont typeface="Arial" pitchFamily="34" charset="0"/>
              <a:buChar char="•"/>
            </a:pPr>
            <a:r>
              <a:rPr lang="el-GR" dirty="0" smtClean="0"/>
              <a:t>Είναι χρήσιμο έντομο;(πολύ)</a:t>
            </a:r>
          </a:p>
          <a:p>
            <a:pPr>
              <a:buFont typeface="Arial" pitchFamily="34" charset="0"/>
              <a:buChar char="•"/>
            </a:pPr>
            <a:r>
              <a:rPr lang="el-GR" dirty="0" smtClean="0"/>
              <a:t>Γιατί;(γιατί φτιάχνει το μέλι)</a:t>
            </a:r>
          </a:p>
          <a:p>
            <a:pPr>
              <a:buFont typeface="Arial" pitchFamily="34" charset="0"/>
              <a:buChar char="•"/>
            </a:pPr>
            <a:r>
              <a:rPr lang="el-GR" dirty="0" smtClean="0"/>
              <a:t>Είναι νυκοκυρά;(ναι, γιατί έχει σπίτι)</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l-GR"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051"/>
                                        </p:tgtEl>
                                        <p:attrNameLst>
                                          <p:attrName>r</p:attrName>
                                        </p:attrNameLst>
                                      </p:cBhvr>
                                    </p:animRot>
                                  </p:child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descr="C:\Users\Bill\Pictures\93995808_1130486490639298_8130365484940918784_n.jpg"/>
          <p:cNvPicPr>
            <a:picLocks noGrp="1" noChangeAspect="1" noChangeArrowheads="1"/>
          </p:cNvPicPr>
          <p:nvPr>
            <p:ph idx="1"/>
          </p:nvPr>
        </p:nvPicPr>
        <p:blipFill>
          <a:blip r:embed="rId2" cstate="print">
            <a:lum bright="-10000" contrast="40000"/>
          </a:blip>
          <a:srcRect t="26099" b="3585"/>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7170" name="Picture 2" descr="C:\Users\Bill\Pictures\αρχείο λήψης (4).jpg"/>
          <p:cNvPicPr>
            <a:picLocks noGrp="1" noChangeAspect="1" noChangeArrowheads="1"/>
          </p:cNvPicPr>
          <p:nvPr>
            <p:ph idx="1"/>
          </p:nvPr>
        </p:nvPicPr>
        <p:blipFill>
          <a:blip r:embed="rId3" cstate="print"/>
          <a:srcRect/>
          <a:stretch>
            <a:fillRect/>
          </a:stretch>
        </p:blipFill>
        <p:spPr bwMode="auto">
          <a:xfrm>
            <a:off x="0" y="0"/>
            <a:ext cx="9144000" cy="6857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Παιδική_Χορωδία_Σπύρου_Λάμπρου_Πρωτομαγιά_Offic.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6" name="TextBox 5"/>
          <p:cNvSpPr txBox="1"/>
          <p:nvPr/>
        </p:nvSpPr>
        <p:spPr>
          <a:xfrm>
            <a:off x="755575" y="908720"/>
            <a:ext cx="7704857" cy="1015663"/>
          </a:xfrm>
          <a:prstGeom prst="rect">
            <a:avLst/>
          </a:prstGeom>
          <a:noFill/>
        </p:spPr>
        <p:txBody>
          <a:bodyPr wrap="square" rtlCol="0">
            <a:spAutoFit/>
          </a:bodyPr>
          <a:lstStyle/>
          <a:p>
            <a:pPr algn="ctr"/>
            <a:r>
              <a:rPr lang="el-GR" sz="2000" b="1" dirty="0" smtClean="0">
                <a:latin typeface="Comic Sans MS" pitchFamily="66" charset="0"/>
              </a:rPr>
              <a:t>Μείνε λίγο σ΄αυτην την όμορφη εικόνα και θα ακούσεις το τραγούδι Άνοιξη από την παιδική χορωδία του Σπύρου Λάμπρου</a:t>
            </a:r>
            <a:endParaRPr lang="el-GR" sz="2000" b="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1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3">
              <a:lumMod val="20000"/>
              <a:lumOff val="80000"/>
            </a:schemeClr>
          </a:solidFill>
        </p:spPr>
        <p:txBody>
          <a:bodyPr/>
          <a:lstStyle/>
          <a:p>
            <a:endParaRPr lang="el-GR" dirty="0"/>
          </a:p>
        </p:txBody>
      </p:sp>
      <p:pic>
        <p:nvPicPr>
          <p:cNvPr id="1027" name="Picture 3" descr="C:\Users\Bill\Pictures\93872759_922878534816757_7296072941005963264_n.jpg"/>
          <p:cNvPicPr>
            <a:picLocks noGrp="1" noChangeAspect="1" noChangeArrowheads="1"/>
          </p:cNvPicPr>
          <p:nvPr>
            <p:ph idx="1"/>
          </p:nvPr>
        </p:nvPicPr>
        <p:blipFill>
          <a:blip r:embed="rId2" cstate="print"/>
          <a:srcRect/>
          <a:stretch>
            <a:fillRect/>
          </a:stretch>
        </p:blipFill>
        <p:spPr bwMode="auto">
          <a:xfrm>
            <a:off x="5076056" y="1196752"/>
            <a:ext cx="4067944" cy="5331913"/>
          </a:xfrm>
          <a:prstGeom prst="rect">
            <a:avLst/>
          </a:prstGeom>
          <a:noFill/>
        </p:spPr>
      </p:pic>
      <p:pic>
        <p:nvPicPr>
          <p:cNvPr id="1029" name="Picture 5" descr="https://scontent.fath4-2.fna.fbcdn.net/v/t1.15752-0/p280x280/93854649_906525519798773_1591352242923896832_n.jpg?_nc_cat=108&amp;_nc_sid=b96e70&amp;_nc_oc=AQm_gxm6j5s5FSzaM7GXwzAffFs9eQH-Jn1TKBpBMzHjeFgOniDYnPXGyuNFZ26PxmJ7pfRVfs6ROq9MYxNukJWw&amp;_nc_ht=scontent.fath4-2.fna&amp;_nc_tp=6&amp;oh=9947f31f829891feb4e5f7cd25cec7ea&amp;oe=5EC448A2"/>
          <p:cNvPicPr>
            <a:picLocks noChangeAspect="1" noChangeArrowheads="1"/>
          </p:cNvPicPr>
          <p:nvPr/>
        </p:nvPicPr>
        <p:blipFill>
          <a:blip r:embed="rId3" cstate="print"/>
          <a:srcRect/>
          <a:stretch>
            <a:fillRect/>
          </a:stretch>
        </p:blipFill>
        <p:spPr bwMode="auto">
          <a:xfrm>
            <a:off x="0" y="188640"/>
            <a:ext cx="5076056" cy="2880320"/>
          </a:xfrm>
          <a:prstGeom prst="rect">
            <a:avLst/>
          </a:prstGeom>
          <a:noFill/>
        </p:spPr>
      </p:pic>
      <p:pic>
        <p:nvPicPr>
          <p:cNvPr id="1033" name="Picture 9" descr="https://scontent.fath4-2.fna.fbcdn.net/v/t1.15752-9/94092718_829286324229160_5315793443581067264_n.jpg?_nc_cat=111&amp;_nc_sid=b96e70&amp;_nc_oc=AQnfBcPTPs9oOk_I1H04CU3z6RDfxeMUHPwZpnF5ViJKcw4JaPYOzLj31gwJ_VGzznmsZva4VCVP39QhUoQeZANW&amp;_nc_ht=scontent.fath4-2.fna&amp;oh=ed90830d9c180a4f2b6f81b2f33bbaa0&amp;oe=5EC5D555"/>
          <p:cNvPicPr>
            <a:picLocks noChangeAspect="1" noChangeArrowheads="1"/>
          </p:cNvPicPr>
          <p:nvPr/>
        </p:nvPicPr>
        <p:blipFill>
          <a:blip r:embed="rId4" cstate="print"/>
          <a:srcRect/>
          <a:stretch>
            <a:fillRect/>
          </a:stretch>
        </p:blipFill>
        <p:spPr bwMode="auto">
          <a:xfrm>
            <a:off x="0" y="3284984"/>
            <a:ext cx="5002971" cy="309634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checkerboard(across)">
                                      <p:cBhvr>
                                        <p:cTn id="11" dur="500"/>
                                        <p:tgtEl>
                                          <p:spTgt spid="102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33"/>
                                        </p:tgtEl>
                                        <p:attrNameLst>
                                          <p:attrName>style.visibility</p:attrName>
                                        </p:attrNameLst>
                                      </p:cBhvr>
                                      <p:to>
                                        <p:strVal val="visible"/>
                                      </p:to>
                                    </p:set>
                                    <p:animEffect transition="in" filter="blinds(horizontal)">
                                      <p:cBhvr>
                                        <p:cTn id="15"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3">
              <a:lumMod val="40000"/>
              <a:lumOff val="60000"/>
            </a:schemeClr>
          </a:solidFill>
        </p:spPr>
        <p:txBody>
          <a:bodyPr/>
          <a:lstStyle/>
          <a:p>
            <a:endParaRPr lang="el-GR" dirty="0"/>
          </a:p>
        </p:txBody>
      </p:sp>
      <p:sp>
        <p:nvSpPr>
          <p:cNvPr id="3" name="Content Placeholder 2"/>
          <p:cNvSpPr>
            <a:spLocks noGrp="1"/>
          </p:cNvSpPr>
          <p:nvPr>
            <p:ph idx="1"/>
          </p:nvPr>
        </p:nvSpPr>
        <p:spPr>
          <a:xfrm>
            <a:off x="0" y="0"/>
            <a:ext cx="5436096" cy="6858000"/>
          </a:xfrm>
          <a:solidFill>
            <a:schemeClr val="accent3">
              <a:lumMod val="60000"/>
              <a:lumOff val="40000"/>
            </a:schemeClr>
          </a:solidFill>
        </p:spPr>
        <p:txBody>
          <a:bodyPr>
            <a:normAutofit fontScale="92500" lnSpcReduction="20000"/>
          </a:bodyPr>
          <a:lstStyle/>
          <a:p>
            <a:pPr algn="ctr" fontAlgn="base">
              <a:buNone/>
            </a:pPr>
            <a:r>
              <a:rPr lang="el-GR" sz="3000" b="1" dirty="0" smtClean="0">
                <a:solidFill>
                  <a:schemeClr val="accent3">
                    <a:lumMod val="50000"/>
                  </a:schemeClr>
                </a:solidFill>
                <a:latin typeface="Comic Sans MS" pitchFamily="66" charset="0"/>
              </a:rPr>
              <a:t>Φυτεύω φακές ή φασόλια</a:t>
            </a:r>
          </a:p>
          <a:p>
            <a:pPr algn="ctr" fontAlgn="base">
              <a:buNone/>
            </a:pPr>
            <a:endParaRPr lang="el-GR" sz="2200" b="1" dirty="0" smtClean="0">
              <a:solidFill>
                <a:schemeClr val="accent3">
                  <a:lumMod val="50000"/>
                </a:schemeClr>
              </a:solidFill>
              <a:latin typeface="Comic Sans MS" pitchFamily="66" charset="0"/>
            </a:endParaRPr>
          </a:p>
          <a:p>
            <a:pPr fontAlgn="base">
              <a:buNone/>
            </a:pPr>
            <a:r>
              <a:rPr lang="el-GR" sz="1800" dirty="0" smtClean="0">
                <a:latin typeface="Comic Sans MS" pitchFamily="66" charset="0"/>
              </a:rPr>
              <a:t>Τα υλικά που χρειαζεσαι, τα έχεις όλα στο σπιτι σου! Δεν είναι τίποτα περίπλοκο </a:t>
            </a:r>
          </a:p>
          <a:p>
            <a:pPr fontAlgn="base">
              <a:buNone/>
            </a:pPr>
            <a:r>
              <a:rPr lang="el-GR" sz="1800" b="1" dirty="0" smtClean="0">
                <a:latin typeface="Comic Sans MS" pitchFamily="66" charset="0"/>
              </a:rPr>
              <a:t>Υλικά</a:t>
            </a:r>
            <a:endParaRPr lang="el-GR" sz="1800" dirty="0" smtClean="0">
              <a:latin typeface="Comic Sans MS" pitchFamily="66" charset="0"/>
            </a:endParaRPr>
          </a:p>
          <a:p>
            <a:pPr fontAlgn="base">
              <a:buNone/>
            </a:pPr>
            <a:r>
              <a:rPr lang="el-GR" sz="1800" dirty="0" smtClean="0">
                <a:latin typeface="Comic Sans MS" pitchFamily="66" charset="0"/>
              </a:rPr>
              <a:t>Ένα πλαστικό κεσεδάκι από γιαούρτι ή ένα πήλινο</a:t>
            </a:r>
          </a:p>
          <a:p>
            <a:pPr fontAlgn="base">
              <a:buNone/>
            </a:pPr>
            <a:r>
              <a:rPr lang="el-GR" sz="1800" dirty="0" smtClean="0">
                <a:latin typeface="Comic Sans MS" pitchFamily="66" charset="0"/>
              </a:rPr>
              <a:t>Βαμβάκι</a:t>
            </a:r>
          </a:p>
          <a:p>
            <a:pPr fontAlgn="base">
              <a:buNone/>
            </a:pPr>
            <a:r>
              <a:rPr lang="el-GR" sz="1800" dirty="0" smtClean="0">
                <a:latin typeface="Comic Sans MS" pitchFamily="66" charset="0"/>
              </a:rPr>
              <a:t>Φακές ή φασόλια</a:t>
            </a:r>
          </a:p>
          <a:p>
            <a:pPr fontAlgn="base">
              <a:buNone/>
            </a:pPr>
            <a:r>
              <a:rPr lang="el-GR" sz="1800" dirty="0" smtClean="0">
                <a:latin typeface="Comic Sans MS" pitchFamily="66" charset="0"/>
              </a:rPr>
              <a:t>Νερό</a:t>
            </a:r>
          </a:p>
          <a:p>
            <a:pPr fontAlgn="base">
              <a:buNone/>
            </a:pPr>
            <a:r>
              <a:rPr lang="el-GR" sz="1800" dirty="0" smtClean="0">
                <a:latin typeface="Comic Sans MS" pitchFamily="66" charset="0"/>
              </a:rPr>
              <a:t>Και καθημερινή φροντίδα </a:t>
            </a:r>
            <a:endParaRPr lang="en-US" sz="1800" dirty="0" smtClean="0">
              <a:latin typeface="Comic Sans MS" pitchFamily="66" charset="0"/>
            </a:endParaRPr>
          </a:p>
          <a:p>
            <a:pPr fontAlgn="base"/>
            <a:r>
              <a:rPr lang="el-GR" sz="1800" dirty="0" smtClean="0">
                <a:latin typeface="Comic Sans MS" pitchFamily="66" charset="0"/>
              </a:rPr>
              <a:t>Παίρνουμε ένα κεσεδάκι από γιαούρτι και κόβουμε τοσο βαμβάκι ώστε να καλύψει τον πάτο του κεσεδιού.</a:t>
            </a:r>
            <a:endParaRPr lang="en-US" sz="1800" dirty="0" smtClean="0">
              <a:latin typeface="Comic Sans MS" pitchFamily="66" charset="0"/>
            </a:endParaRPr>
          </a:p>
          <a:p>
            <a:pPr fontAlgn="base"/>
            <a:r>
              <a:rPr lang="el-GR" sz="1800" dirty="0" smtClean="0">
                <a:latin typeface="Comic Sans MS" pitchFamily="66" charset="0"/>
              </a:rPr>
              <a:t> Αφού πατήσουμε καλά με το χέρι μας το βαμβάκι, έτσι ώστε να κάτσει λίγο, το βρέχουμε με λίγο νερό.</a:t>
            </a:r>
            <a:endParaRPr lang="en-US" sz="1800" dirty="0" smtClean="0">
              <a:latin typeface="Comic Sans MS" pitchFamily="66" charset="0"/>
            </a:endParaRPr>
          </a:p>
          <a:p>
            <a:pPr fontAlgn="base"/>
            <a:r>
              <a:rPr lang="el-GR" sz="1800" dirty="0" smtClean="0">
                <a:latin typeface="Comic Sans MS" pitchFamily="66" charset="0"/>
              </a:rPr>
              <a:t> Παίρνουμε μερικές φακές και τις διασκορπίζουμε πάνω στο βρεγμένο βαμβάκι.</a:t>
            </a:r>
          </a:p>
          <a:p>
            <a:r>
              <a:rPr lang="el-GR" sz="1800" dirty="0" smtClean="0">
                <a:latin typeface="Comic Sans MS" pitchFamily="66" charset="0"/>
              </a:rPr>
              <a:t>Ύστερα ξαναποτίζουμε ώστε το βαμβάκι να έχει αρκετό νερό, αλλά να μην καλύπτει τις φακές (κοινώς να μην γίνει μπλουμ μπλουμ! </a:t>
            </a:r>
            <a:endParaRPr lang="en-US" sz="1800" dirty="0" smtClean="0">
              <a:latin typeface="Comic Sans MS" pitchFamily="66" charset="0"/>
            </a:endParaRPr>
          </a:p>
          <a:p>
            <a:r>
              <a:rPr lang="el-GR" sz="1800" dirty="0" smtClean="0">
                <a:latin typeface="Comic Sans MS" pitchFamily="66" charset="0"/>
              </a:rPr>
              <a:t>Αφήνουμε τις φακές στο παράθυρο και ποτίζουμε μέρα παρά μέρα ή όταν βλέπουμε ότι το βαμβάκι δεν είναι υγρό.</a:t>
            </a:r>
          </a:p>
          <a:p>
            <a:r>
              <a:rPr lang="el-GR" sz="1800" dirty="0" smtClean="0">
                <a:latin typeface="Comic Sans MS" pitchFamily="66" charset="0"/>
              </a:rPr>
              <a:t>Μετά από τουλάχιστον 3-4 μέρες, οι φακές μας θα αρχίσουν να βγάζουν κλωναράκια.</a:t>
            </a:r>
            <a:endParaRPr lang="en-US" sz="1800" dirty="0" smtClean="0">
              <a:latin typeface="Comic Sans MS" pitchFamily="66" charset="0"/>
            </a:endParaRPr>
          </a:p>
          <a:p>
            <a:pPr fontAlgn="base">
              <a:buNone/>
            </a:pPr>
            <a:endParaRPr lang="el-GR" sz="2000" dirty="0" smtClean="0">
              <a:latin typeface="Comic Sans MS" pitchFamily="66" charset="0"/>
            </a:endParaRPr>
          </a:p>
          <a:p>
            <a:pPr>
              <a:buNone/>
            </a:pPr>
            <a:endParaRPr lang="el-GR" sz="2000" dirty="0"/>
          </a:p>
        </p:txBody>
      </p:sp>
      <p:pic>
        <p:nvPicPr>
          <p:cNvPr id="1026" name="Picture 2" descr="https://astropeleki.files.wordpress.com/2008/10/dsc03213.jpg?w=300&amp;h=225"/>
          <p:cNvPicPr>
            <a:picLocks noChangeAspect="1" noChangeArrowheads="1"/>
          </p:cNvPicPr>
          <p:nvPr/>
        </p:nvPicPr>
        <p:blipFill>
          <a:blip r:embed="rId2" cstate="print"/>
          <a:srcRect/>
          <a:stretch>
            <a:fillRect/>
          </a:stretch>
        </p:blipFill>
        <p:spPr bwMode="auto">
          <a:xfrm>
            <a:off x="5436096" y="1628800"/>
            <a:ext cx="1824202" cy="1368152"/>
          </a:xfrm>
          <a:prstGeom prst="rect">
            <a:avLst/>
          </a:prstGeom>
          <a:noFill/>
        </p:spPr>
      </p:pic>
      <p:pic>
        <p:nvPicPr>
          <p:cNvPr id="1028" name="Picture 4" descr="https://astropeleki.files.wordpress.com/2008/10/dsc03210.jpg?w=300&amp;h=225"/>
          <p:cNvPicPr>
            <a:picLocks noChangeAspect="1" noChangeArrowheads="1"/>
          </p:cNvPicPr>
          <p:nvPr/>
        </p:nvPicPr>
        <p:blipFill>
          <a:blip r:embed="rId3" cstate="print"/>
          <a:srcRect/>
          <a:stretch>
            <a:fillRect/>
          </a:stretch>
        </p:blipFill>
        <p:spPr bwMode="auto">
          <a:xfrm>
            <a:off x="7020272" y="188640"/>
            <a:ext cx="1883701" cy="1412776"/>
          </a:xfrm>
          <a:prstGeom prst="rect">
            <a:avLst/>
          </a:prstGeom>
          <a:noFill/>
        </p:spPr>
      </p:pic>
      <p:pic>
        <p:nvPicPr>
          <p:cNvPr id="1030" name="Picture 6" descr="https://astropeleki.files.wordpress.com/2008/10/dsc03217.jpg?w=300&amp;h=225"/>
          <p:cNvPicPr>
            <a:picLocks noChangeAspect="1" noChangeArrowheads="1"/>
          </p:cNvPicPr>
          <p:nvPr/>
        </p:nvPicPr>
        <p:blipFill>
          <a:blip r:embed="rId4" cstate="print"/>
          <a:srcRect/>
          <a:stretch>
            <a:fillRect/>
          </a:stretch>
        </p:blipFill>
        <p:spPr bwMode="auto">
          <a:xfrm>
            <a:off x="7260298" y="3068960"/>
            <a:ext cx="1680185" cy="1260139"/>
          </a:xfrm>
          <a:prstGeom prst="rect">
            <a:avLst/>
          </a:prstGeom>
          <a:noFill/>
        </p:spPr>
      </p:pic>
      <p:pic>
        <p:nvPicPr>
          <p:cNvPr id="1032" name="Picture 8" descr="https://astropeleki.files.wordpress.com/2008/10/dsc03230.jpg?w=300&amp;h=225"/>
          <p:cNvPicPr>
            <a:picLocks noChangeAspect="1" noChangeArrowheads="1"/>
          </p:cNvPicPr>
          <p:nvPr/>
        </p:nvPicPr>
        <p:blipFill>
          <a:blip r:embed="rId5" cstate="print"/>
          <a:srcRect/>
          <a:stretch>
            <a:fillRect/>
          </a:stretch>
        </p:blipFill>
        <p:spPr bwMode="auto">
          <a:xfrm>
            <a:off x="6012160" y="4437112"/>
            <a:ext cx="2857500" cy="21431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linds(horizontal)">
                                      <p:cBhvr>
                                        <p:cTn id="43" dur="500"/>
                                        <p:tgtEl>
                                          <p:spTgt spid="3">
                                            <p:txEl>
                                              <p:pRg st="9" end="9"/>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blinds(horizontal)">
                                      <p:cBhvr>
                                        <p:cTn id="51" dur="500"/>
                                        <p:tgtEl>
                                          <p:spTgt spid="3">
                                            <p:txEl>
                                              <p:pRg st="11" end="11"/>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linds(horizontal)">
                                      <p:cBhvr>
                                        <p:cTn id="55" dur="500"/>
                                        <p:tgtEl>
                                          <p:spTgt spid="3">
                                            <p:txEl>
                                              <p:pRg st="12" end="12"/>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blinds(horizontal)">
                                      <p:cBhvr>
                                        <p:cTn id="59" dur="500"/>
                                        <p:tgtEl>
                                          <p:spTgt spid="3">
                                            <p:txEl>
                                              <p:pRg st="13" end="13"/>
                                            </p:txEl>
                                          </p:spTgt>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blinds(horizontal)">
                                      <p:cBhvr>
                                        <p:cTn id="63" dur="500"/>
                                        <p:tgtEl>
                                          <p:spTgt spid="3">
                                            <p:txEl>
                                              <p:pRg st="14" end="14"/>
                                            </p:txEl>
                                          </p:spTgt>
                                        </p:tgtEl>
                                      </p:cBhvr>
                                    </p:animEffect>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1028"/>
                                        </p:tgtEl>
                                        <p:attrNameLst>
                                          <p:attrName>style.visibility</p:attrName>
                                        </p:attrNameLst>
                                      </p:cBhvr>
                                      <p:to>
                                        <p:strVal val="visible"/>
                                      </p:to>
                                    </p:set>
                                    <p:animEffect transition="in" filter="blinds(horizontal)">
                                      <p:cBhvr>
                                        <p:cTn id="67" dur="500"/>
                                        <p:tgtEl>
                                          <p:spTgt spid="1028"/>
                                        </p:tgtEl>
                                      </p:cBhvr>
                                    </p:animEffect>
                                  </p:childTnLst>
                                </p:cTn>
                              </p:par>
                            </p:childTnLst>
                          </p:cTn>
                        </p:par>
                        <p:par>
                          <p:cTn id="68" fill="hold">
                            <p:stCondLst>
                              <p:cond delay="8000"/>
                            </p:stCondLst>
                            <p:childTnLst>
                              <p:par>
                                <p:cTn id="69" presetID="3" presetClass="entr" presetSubtype="10" fill="hold" nodeType="afterEffect">
                                  <p:stCondLst>
                                    <p:cond delay="0"/>
                                  </p:stCondLst>
                                  <p:childTnLst>
                                    <p:set>
                                      <p:cBhvr>
                                        <p:cTn id="70" dur="1" fill="hold">
                                          <p:stCondLst>
                                            <p:cond delay="0"/>
                                          </p:stCondLst>
                                        </p:cTn>
                                        <p:tgtEl>
                                          <p:spTgt spid="1026"/>
                                        </p:tgtEl>
                                        <p:attrNameLst>
                                          <p:attrName>style.visibility</p:attrName>
                                        </p:attrNameLst>
                                      </p:cBhvr>
                                      <p:to>
                                        <p:strVal val="visible"/>
                                      </p:to>
                                    </p:set>
                                    <p:animEffect transition="in" filter="blinds(horizontal)">
                                      <p:cBhvr>
                                        <p:cTn id="71" dur="500"/>
                                        <p:tgtEl>
                                          <p:spTgt spid="1026"/>
                                        </p:tgtEl>
                                      </p:cBhvr>
                                    </p:animEffect>
                                  </p:childTnLst>
                                </p:cTn>
                              </p:par>
                            </p:childTnLst>
                          </p:cTn>
                        </p:par>
                        <p:par>
                          <p:cTn id="72" fill="hold">
                            <p:stCondLst>
                              <p:cond delay="8500"/>
                            </p:stCondLst>
                            <p:childTnLst>
                              <p:par>
                                <p:cTn id="73" presetID="3" presetClass="entr" presetSubtype="10" fill="hold" nodeType="afterEffect">
                                  <p:stCondLst>
                                    <p:cond delay="0"/>
                                  </p:stCondLst>
                                  <p:childTnLst>
                                    <p:set>
                                      <p:cBhvr>
                                        <p:cTn id="74" dur="1" fill="hold">
                                          <p:stCondLst>
                                            <p:cond delay="0"/>
                                          </p:stCondLst>
                                        </p:cTn>
                                        <p:tgtEl>
                                          <p:spTgt spid="1030"/>
                                        </p:tgtEl>
                                        <p:attrNameLst>
                                          <p:attrName>style.visibility</p:attrName>
                                        </p:attrNameLst>
                                      </p:cBhvr>
                                      <p:to>
                                        <p:strVal val="visible"/>
                                      </p:to>
                                    </p:set>
                                    <p:animEffect transition="in" filter="blinds(horizontal)">
                                      <p:cBhvr>
                                        <p:cTn id="75" dur="500"/>
                                        <p:tgtEl>
                                          <p:spTgt spid="1030"/>
                                        </p:tgtEl>
                                      </p:cBhvr>
                                    </p:animEffect>
                                  </p:childTnLst>
                                </p:cTn>
                              </p:par>
                            </p:childTnLst>
                          </p:cTn>
                        </p:par>
                        <p:par>
                          <p:cTn id="76" fill="hold">
                            <p:stCondLst>
                              <p:cond delay="9000"/>
                            </p:stCondLst>
                            <p:childTnLst>
                              <p:par>
                                <p:cTn id="77" presetID="3" presetClass="entr" presetSubtype="10" fill="hold" nodeType="afterEffect">
                                  <p:stCondLst>
                                    <p:cond delay="0"/>
                                  </p:stCondLst>
                                  <p:childTnLst>
                                    <p:set>
                                      <p:cBhvr>
                                        <p:cTn id="78" dur="1" fill="hold">
                                          <p:stCondLst>
                                            <p:cond delay="0"/>
                                          </p:stCondLst>
                                        </p:cTn>
                                        <p:tgtEl>
                                          <p:spTgt spid="1032"/>
                                        </p:tgtEl>
                                        <p:attrNameLst>
                                          <p:attrName>style.visibility</p:attrName>
                                        </p:attrNameLst>
                                      </p:cBhvr>
                                      <p:to>
                                        <p:strVal val="visible"/>
                                      </p:to>
                                    </p:set>
                                    <p:animEffect transition="in" filter="blinds(horizontal)">
                                      <p:cBhvr>
                                        <p:cTn id="7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ill\Pictures\93865590_3800532783321702_6450596031649284096_n.jpg"/>
          <p:cNvPicPr>
            <a:picLocks noChangeAspect="1" noChangeArrowheads="1"/>
          </p:cNvPicPr>
          <p:nvPr/>
        </p:nvPicPr>
        <p:blipFill>
          <a:blip r:embed="rId2" cstate="print"/>
          <a:srcRect/>
          <a:stretch>
            <a:fillRect/>
          </a:stretch>
        </p:blipFill>
        <p:spPr bwMode="auto">
          <a:xfrm>
            <a:off x="3995936" y="0"/>
            <a:ext cx="5148064" cy="6858000"/>
          </a:xfrm>
          <a:prstGeom prst="rect">
            <a:avLst/>
          </a:prstGeom>
          <a:noFill/>
        </p:spPr>
      </p:pic>
      <p:sp>
        <p:nvSpPr>
          <p:cNvPr id="2" name="Title 1"/>
          <p:cNvSpPr>
            <a:spLocks noGrp="1"/>
          </p:cNvSpPr>
          <p:nvPr>
            <p:ph type="title"/>
          </p:nvPr>
        </p:nvSpPr>
        <p:spPr/>
        <p:txBody>
          <a:bodyPr/>
          <a:lstStyle/>
          <a:p>
            <a:endParaRPr lang="el-GR" dirty="0"/>
          </a:p>
        </p:txBody>
      </p:sp>
      <p:pic>
        <p:nvPicPr>
          <p:cNvPr id="1026" name="Picture 2" descr="C:\Users\Bill\Pictures\93303559_321845565446253_7233395306434396160_n.jpg"/>
          <p:cNvPicPr>
            <a:picLocks noGrp="1" noChangeAspect="1" noChangeArrowheads="1"/>
          </p:cNvPicPr>
          <p:nvPr>
            <p:ph idx="1"/>
          </p:nvPr>
        </p:nvPicPr>
        <p:blipFill>
          <a:blip r:embed="rId3" cstate="print">
            <a:lum bright="-20000" contrast="30000"/>
          </a:blip>
          <a:srcRect/>
          <a:stretch>
            <a:fillRect/>
          </a:stretch>
        </p:blipFill>
        <p:spPr bwMode="auto">
          <a:xfrm>
            <a:off x="-151815" y="0"/>
            <a:ext cx="4178121"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4" presetClass="entr" presetSubtype="16"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2">
              <a:lumMod val="40000"/>
              <a:lumOff val="60000"/>
            </a:schemeClr>
          </a:solidFill>
        </p:spPr>
        <p:txBody>
          <a:bodyPr/>
          <a:lstStyle/>
          <a:p>
            <a:endParaRPr lang="el-GR" dirty="0"/>
          </a:p>
        </p:txBody>
      </p:sp>
      <p:pic>
        <p:nvPicPr>
          <p:cNvPr id="2050" name="Picture 2" descr="C:\Users\Bill\Pictures\022948e86d8ee1161077e3eb788055fe.jpg"/>
          <p:cNvPicPr>
            <a:picLocks noGrp="1" noChangeAspect="1" noChangeArrowheads="1"/>
          </p:cNvPicPr>
          <p:nvPr>
            <p:ph idx="1"/>
          </p:nvPr>
        </p:nvPicPr>
        <p:blipFill>
          <a:blip r:embed="rId2" cstate="print"/>
          <a:srcRect/>
          <a:stretch>
            <a:fillRect/>
          </a:stretch>
        </p:blipFill>
        <p:spPr bwMode="auto">
          <a:xfrm>
            <a:off x="4932040" y="1412776"/>
            <a:ext cx="3998201" cy="4525963"/>
          </a:xfrm>
          <a:prstGeom prst="rect">
            <a:avLst/>
          </a:prstGeom>
          <a:noFill/>
        </p:spPr>
      </p:pic>
      <p:sp>
        <p:nvSpPr>
          <p:cNvPr id="2055" name="Rectangle 7"/>
          <p:cNvSpPr>
            <a:spLocks noChangeArrowheads="1"/>
          </p:cNvSpPr>
          <p:nvPr/>
        </p:nvSpPr>
        <p:spPr bwMode="auto">
          <a:xfrm>
            <a:off x="251520" y="332631"/>
            <a:ext cx="4464496" cy="6309420"/>
          </a:xfrm>
          <a:prstGeom prst="rect">
            <a:avLst/>
          </a:prstGeom>
          <a:solidFill>
            <a:srgbClr val="E5E4E4"/>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l-GR" sz="2400" b="1" i="0" u="none" strike="noStrike" cap="none" normalizeH="0" baseline="0" dirty="0" smtClean="0">
                <a:ln>
                  <a:noFill/>
                </a:ln>
                <a:solidFill>
                  <a:srgbClr val="FF0000"/>
                </a:solidFill>
                <a:effectLst/>
                <a:latin typeface="Comic Sans MS" pitchFamily="66" charset="0"/>
                <a:cs typeface="Arial" pitchFamily="34" charset="0"/>
              </a:rPr>
              <a:t>Πρωτομαγιάτικο στεφάνι</a:t>
            </a:r>
            <a:r>
              <a:rPr kumimoji="0" lang="el-GR" sz="2000" b="0" i="0" u="none" strike="noStrike" cap="none" normalizeH="0" baseline="0" dirty="0" smtClean="0">
                <a:ln>
                  <a:noFill/>
                </a:ln>
                <a:solidFill>
                  <a:srgbClr val="000000"/>
                </a:solidFill>
                <a:effectLst/>
                <a:latin typeface="Comic Sans MS" pitchFamily="66" charset="0"/>
                <a:cs typeface="Arial" pitchFamily="34" charset="0"/>
              </a:rPr>
              <a:t>.</a:t>
            </a:r>
            <a:endParaRPr kumimoji="0" lang="en-US" sz="2000" b="0" i="0" u="none" strike="noStrike" cap="none" normalizeH="0" baseline="0" dirty="0" smtClean="0">
              <a:ln>
                <a:noFill/>
              </a:ln>
              <a:solidFill>
                <a:srgbClr val="000000"/>
              </a:solidFill>
              <a:effectLst/>
              <a:latin typeface="Comic Sans MS" pitchFamily="66" charset="0"/>
              <a:cs typeface="Arial" pitchFamily="34" charset="0"/>
            </a:endParaRPr>
          </a:p>
          <a:p>
            <a:pPr lvl="0" fontAlgn="base">
              <a:spcBef>
                <a:spcPct val="0"/>
              </a:spcBef>
              <a:spcAft>
                <a:spcPct val="0"/>
              </a:spcAft>
            </a:pPr>
            <a:endParaRPr kumimoji="0" lang="en-US" sz="2000" b="0" i="0" u="none" strike="noStrike" cap="none" normalizeH="0" baseline="0" dirty="0" smtClean="0">
              <a:ln>
                <a:noFill/>
              </a:ln>
              <a:solidFill>
                <a:srgbClr val="000000"/>
              </a:solidFill>
              <a:effectLst/>
              <a:latin typeface="Comic Sans MS" pitchFamily="66" charset="0"/>
              <a:cs typeface="Arial" pitchFamily="34" charset="0"/>
            </a:endParaRPr>
          </a:p>
          <a:p>
            <a:pPr lvl="0" fontAlgn="base">
              <a:spcBef>
                <a:spcPct val="0"/>
              </a:spcBef>
              <a:spcAft>
                <a:spcPct val="0"/>
              </a:spcAft>
            </a:pPr>
            <a:r>
              <a:rPr kumimoji="0" lang="el-GR" sz="2000" b="0" i="0" u="none" strike="noStrike" cap="none" normalizeH="0" baseline="0" dirty="0" smtClean="0">
                <a:ln>
                  <a:noFill/>
                </a:ln>
                <a:solidFill>
                  <a:srgbClr val="000000"/>
                </a:solidFill>
                <a:effectLst/>
                <a:latin typeface="Comic Sans MS" pitchFamily="66" charset="0"/>
                <a:cs typeface="Arial" pitchFamily="34" charset="0"/>
              </a:rPr>
              <a:t> </a:t>
            </a:r>
            <a:r>
              <a:rPr kumimoji="0" lang="el-GR" sz="2000" b="1" i="0" u="none" strike="noStrike" cap="none" normalizeH="0" baseline="0" dirty="0" smtClean="0">
                <a:ln>
                  <a:noFill/>
                </a:ln>
                <a:solidFill>
                  <a:srgbClr val="000000"/>
                </a:solidFill>
                <a:effectLst/>
                <a:latin typeface="Comic Sans MS" pitchFamily="66" charset="0"/>
                <a:cs typeface="Arial" pitchFamily="34" charset="0"/>
              </a:rPr>
              <a:t>Υλικά που χρειάζονται </a:t>
            </a:r>
            <a:r>
              <a:rPr kumimoji="0" lang="el-GR" sz="2000" b="0" i="0" u="none" strike="noStrike" cap="none" normalizeH="0" baseline="0" dirty="0" smtClean="0">
                <a:ln>
                  <a:noFill/>
                </a:ln>
                <a:solidFill>
                  <a:srgbClr val="000000"/>
                </a:solidFill>
                <a:effectLst/>
                <a:latin typeface="Comic Sans MS" pitchFamily="66" charset="0"/>
                <a:cs typeface="Arial" pitchFamily="34" charset="0"/>
              </a:rPr>
              <a:t>:διάφορα χρωματιστά χαρτόνια, σελίδες από περιοδικά που έχουμε σπίτι μας. Πάνω στα χαρτόνια και στις σελίδες των περιοδικών σχεδ</a:t>
            </a:r>
            <a:r>
              <a:rPr lang="el-GR" sz="2000" dirty="0" smtClean="0">
                <a:solidFill>
                  <a:srgbClr val="000000"/>
                </a:solidFill>
                <a:latin typeface="Comic Sans MS" pitchFamily="66" charset="0"/>
                <a:cs typeface="Arial" pitchFamily="34" charset="0"/>
              </a:rPr>
              <a:t>ίασε</a:t>
            </a:r>
            <a:r>
              <a:rPr kumimoji="0" lang="el-GR" sz="2000" b="0" i="0" u="none" strike="noStrike" cap="none" normalizeH="0" baseline="0" dirty="0" smtClean="0">
                <a:ln>
                  <a:noFill/>
                </a:ln>
                <a:solidFill>
                  <a:srgbClr val="000000"/>
                </a:solidFill>
                <a:effectLst/>
                <a:latin typeface="Comic Sans MS" pitchFamily="66" charset="0"/>
                <a:cs typeface="Arial" pitchFamily="34" charset="0"/>
              </a:rPr>
              <a:t> διαφορά σχήματα λουλουδιών και στην συνέχεια πες</a:t>
            </a:r>
            <a:r>
              <a:rPr kumimoji="0" lang="el-GR" sz="2000" b="0" i="0" u="none" strike="noStrike" cap="none" normalizeH="0" dirty="0" smtClean="0">
                <a:ln>
                  <a:noFill/>
                </a:ln>
                <a:solidFill>
                  <a:srgbClr val="000000"/>
                </a:solidFill>
                <a:effectLst/>
                <a:latin typeface="Comic Sans MS" pitchFamily="66" charset="0"/>
                <a:cs typeface="Arial" pitchFamily="34" charset="0"/>
              </a:rPr>
              <a:t> σε κάποιον μεγάλο να τα κόψει.</a:t>
            </a:r>
            <a:r>
              <a:rPr kumimoji="0" lang="el-GR" sz="2000" b="0" i="0" u="none" strike="noStrike" cap="none" normalizeH="0" baseline="0" dirty="0" smtClean="0">
                <a:ln>
                  <a:noFill/>
                </a:ln>
                <a:solidFill>
                  <a:srgbClr val="000000"/>
                </a:solidFill>
                <a:effectLst/>
                <a:latin typeface="Comic Sans MS" pitchFamily="66" charset="0"/>
                <a:cs typeface="Arial" pitchFamily="34" charset="0"/>
              </a:rPr>
              <a:t> Από κάποιο σκληρό χαρτόνι (ίσως από χαρτόκουτο), κόβουμε ένα στρογγυλό πλαίσιο όπου απάνω του κολλάμε όπως θέλουμε τα λουλούδια. Όταν</a:t>
            </a:r>
            <a:r>
              <a:rPr kumimoji="0" lang="el-GR" sz="2000" b="0" i="0" u="none" strike="noStrike" cap="none" normalizeH="0" dirty="0" smtClean="0">
                <a:ln>
                  <a:noFill/>
                </a:ln>
                <a:solidFill>
                  <a:srgbClr val="000000"/>
                </a:solidFill>
                <a:effectLst/>
                <a:latin typeface="Comic Sans MS" pitchFamily="66" charset="0"/>
                <a:cs typeface="Arial" pitchFamily="34" charset="0"/>
              </a:rPr>
              <a:t> </a:t>
            </a:r>
            <a:r>
              <a:rPr kumimoji="0" lang="el-GR" sz="2000" b="0" i="0" u="none" strike="noStrike" cap="none" normalizeH="0" baseline="0" dirty="0" smtClean="0">
                <a:ln>
                  <a:noFill/>
                </a:ln>
                <a:solidFill>
                  <a:srgbClr val="000000"/>
                </a:solidFill>
                <a:effectLst/>
                <a:latin typeface="Comic Sans MS" pitchFamily="66" charset="0"/>
                <a:cs typeface="Arial" pitchFamily="34" charset="0"/>
              </a:rPr>
              <a:t>ολοκληρώσεις τοποθέτησε μια χρωματιστή κορδέλα και το στεφάνι σου είναι </a:t>
            </a:r>
            <a:r>
              <a:rPr lang="el-GR" sz="2000" dirty="0" smtClean="0">
                <a:solidFill>
                  <a:srgbClr val="000000"/>
                </a:solidFill>
                <a:latin typeface="Comic Sans MS" pitchFamily="66" charset="0"/>
                <a:cs typeface="Arial" pitchFamily="34" charset="0"/>
              </a:rPr>
              <a:t>έτοιμο.</a:t>
            </a:r>
            <a:endParaRPr lang="en-US" sz="2000" dirty="0" smtClean="0">
              <a:solidFill>
                <a:srgbClr val="000000"/>
              </a:solidFill>
              <a:latin typeface="Comic Sans MS" pitchFamily="66" charset="0"/>
              <a:cs typeface="Arial" pitchFamily="34" charset="0"/>
            </a:endParaRPr>
          </a:p>
          <a:p>
            <a:pPr lvl="0" fontAlgn="base">
              <a:spcBef>
                <a:spcPct val="0"/>
              </a:spcBef>
              <a:spcAft>
                <a:spcPct val="0"/>
              </a:spcAft>
            </a:pPr>
            <a:r>
              <a:rPr lang="el-GR" sz="2000" dirty="0" smtClean="0">
                <a:solidFill>
                  <a:srgbClr val="000000"/>
                </a:solidFill>
                <a:latin typeface="Comic Sans MS" pitchFamily="66" charset="0"/>
                <a:cs typeface="Arial" pitchFamily="34" charset="0"/>
              </a:rPr>
              <a:t> Δές αυτό...    </a:t>
            </a:r>
            <a:r>
              <a:rPr lang="el-GR" sz="2000" u="sng" dirty="0" smtClean="0">
                <a:solidFill>
                  <a:srgbClr val="000000"/>
                </a:solidFill>
                <a:latin typeface="Comic Sans MS" pitchFamily="66" charset="0"/>
                <a:cs typeface="Arial" pitchFamily="34" charset="0"/>
                <a:hlinkClick r:id="rId3"/>
              </a:rPr>
              <a:t>https://pin.it/1PYoq5k</a:t>
            </a:r>
            <a:r>
              <a:rPr lang="el-GR" sz="2000" dirty="0" smtClean="0">
                <a:solidFill>
                  <a:srgbClr val="000000"/>
                </a:solidFill>
                <a:latin typeface="Comic Sans MS" pitchFamily="66" charset="0"/>
                <a:cs typeface="Arial" pitchFamily="34" charset="0"/>
              </a:rPr>
              <a:t> </a:t>
            </a:r>
            <a:endParaRPr kumimoji="0" lang="en-US" sz="20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omic Sans MS" pitchFamily="66" charset="0"/>
                <a:cs typeface="Arial" pitchFamily="34" charset="0"/>
              </a:rPr>
              <a:t> </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Comic Sans MS" pitchFamily="66" charset="0"/>
              <a:cs typeface="Arial" pitchFamily="34" charset="0"/>
            </a:endParaRPr>
          </a:p>
        </p:txBody>
      </p:sp>
      <p:pic>
        <p:nvPicPr>
          <p:cNvPr id="2056" name="Picture 8" descr="👀"/>
          <p:cNvPicPr>
            <a:picLocks noChangeAspect="1" noChangeArrowheads="1"/>
          </p:cNvPicPr>
          <p:nvPr/>
        </p:nvPicPr>
        <p:blipFill>
          <a:blip r:embed="rId4" cstate="print"/>
          <a:srcRect/>
          <a:stretch>
            <a:fillRect/>
          </a:stretch>
        </p:blipFill>
        <p:spPr bwMode="auto">
          <a:xfrm>
            <a:off x="915988" y="-168275"/>
            <a:ext cx="152400" cy="152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050"/>
                                        </p:tgtEl>
                                        <p:attrNameLst>
                                          <p:attrName>r</p:attrName>
                                        </p:attrNameLst>
                                      </p:cBhvr>
                                    </p:animRot>
                                  </p:childTnLst>
                                </p:cTn>
                              </p:par>
                            </p:childTnLst>
                          </p:cTn>
                        </p:par>
                        <p:par>
                          <p:cTn id="7" fill="hold">
                            <p:stCondLst>
                              <p:cond delay="2000"/>
                            </p:stCondLst>
                            <p:childTnLst>
                              <p:par>
                                <p:cTn id="8" presetID="8" presetClass="entr" presetSubtype="16" fill="hold" grpId="0" nodeType="after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diamond(in)">
                                      <p:cBhvr>
                                        <p:cTn id="10"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Bill\Pictures\mov-anemones-livadi.jpg"/>
          <p:cNvPicPr>
            <a:picLocks noChangeAspect="1" noChangeArrowheads="1"/>
          </p:cNvPicPr>
          <p:nvPr/>
        </p:nvPicPr>
        <p:blipFill>
          <a:blip r:embed="rId2" cstate="print">
            <a:lum bright="40000" contrast="-30000"/>
          </a:blip>
          <a:srcRect/>
          <a:stretch>
            <a:fillRect/>
          </a:stretch>
        </p:blipFill>
        <p:spPr bwMode="auto">
          <a:xfrm>
            <a:off x="0" y="-315416"/>
            <a:ext cx="9144000" cy="7173416"/>
          </a:xfrm>
          <a:prstGeom prst="rect">
            <a:avLst/>
          </a:prstGeom>
          <a:noFill/>
        </p:spPr>
      </p:pic>
      <p:sp>
        <p:nvSpPr>
          <p:cNvPr id="2" name="Title 1"/>
          <p:cNvSpPr>
            <a:spLocks noGrp="1"/>
          </p:cNvSpPr>
          <p:nvPr>
            <p:ph type="title"/>
          </p:nvPr>
        </p:nvSpPr>
        <p:spPr>
          <a:xfrm>
            <a:off x="395536" y="-243408"/>
            <a:ext cx="8229600" cy="3960440"/>
          </a:xfrm>
          <a:noFill/>
        </p:spPr>
        <p:txBody>
          <a:bodyPr>
            <a:noAutofit/>
          </a:bodyPr>
          <a:lstStyle/>
          <a:p>
            <a:r>
              <a:rPr lang="el-GR" sz="2400" b="1" dirty="0" smtClean="0"/>
              <a:t>Ελπίζουμε να είστε όλοι υγιείς και ασφαλείς. Διανύουμε μια δύσκολη περίοδο με απρόσμενες αλλαγές, ανησυχία, άγχος και αβεβαιότητα. Όλα αυτά που αισθάνονται οι ενήλικες, τα παιδιά τα διαισθάνονται και επηρεάζονται εξίσου. Είναι σημαντικό για τα παιδιά να τα προετοιμάσουμε συναισθηματικά διαβεβαιώνοντάς τα ότι όλα στο τέλος θα πάνε καλά και θα καταφέρουμε να το ξεπεράσουμε όλοι μαζί ενωμένοι, με σύμμαχο την αγάπη.❤</a:t>
            </a:r>
          </a:p>
        </p:txBody>
      </p:sp>
      <p:sp>
        <p:nvSpPr>
          <p:cNvPr id="4" name="TextBox 3"/>
          <p:cNvSpPr txBox="1"/>
          <p:nvPr/>
        </p:nvSpPr>
        <p:spPr>
          <a:xfrm>
            <a:off x="9684568" y="4221088"/>
            <a:ext cx="184731" cy="369332"/>
          </a:xfrm>
          <a:prstGeom prst="rect">
            <a:avLst/>
          </a:prstGeom>
          <a:noFill/>
        </p:spPr>
        <p:txBody>
          <a:bodyPr wrap="none" rtlCol="0">
            <a:spAutoFit/>
          </a:bodyPr>
          <a:lstStyle/>
          <a:p>
            <a:endParaRPr lang="el-GR" dirty="0"/>
          </a:p>
        </p:txBody>
      </p:sp>
      <p:sp>
        <p:nvSpPr>
          <p:cNvPr id="7" name="TextBox 6"/>
          <p:cNvSpPr txBox="1"/>
          <p:nvPr/>
        </p:nvSpPr>
        <p:spPr>
          <a:xfrm>
            <a:off x="0" y="3429000"/>
            <a:ext cx="9144000" cy="3416320"/>
          </a:xfrm>
          <a:prstGeom prst="rect">
            <a:avLst/>
          </a:prstGeom>
          <a:noFill/>
        </p:spPr>
        <p:txBody>
          <a:bodyPr wrap="square" rtlCol="0">
            <a:spAutoFit/>
          </a:bodyPr>
          <a:lstStyle/>
          <a:p>
            <a:pPr algn="just"/>
            <a:r>
              <a:rPr lang="el-GR" sz="2400" b="1" dirty="0" smtClean="0"/>
              <a:t>Το παρακάτω παραμύθι είναι ένας τρόπος να βοηθήσουμε τα παιδιά ηλικίας 3-5 ετών να κατανοήσουν το γιατί είναι υποχρεωμένα να μένουν στο σπίτι αυτές τις μέρες.</a:t>
            </a:r>
          </a:p>
          <a:p>
            <a:pPr algn="just"/>
            <a:r>
              <a:rPr lang="el-GR" sz="2400" b="1" dirty="0" smtClean="0"/>
              <a:t>Δεν χρειάζεται να το μάθετε απ’ έξω. Έχετε στον νου σας τις εικόνες του παραμυθιού και διηγηθείτε το με δικά σας λόγια. Αυτός ο τρόπος, το κάνει πιο ζωντανό παρά αν το διαβάσετε από ένα τυπωμένο χαρτί.</a:t>
            </a:r>
          </a:p>
          <a:p>
            <a:pPr algn="just"/>
            <a:r>
              <a:rPr lang="el-GR" sz="2400" b="1" dirty="0" smtClean="0"/>
              <a:t>Μην διστάσετε να το επαναλάβετε όλες τις ημέρες της εβδομάδας. Η επανάληψη αρέσει στα παιδιά. Ίσως την τελευταία μέρα θέλουν να σας το διηγηθούν τα ίδια!</a:t>
            </a:r>
            <a:endParaRPr lang="el-GR" sz="2400" b="1"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p:spPr>
        <p:txBody>
          <a:bodyPr/>
          <a:lstStyle/>
          <a:p>
            <a:endParaRPr lang="el-GR" dirty="0"/>
          </a:p>
        </p:txBody>
      </p:sp>
      <p:pic>
        <p:nvPicPr>
          <p:cNvPr id="4" name="Picture 2" descr="C:\Users\Bill\Pictures\93388421_1073713429678843_7740987860169261056_n.jpg"/>
          <p:cNvPicPr>
            <a:picLocks noGrp="1" noChangeAspect="1" noChangeArrowheads="1"/>
          </p:cNvPicPr>
          <p:nvPr>
            <p:ph idx="1"/>
          </p:nvPr>
        </p:nvPicPr>
        <p:blipFill>
          <a:blip r:embed="rId3" cstate="print"/>
          <a:srcRect/>
          <a:stretch>
            <a:fillRect/>
          </a:stretch>
        </p:blipFill>
        <p:spPr bwMode="auto">
          <a:xfrm>
            <a:off x="4139952" y="952726"/>
            <a:ext cx="4791810" cy="5058022"/>
          </a:xfrm>
          <a:prstGeom prst="rect">
            <a:avLst/>
          </a:prstGeom>
          <a:noFill/>
        </p:spPr>
      </p:pic>
      <p:sp>
        <p:nvSpPr>
          <p:cNvPr id="5" name="TextBox 4"/>
          <p:cNvSpPr txBox="1"/>
          <p:nvPr/>
        </p:nvSpPr>
        <p:spPr>
          <a:xfrm>
            <a:off x="251520" y="0"/>
            <a:ext cx="3672408" cy="6093976"/>
          </a:xfrm>
          <a:prstGeom prst="rect">
            <a:avLst/>
          </a:prstGeom>
          <a:noFill/>
        </p:spPr>
        <p:txBody>
          <a:bodyPr wrap="square" rtlCol="0">
            <a:spAutoFit/>
          </a:bodyPr>
          <a:lstStyle/>
          <a:p>
            <a:r>
              <a:rPr lang="el-GR" sz="2400" dirty="0" smtClean="0">
                <a:solidFill>
                  <a:srgbClr val="FF0000"/>
                </a:solidFill>
                <a:latin typeface="Comic Sans MS" pitchFamily="66" charset="0"/>
              </a:rPr>
              <a:t>Πρωτομαγιάτικο στεφάνι με αποτύπωμα απο φελλό.</a:t>
            </a:r>
            <a:endParaRPr lang="en-US" sz="2400" dirty="0" smtClean="0">
              <a:solidFill>
                <a:srgbClr val="FF0000"/>
              </a:solidFill>
              <a:latin typeface="Comic Sans MS" pitchFamily="66" charset="0"/>
            </a:endParaRPr>
          </a:p>
          <a:p>
            <a:endParaRPr lang="en-US" dirty="0" smtClean="0"/>
          </a:p>
          <a:p>
            <a:r>
              <a:rPr lang="el-GR" sz="2000" dirty="0" smtClean="0">
                <a:latin typeface="Comic Sans MS" pitchFamily="66" charset="0"/>
              </a:rPr>
              <a:t> </a:t>
            </a:r>
            <a:r>
              <a:rPr lang="el-GR" sz="2000" b="1" dirty="0" smtClean="0">
                <a:latin typeface="Comic Sans MS" pitchFamily="66" charset="0"/>
              </a:rPr>
              <a:t>Υλικά</a:t>
            </a:r>
            <a:r>
              <a:rPr lang="el-GR" sz="2000" dirty="0" smtClean="0">
                <a:latin typeface="Comic Sans MS" pitchFamily="66" charset="0"/>
              </a:rPr>
              <a:t>: τέμπερες με διάφορα χρώματα,φελλός ή και κομμάτια από σφουγγάρι, μολύβι και μια κόλλα χαρτί.</a:t>
            </a:r>
          </a:p>
          <a:p>
            <a:endParaRPr lang="el-GR" sz="2000" dirty="0" smtClean="0">
              <a:latin typeface="Comic Sans MS" pitchFamily="66" charset="0"/>
            </a:endParaRPr>
          </a:p>
          <a:p>
            <a:r>
              <a:rPr lang="el-GR" sz="2000" dirty="0" smtClean="0">
                <a:latin typeface="Comic Sans MS" pitchFamily="66" charset="0"/>
              </a:rPr>
              <a:t> Σε μια κόλλα χαρτί κάνουμε έναν μεγάλο κύκλο με ένα μολύβι.Βουτάμε τοσφουγγαράκι στη τέμπερα και σχηματιζουμε λουλούδια, με διαφορα χρώματα. Έπειτα με άλλο ένα κομμάτι σχηματίζουμε φύλλα. Βουταμε τον φελλό σε τέμπερα για να σχηματίσουμε τη γύρη από τα λουλούδια.</a:t>
            </a:r>
            <a:endParaRPr lang="el-GR" sz="20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4">
              <a:lumMod val="40000"/>
              <a:lumOff val="60000"/>
            </a:schemeClr>
          </a:solidFill>
        </p:spPr>
        <p:txBody>
          <a:bodyPr>
            <a:normAutofit/>
          </a:bodyPr>
          <a:lstStyle/>
          <a:p>
            <a:endParaRPr lang="el-GR" sz="2400" dirty="0"/>
          </a:p>
        </p:txBody>
      </p:sp>
      <p:pic>
        <p:nvPicPr>
          <p:cNvPr id="84994" name="Picture 2" descr="C:\Users\Bill\Pictures\93787424_175940810162222_1982074561826390016_n.jpg"/>
          <p:cNvPicPr>
            <a:picLocks noGrp="1" noChangeAspect="1" noChangeArrowheads="1"/>
          </p:cNvPicPr>
          <p:nvPr>
            <p:ph idx="1"/>
          </p:nvPr>
        </p:nvPicPr>
        <p:blipFill>
          <a:blip r:embed="rId2" cstate="print"/>
          <a:srcRect/>
          <a:stretch>
            <a:fillRect/>
          </a:stretch>
        </p:blipFill>
        <p:spPr bwMode="auto">
          <a:xfrm>
            <a:off x="4644008" y="2132856"/>
            <a:ext cx="4499992" cy="4418459"/>
          </a:xfrm>
          <a:prstGeom prst="rect">
            <a:avLst/>
          </a:prstGeom>
          <a:noFill/>
        </p:spPr>
      </p:pic>
      <p:pic>
        <p:nvPicPr>
          <p:cNvPr id="84995" name="Picture 3" descr="C:\Users\Bill\Pictures\93481261_244032373621719_9043155024431022080_n.jpg"/>
          <p:cNvPicPr>
            <a:picLocks noChangeAspect="1" noChangeArrowheads="1"/>
          </p:cNvPicPr>
          <p:nvPr/>
        </p:nvPicPr>
        <p:blipFill>
          <a:blip r:embed="rId3" cstate="print"/>
          <a:srcRect/>
          <a:stretch>
            <a:fillRect/>
          </a:stretch>
        </p:blipFill>
        <p:spPr bwMode="auto">
          <a:xfrm>
            <a:off x="0" y="2090242"/>
            <a:ext cx="4572000" cy="4542606"/>
          </a:xfrm>
          <a:prstGeom prst="rect">
            <a:avLst/>
          </a:prstGeom>
          <a:noFill/>
        </p:spPr>
      </p:pic>
      <p:sp>
        <p:nvSpPr>
          <p:cNvPr id="5" name="Rectangle 4"/>
          <p:cNvSpPr/>
          <p:nvPr/>
        </p:nvSpPr>
        <p:spPr>
          <a:xfrm flipH="1">
            <a:off x="1259632" y="423248"/>
            <a:ext cx="6120680" cy="1077218"/>
          </a:xfrm>
          <a:prstGeom prst="rect">
            <a:avLst/>
          </a:prstGeom>
        </p:spPr>
        <p:txBody>
          <a:bodyPr wrap="square">
            <a:spAutoFit/>
          </a:bodyPr>
          <a:lstStyle/>
          <a:p>
            <a:pPr algn="ctr"/>
            <a:r>
              <a:rPr lang="el-GR" sz="3200" dirty="0" smtClean="0">
                <a:solidFill>
                  <a:schemeClr val="accent3">
                    <a:lumMod val="75000"/>
                  </a:schemeClr>
                </a:solidFill>
                <a:latin typeface="Comic Sans MS" pitchFamily="66" charset="0"/>
              </a:rPr>
              <a:t>Κοίτα μια διαφορετική ιδέα για μαγιάτικο στεφάνι.</a:t>
            </a:r>
            <a:endParaRPr lang="el-GR" sz="3200" dirty="0">
              <a:solidFill>
                <a:schemeClr val="accent3">
                  <a:lumMod val="75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400" dirty="0" smtClean="0"/>
              <a:t>Βίντεο για κατασκευή πρωτομαγιάτικου στεφανιού.(</a:t>
            </a:r>
            <a:r>
              <a:rPr lang="en-US" sz="2400" dirty="0" smtClean="0">
                <a:hlinkClick r:id="rId3"/>
              </a:rPr>
              <a:t>https://youtu.be/p1Skq3S1pRM</a:t>
            </a:r>
            <a:r>
              <a:rPr lang="el-GR" sz="2400" dirty="0" smtClean="0"/>
              <a:t>) </a:t>
            </a:r>
            <a:br>
              <a:rPr lang="el-GR" sz="2400" dirty="0" smtClean="0"/>
            </a:br>
            <a:r>
              <a:rPr lang="el-GR" sz="2400" dirty="0" smtClean="0"/>
              <a:t>Για να δεις το βίντεο  πρέπει να είσαι σε μορφή «παρουσίασης». </a:t>
            </a:r>
            <a:endParaRPr lang="el-GR" sz="2400" dirty="0"/>
          </a:p>
        </p:txBody>
      </p:sp>
      <p:pic>
        <p:nvPicPr>
          <p:cNvPr id="4" name="Μαγιατικο στεφανι-diy  flower hoop_wreath.mp4">
            <a:hlinkClick r:id="" action="ppaction://media"/>
          </p:cNvPr>
          <p:cNvPicPr>
            <a:picLocks noGrp="1" noRot="1" noChangeAspect="1"/>
          </p:cNvPicPr>
          <p:nvPr>
            <p:ph idx="1"/>
            <a:videoFile r:link="rId1"/>
          </p:nvPr>
        </p:nvPicPr>
        <p:blipFill>
          <a:blip r:embed="rId4" cstate="print"/>
          <a:stretch>
            <a:fillRect/>
          </a:stretch>
        </p:blipFill>
        <p:spPr>
          <a:xfrm>
            <a:off x="1043608" y="1844824"/>
            <a:ext cx="7128792" cy="50131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Γιορτή της μητέρας</a:t>
            </a:r>
            <a:endParaRPr lang="el-GR" dirty="0"/>
          </a:p>
        </p:txBody>
      </p:sp>
      <p:pic>
        <p:nvPicPr>
          <p:cNvPr id="6146" name="Picture 2" descr="C:\Users\Bill\Pictures\αρχείο λήψης (3).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1115616" y="1052735"/>
            <a:ext cx="6840760" cy="2123658"/>
          </a:xfrm>
          <a:prstGeom prst="rect">
            <a:avLst/>
          </a:prstGeom>
          <a:noFill/>
        </p:spPr>
        <p:txBody>
          <a:bodyPr wrap="square" rtlCol="0">
            <a:spAutoFit/>
          </a:bodyPr>
          <a:lstStyle/>
          <a:p>
            <a:pPr algn="ctr"/>
            <a:endParaRPr lang="el-GR" sz="4400" dirty="0" smtClean="0">
              <a:solidFill>
                <a:schemeClr val="accent1">
                  <a:lumMod val="75000"/>
                </a:schemeClr>
              </a:solidFill>
            </a:endParaRPr>
          </a:p>
          <a:p>
            <a:pPr algn="ctr"/>
            <a:endParaRPr lang="el-GR" sz="4400" dirty="0" smtClean="0">
              <a:solidFill>
                <a:schemeClr val="accent1">
                  <a:lumMod val="75000"/>
                </a:schemeClr>
              </a:solidFill>
            </a:endParaRPr>
          </a:p>
          <a:p>
            <a:pPr algn="ctr"/>
            <a:r>
              <a:rPr lang="el-GR" sz="4400" dirty="0" smtClean="0">
                <a:solidFill>
                  <a:schemeClr val="accent1">
                    <a:lumMod val="75000"/>
                  </a:schemeClr>
                </a:solidFill>
              </a:rPr>
              <a:t>Η γιορτή της μητέρας</a:t>
            </a:r>
            <a:endParaRPr lang="el-GR" sz="4400" dirty="0">
              <a:solidFill>
                <a:schemeClr val="accent1">
                  <a:lumMod val="75000"/>
                </a:schemeClr>
              </a:solidFill>
            </a:endParaRPr>
          </a:p>
        </p:txBody>
      </p:sp>
      <p:pic>
        <p:nvPicPr>
          <p:cNvPr id="6" name="ΣΗΜΕΡΑ_ΠΟΥ_ΓΙΟΡΤΑΖΕΙΣ_ΜΑΝΟΥΛΑΜΟΥ_ΔΕΝ_ΞΕΡΩ.mp3">
            <a:hlinkClick r:id="" action="ppaction://media"/>
          </p:cNvPr>
          <p:cNvPicPr>
            <a:picLocks noRot="1" noChangeAspect="1"/>
          </p:cNvPicPr>
          <p:nvPr>
            <a:audioFile r:link="rId1"/>
          </p:nvPr>
        </p:nvPicPr>
        <p:blipFill>
          <a:blip r:embed="rId4" cstate="print"/>
          <a:stretch>
            <a:fillRect/>
          </a:stretch>
        </p:blipFill>
        <p:spPr>
          <a:xfrm>
            <a:off x="899592" y="260648"/>
            <a:ext cx="304800" cy="304800"/>
          </a:xfrm>
          <a:prstGeom prst="rect">
            <a:avLst/>
          </a:prstGeom>
        </p:spPr>
      </p:pic>
      <p:sp>
        <p:nvSpPr>
          <p:cNvPr id="8" name="TextBox 7"/>
          <p:cNvSpPr txBox="1"/>
          <p:nvPr/>
        </p:nvSpPr>
        <p:spPr>
          <a:xfrm>
            <a:off x="1331640" y="404664"/>
            <a:ext cx="6984776" cy="1384995"/>
          </a:xfrm>
          <a:prstGeom prst="rect">
            <a:avLst/>
          </a:prstGeom>
          <a:noFill/>
        </p:spPr>
        <p:txBody>
          <a:bodyPr wrap="square" rtlCol="0">
            <a:spAutoFit/>
          </a:bodyPr>
          <a:lstStyle/>
          <a:p>
            <a:pPr algn="ctr"/>
            <a:r>
              <a:rPr lang="el-GR" sz="2800" b="1" dirty="0" smtClean="0">
                <a:latin typeface="Comic Sans MS" pitchFamily="66" charset="0"/>
              </a:rPr>
              <a:t>Μείνε λίγο σ΄αυτην την όμορφη εικόνα και θα ακούσεις ένα τραγουδάκι για να το αφιερώσεις στη μανούλα σου.</a:t>
            </a:r>
            <a:endParaRPr lang="el-GR"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051" fill="hold"/>
                                        <p:tgtEl>
                                          <p:spTgt spid="6"/>
                                        </p:tgtEl>
                                      </p:cBhvr>
                                    </p:cmd>
                                  </p:childTnLst>
                                </p:cTn>
                              </p:par>
                            </p:childTnLst>
                          </p:cTn>
                        </p:par>
                        <p:par>
                          <p:cTn id="7" fill="hold">
                            <p:stCondLst>
                              <p:cond delay="183051"/>
                            </p:stCondLst>
                            <p:childTnLst>
                              <p:par>
                                <p:cTn id="8" presetID="6" presetClass="emph" presetSubtype="0" fill="hold" nodeType="afterEffect">
                                  <p:stCondLst>
                                    <p:cond delay="0"/>
                                  </p:stCondLst>
                                  <p:childTnLst>
                                    <p:animScale>
                                      <p:cBhvr>
                                        <p:cTn id="9"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050" name="Picture 2" descr="C:\Users\Bill\Pictures\eikona-giorti-tia-miteras.gif"/>
          <p:cNvPicPr>
            <a:picLocks noGrp="1" noChangeAspect="1" noChangeArrowheads="1" noCrop="1"/>
          </p:cNvPicPr>
          <p:nvPr>
            <p:ph idx="1"/>
          </p:nvPr>
        </p:nvPicPr>
        <p:blipFill>
          <a:blip r:embed="rId2" cstate="print">
            <a:lum bright="20000"/>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43608" y="548680"/>
            <a:ext cx="7020272" cy="59093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l-GR" dirty="0" smtClean="0"/>
              <a:t/>
            </a:r>
            <a:br>
              <a:rPr lang="el-GR" dirty="0" smtClean="0"/>
            </a:br>
            <a:r>
              <a:rPr lang="el-GR" sz="2000" dirty="0" smtClean="0">
                <a:latin typeface="Comic Sans MS" pitchFamily="66" charset="0"/>
              </a:rPr>
              <a:t>Μόλις μπει ο Μάιος, ο τελευταίος μήνας της άνοιξης θα μετρήσεις 2 Κυριακές... και μάντεψε τότε ποιός γιορτάζει!! 'Οχι... δε γιορτάζεις εσύ!!! Μπερδεύτηκες!!! Η μανούλα σου γιορτάζει... και όλες οι μανούλες του κόσμου!!! Ναι... γιορτάζει η μανούλα σου.. που σε κουβαλούσε για  9 μήνες μέσα στην κοιλίτσα της... που σε γέννησε και σε κράτησε σφιχτά για να μην της φύγεις...που σε φροντίζει και σ'αγαπά όσο κανείς άλλος στον κόσμο... που σου φτιάχνει τις πιο λαχταριστές λιχουδιές... που σου διαβάζει παραμύθια για να κοιμηθείς... που όταν δεις κακό όνειρο σε κλείνει σφιχτά στην αγκαλιά της...που ξενυχτάει δίπλα σου όταν είσαι αρρωστούλι...που σου δίνει εκατό φιλιά ακόμα κι όταν κάνεις σκανταλιά...</a:t>
            </a:r>
          </a:p>
          <a:p>
            <a:pPr>
              <a:buNone/>
            </a:pPr>
            <a:r>
              <a:rPr lang="el-GR" sz="2000" dirty="0" smtClean="0">
                <a:latin typeface="Comic Sans MS" pitchFamily="66" charset="0"/>
              </a:rPr>
              <a:t>      Για όλα αυτά λοιπόν.. κι άλλα πολλά... μην ξεχαστείς μόλις ξυπνήσεις το πρωί της Κυριακής... Τρέξε κατευθείαν στης μαμάς την αγκαλιά... Είναι τώρα η δική σου η σειρά να της δώσεις χίλια εκατό φιλιά!!!!! Και να της πεις πόσο πολύ την αγαπάς!!!!</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Bill\Pictures\90298736_608409756674518_8874076137811083264_n.jpg"/>
          <p:cNvPicPr>
            <a:picLocks noChangeAspect="1" noChangeArrowheads="1"/>
          </p:cNvPicPr>
          <p:nvPr/>
        </p:nvPicPr>
        <p:blipFill>
          <a:blip r:embed="rId2" cstate="print">
            <a:lum bright="4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l-GR"/>
          </a:p>
        </p:txBody>
      </p:sp>
      <p:pic>
        <p:nvPicPr>
          <p:cNvPr id="6146" name="Picture 2" descr="C:\Users\Bill\Pictures\93560179_551601102162083_7781809162085728256_n (1).jpg"/>
          <p:cNvPicPr>
            <a:picLocks noGrp="1" noChangeAspect="1" noChangeArrowheads="1"/>
          </p:cNvPicPr>
          <p:nvPr>
            <p:ph idx="1"/>
          </p:nvPr>
        </p:nvPicPr>
        <p:blipFill>
          <a:blip r:embed="rId3" cstate="print"/>
          <a:srcRect/>
          <a:stretch>
            <a:fillRect/>
          </a:stretch>
        </p:blipFill>
        <p:spPr bwMode="auto">
          <a:xfrm>
            <a:off x="0" y="2332037"/>
            <a:ext cx="3528392" cy="4525963"/>
          </a:xfrm>
          <a:prstGeom prst="rect">
            <a:avLst/>
          </a:prstGeom>
          <a:solidFill>
            <a:schemeClr val="accent2">
              <a:lumMod val="20000"/>
              <a:lumOff val="80000"/>
            </a:schemeClr>
          </a:solidFill>
          <a:ln>
            <a:solidFill>
              <a:schemeClr val="accent2">
                <a:lumMod val="75000"/>
              </a:schemeClr>
            </a:solidFill>
          </a:ln>
          <a:effectLst>
            <a:innerShdw blurRad="114300">
              <a:prstClr val="black"/>
            </a:inn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heckerboard(across)">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2">
              <a:lumMod val="20000"/>
              <a:lumOff val="80000"/>
            </a:schemeClr>
          </a:solidFill>
        </p:spPr>
        <p:txBody>
          <a:bodyPr/>
          <a:lstStyle/>
          <a:p>
            <a:endParaRPr lang="el-GR" dirty="0"/>
          </a:p>
        </p:txBody>
      </p:sp>
      <p:pic>
        <p:nvPicPr>
          <p:cNvPr id="5123" name="Picture 3" descr="C:\Users\Bill\Pictures\93136923_681394335945516_4499307219875004416_n.jpg"/>
          <p:cNvPicPr>
            <a:picLocks noChangeAspect="1" noChangeArrowheads="1"/>
          </p:cNvPicPr>
          <p:nvPr/>
        </p:nvPicPr>
        <p:blipFill>
          <a:blip r:embed="rId2" cstate="print"/>
          <a:srcRect/>
          <a:stretch>
            <a:fillRect/>
          </a:stretch>
        </p:blipFill>
        <p:spPr bwMode="auto">
          <a:xfrm>
            <a:off x="539552" y="692696"/>
            <a:ext cx="3780483" cy="5472608"/>
          </a:xfrm>
          <a:prstGeom prst="rect">
            <a:avLst/>
          </a:prstGeom>
          <a:solidFill>
            <a:schemeClr val="accent1">
              <a:lumMod val="20000"/>
              <a:lumOff val="80000"/>
            </a:schemeClr>
          </a:solidFill>
          <a:effectLst>
            <a:glow rad="101600">
              <a:schemeClr val="accent4">
                <a:satMod val="175000"/>
                <a:alpha val="40000"/>
              </a:schemeClr>
            </a:glow>
          </a:effectLst>
        </p:spPr>
      </p:pic>
      <p:pic>
        <p:nvPicPr>
          <p:cNvPr id="5124" name="Picture 4" descr="C:\Users\Bill\Pictures\93335165_642357706332996_9159083158187016192_n.jpg"/>
          <p:cNvPicPr>
            <a:picLocks noChangeAspect="1" noChangeArrowheads="1"/>
          </p:cNvPicPr>
          <p:nvPr/>
        </p:nvPicPr>
        <p:blipFill>
          <a:blip r:embed="rId3" cstate="print"/>
          <a:srcRect/>
          <a:stretch>
            <a:fillRect/>
          </a:stretch>
        </p:blipFill>
        <p:spPr bwMode="auto">
          <a:xfrm>
            <a:off x="4860032" y="692696"/>
            <a:ext cx="3672408" cy="5524810"/>
          </a:xfrm>
          <a:prstGeom prst="rect">
            <a:avLst/>
          </a:prstGeom>
          <a:noFill/>
        </p:spPr>
      </p:pic>
      <p:sp>
        <p:nvSpPr>
          <p:cNvPr id="6" name="Content Placeholder 5"/>
          <p:cNvSpPr>
            <a:spLocks noGrp="1"/>
          </p:cNvSpPr>
          <p:nvPr>
            <p:ph idx="1"/>
          </p:nvPr>
        </p:nvSpPr>
        <p:spPr/>
        <p:txBody>
          <a:bodyPr/>
          <a:lstStyle/>
          <a:p>
            <a:endParaRPr lang="el-GR"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2">
              <a:lumMod val="40000"/>
              <a:lumOff val="60000"/>
            </a:schemeClr>
          </a:solidFill>
        </p:spPr>
        <p:txBody>
          <a:bodyPr/>
          <a:lstStyle/>
          <a:p>
            <a:endParaRPr lang="el-GR" dirty="0"/>
          </a:p>
        </p:txBody>
      </p:sp>
      <p:pic>
        <p:nvPicPr>
          <p:cNvPr id="2050" name="Picture 2" descr="C:\Users\Bill\Pictures\lavoretti-festa-mamma-mani.jpg"/>
          <p:cNvPicPr>
            <a:picLocks noGrp="1" noChangeAspect="1" noChangeArrowheads="1"/>
          </p:cNvPicPr>
          <p:nvPr>
            <p:ph idx="1"/>
          </p:nvPr>
        </p:nvPicPr>
        <p:blipFill>
          <a:blip r:embed="rId2" cstate="print"/>
          <a:srcRect/>
          <a:stretch>
            <a:fillRect/>
          </a:stretch>
        </p:blipFill>
        <p:spPr bwMode="auto">
          <a:xfrm>
            <a:off x="3347864" y="1484784"/>
            <a:ext cx="5544616" cy="4525963"/>
          </a:xfrm>
          <a:prstGeom prst="rect">
            <a:avLst/>
          </a:prstGeom>
          <a:noFill/>
        </p:spPr>
      </p:pic>
      <p:sp>
        <p:nvSpPr>
          <p:cNvPr id="6" name="TextBox 5"/>
          <p:cNvSpPr txBox="1"/>
          <p:nvPr/>
        </p:nvSpPr>
        <p:spPr>
          <a:xfrm>
            <a:off x="179513" y="548680"/>
            <a:ext cx="3240359" cy="6247864"/>
          </a:xfrm>
          <a:prstGeom prst="rect">
            <a:avLst/>
          </a:prstGeom>
          <a:noFill/>
        </p:spPr>
        <p:txBody>
          <a:bodyPr wrap="square" rtlCol="0">
            <a:spAutoFit/>
          </a:bodyPr>
          <a:lstStyle/>
          <a:p>
            <a:r>
              <a:rPr lang="el-GR" sz="2800" dirty="0" smtClean="0">
                <a:latin typeface="Comic Sans MS" pitchFamily="66" charset="0"/>
              </a:rPr>
              <a:t>Μια κάρτα  δώρο για τη γιορτή της μητέρας</a:t>
            </a:r>
          </a:p>
          <a:p>
            <a:endParaRPr lang="el-GR" sz="2800" dirty="0" smtClean="0">
              <a:latin typeface="Comic Sans MS" pitchFamily="66" charset="0"/>
            </a:endParaRPr>
          </a:p>
          <a:p>
            <a:r>
              <a:rPr lang="el-GR" sz="2400" dirty="0" smtClean="0"/>
              <a:t>Σε ένα χαρτί ζητάμε από τη μανούλα να σχεδιάσει την παλάμη της  και δίπλα σχεδιάζεις και εσύ τη δική σου. Μπορείτε να  ζωγραφίσετε τις παλάμες με όποιο τρόπο θέλετε. </a:t>
            </a:r>
          </a:p>
          <a:p>
            <a:r>
              <a:rPr lang="el-GR" sz="2400" dirty="0" smtClean="0"/>
              <a:t>Αυτή η ζωγραφιά  είναι το δώρο σου για τη μανούλα .</a:t>
            </a:r>
            <a:endParaRPr lang="el-G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ill\Pictures\images (4).jpg"/>
          <p:cNvPicPr>
            <a:picLocks noChangeAspect="1" noChangeArrowheads="1"/>
          </p:cNvPicPr>
          <p:nvPr/>
        </p:nvPicPr>
        <p:blipFill>
          <a:blip r:embed="rId2" cstate="print">
            <a:lum bright="40000"/>
          </a:blip>
          <a:srcRect/>
          <a:stretch>
            <a:fillRect/>
          </a:stretch>
        </p:blipFill>
        <p:spPr bwMode="auto">
          <a:xfrm>
            <a:off x="0" y="476672"/>
            <a:ext cx="8929670" cy="6381328"/>
          </a:xfrm>
          <a:prstGeom prst="rect">
            <a:avLst/>
          </a:prstGeom>
          <a:noFill/>
        </p:spPr>
      </p:pic>
      <p:sp>
        <p:nvSpPr>
          <p:cNvPr id="2" name="Title 1"/>
          <p:cNvSpPr>
            <a:spLocks noGrp="1"/>
          </p:cNvSpPr>
          <p:nvPr>
            <p:ph type="title"/>
          </p:nvPr>
        </p:nvSpPr>
        <p:spPr>
          <a:xfrm>
            <a:off x="457200" y="274638"/>
            <a:ext cx="8229600" cy="850106"/>
          </a:xfrm>
        </p:spPr>
        <p:txBody>
          <a:bodyPr>
            <a:normAutofit/>
          </a:bodyPr>
          <a:lstStyle/>
          <a:p>
            <a:r>
              <a:rPr lang="el-GR" sz="2400" dirty="0" smtClean="0">
                <a:solidFill>
                  <a:schemeClr val="accent6">
                    <a:lumMod val="75000"/>
                  </a:schemeClr>
                </a:solidFill>
                <a:latin typeface="Comic Sans MS" pitchFamily="66" charset="0"/>
              </a:rPr>
              <a:t>Μπορείς να δεις μαζί με τη μανούλα και να της αφιερώσεις τα παρακάτω βίντεο</a:t>
            </a:r>
            <a:endParaRPr lang="el-GR" sz="2400" dirty="0">
              <a:solidFill>
                <a:schemeClr val="accent6">
                  <a:lumMod val="75000"/>
                </a:schemeClr>
              </a:solidFill>
              <a:latin typeface="Comic Sans MS" pitchFamily="66" charset="0"/>
            </a:endParaRPr>
          </a:p>
        </p:txBody>
      </p:sp>
      <p:sp>
        <p:nvSpPr>
          <p:cNvPr id="3" name="Content Placeholder 2"/>
          <p:cNvSpPr>
            <a:spLocks noGrp="1"/>
          </p:cNvSpPr>
          <p:nvPr>
            <p:ph idx="1"/>
          </p:nvPr>
        </p:nvSpPr>
        <p:spPr/>
        <p:txBody>
          <a:bodyPr>
            <a:normAutofit/>
          </a:bodyPr>
          <a:lstStyle/>
          <a:p>
            <a:r>
              <a:rPr lang="el-GR" dirty="0" smtClean="0"/>
              <a:t>Τραγούδι καλημέρα μαμά και βίντεο</a:t>
            </a:r>
          </a:p>
          <a:p>
            <a:pPr>
              <a:buNone/>
            </a:pPr>
            <a:r>
              <a:rPr lang="en-US" dirty="0" smtClean="0">
                <a:hlinkClick r:id="rId3"/>
              </a:rPr>
              <a:t>https://youtu.be/nAGnYlLXHRk</a:t>
            </a:r>
            <a:endParaRPr lang="el-GR" dirty="0" smtClean="0"/>
          </a:p>
          <a:p>
            <a:r>
              <a:rPr lang="el-GR" dirty="0" smtClean="0"/>
              <a:t>Έχω μια γλυκιά μανούλα</a:t>
            </a:r>
          </a:p>
          <a:p>
            <a:pPr>
              <a:buNone/>
            </a:pPr>
            <a:r>
              <a:rPr lang="en-US" dirty="0" smtClean="0">
                <a:hlinkClick r:id="rId4"/>
              </a:rPr>
              <a:t>https://youtu.be/zZuNGwH_HB4</a:t>
            </a:r>
            <a:endParaRPr lang="el-GR" dirty="0" smtClean="0"/>
          </a:p>
          <a:p>
            <a:r>
              <a:rPr lang="el-GR" dirty="0" smtClean="0"/>
              <a:t>μαμά μου είσαι όμορφη</a:t>
            </a:r>
          </a:p>
          <a:p>
            <a:pPr>
              <a:buNone/>
            </a:pPr>
            <a:r>
              <a:rPr lang="en-US" dirty="0" smtClean="0">
                <a:hlinkClick r:id="rId5"/>
              </a:rPr>
              <a:t>https://youtu.be/-niQYBRvkZA</a:t>
            </a:r>
            <a:r>
              <a:rPr lang="el-GR" dirty="0" smtClean="0"/>
              <a:t> </a:t>
            </a:r>
          </a:p>
          <a:p>
            <a:pPr>
              <a:buNone/>
            </a:pPr>
            <a:endParaRPr lang="el-GR" dirty="0" smtClean="0"/>
          </a:p>
          <a:p>
            <a:pPr>
              <a:buNone/>
            </a:pPr>
            <a:endParaRPr lang="el-GR" dirty="0" smtClean="0"/>
          </a:p>
          <a:p>
            <a:endParaRPr lang="el-GR"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ox(in)">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0000"/>
                </a:solidFill>
                <a:latin typeface="Comic Sans MS" pitchFamily="66" charset="0"/>
              </a:rPr>
              <a:t>ΜΟΥΣΙΚΟΚΙΝΗΤΙΚΗ ΑΓΩΓΗ</a:t>
            </a:r>
            <a:endParaRPr lang="el-GR" dirty="0">
              <a:solidFill>
                <a:srgbClr val="FF0000"/>
              </a:solidFill>
              <a:latin typeface="Comic Sans MS" pitchFamily="66" charset="0"/>
            </a:endParaRPr>
          </a:p>
        </p:txBody>
      </p:sp>
      <p:pic>
        <p:nvPicPr>
          <p:cNvPr id="27649" name="Picture 1" descr="C:\Users\Bill\Pictures\αρχείο λήψης (4).jpg"/>
          <p:cNvPicPr>
            <a:picLocks noGrp="1" noChangeAspect="1" noChangeArrowheads="1"/>
          </p:cNvPicPr>
          <p:nvPr>
            <p:ph idx="1"/>
          </p:nvPr>
        </p:nvPicPr>
        <p:blipFill>
          <a:blip r:embed="rId2" cstate="print"/>
          <a:srcRect/>
          <a:stretch>
            <a:fillRect/>
          </a:stretch>
        </p:blipFill>
        <p:spPr bwMode="auto">
          <a:xfrm>
            <a:off x="395536" y="2636912"/>
            <a:ext cx="8497574" cy="396044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33295  E" pathEditMode="relative" ptsTypes="">
                                      <p:cBhvr>
                                        <p:cTn id="6" dur="2000" fill="hold"/>
                                        <p:tgtEl>
                                          <p:spTgt spid="276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C:\Users\Bill\Pictures\images (3).jpg"/>
          <p:cNvPicPr>
            <a:picLocks noChangeAspect="1" noChangeArrowheads="1"/>
          </p:cNvPicPr>
          <p:nvPr/>
        </p:nvPicPr>
        <p:blipFill>
          <a:blip r:embed="rId2" cstate="print">
            <a:lum bright="30000"/>
          </a:blip>
          <a:srcRect b="7330"/>
          <a:stretch>
            <a:fillRect/>
          </a:stretch>
        </p:blipFill>
        <p:spPr bwMode="auto">
          <a:xfrm>
            <a:off x="2267744" y="965463"/>
            <a:ext cx="4594235" cy="4551769"/>
          </a:xfrm>
          <a:prstGeom prst="rect">
            <a:avLst/>
          </a:prstGeom>
          <a:noFill/>
        </p:spPr>
      </p:pic>
      <p:sp>
        <p:nvSpPr>
          <p:cNvPr id="3" name="Content Placeholder 2"/>
          <p:cNvSpPr>
            <a:spLocks noGrp="1"/>
          </p:cNvSpPr>
          <p:nvPr>
            <p:ph idx="1"/>
          </p:nvPr>
        </p:nvSpPr>
        <p:spPr>
          <a:xfrm>
            <a:off x="0" y="0"/>
            <a:ext cx="9144000" cy="6858000"/>
          </a:xfrm>
        </p:spPr>
        <p:txBody>
          <a:bodyPr>
            <a:noAutofit/>
          </a:bodyPr>
          <a:lstStyle/>
          <a:p>
            <a:pPr algn="ctr">
              <a:buNone/>
            </a:pPr>
            <a:endParaRPr lang="el-GR" sz="1600" b="1" dirty="0" smtClean="0">
              <a:solidFill>
                <a:srgbClr val="FF0000"/>
              </a:solidFill>
            </a:endParaRPr>
          </a:p>
          <a:p>
            <a:pPr algn="ctr">
              <a:buNone/>
            </a:pPr>
            <a:r>
              <a:rPr lang="el-GR" sz="1600" b="1" dirty="0" smtClean="0">
                <a:solidFill>
                  <a:srgbClr val="FF0000"/>
                </a:solidFill>
              </a:rPr>
              <a:t>Ο ΜΙΚΡΟΣ ΝΑΝΟΣ ΕΠΡΕΠΕ ΝΑ ΜΕΙΝΕΙ ΣΤΟ ΣΠΙΤΙ-Της Susan Perrow – Mάρτιος 2020</a:t>
            </a:r>
          </a:p>
          <a:p>
            <a:pPr>
              <a:buNone/>
            </a:pPr>
            <a:endParaRPr lang="el-GR" sz="1600" b="1" dirty="0" smtClean="0"/>
          </a:p>
          <a:p>
            <a:pPr>
              <a:buNone/>
            </a:pPr>
            <a:r>
              <a:rPr lang="el-GR" sz="1600" b="1" dirty="0" smtClean="0"/>
              <a:t>Ο μικρός νάνος, είχε μπερδευτεί. Γιατί έπρεπε να μείνει στο σπίτι;</a:t>
            </a:r>
          </a:p>
          <a:p>
            <a:pPr>
              <a:buNone/>
            </a:pPr>
            <a:r>
              <a:rPr lang="el-GR" sz="1600" b="1" dirty="0" smtClean="0"/>
              <a:t>Δεν το ήξεραν όλοι, ότι οι μικροί νάνοι αγαπούσαν την περιπλάνηση; Δεν μπορούσε να πάει σχολείο, δεν μπορούσε να παίξει με τους φίλους του μέσα στο δάσος, και οι φίλοι του δεν μπορούσαν να τον επισκεφτούν.</a:t>
            </a:r>
          </a:p>
          <a:p>
            <a:pPr>
              <a:buNone/>
            </a:pPr>
            <a:r>
              <a:rPr lang="el-GR" sz="1600" b="1" dirty="0" smtClean="0"/>
              <a:t>Ο μικρός νάνος είχε κολλήσει στο ριζωμένο δεντρόσπιτό του. Τουλάχιστο, μπορούσε να κοιτάζει από το παράθυρό του ανάμεσα από τους βράχους και τις ρίζες του δέντρου. Ξαφνιάστηκε, που μπορούσε να δει τόσαπολλά. Μικρά μυρμηγκάκια που στριφογύριζαν δίπλα του, σκαθάρια με φωτεινά χρώματα σκαρφάλωναν κι ανεβοκατέβαιναν στα πεσμένα φύλλα και λαγοί με αφράτα τριχωτά αυτιά, χοροπηδούσαν μέσα κι έξω απ’ τα λαγούμια τους.</a:t>
            </a:r>
          </a:p>
          <a:p>
            <a:pPr>
              <a:buNone/>
            </a:pPr>
            <a:r>
              <a:rPr lang="el-GR" sz="1600" b="1" dirty="0" smtClean="0"/>
              <a:t>Αλλά παρόλο που είχε όλα αυτά να παρατηρεί, ο μικρός νάνος άρχισε να γίνεται ανυπόμονος. Γιατί έπρεπε να μένει συνέχεια στο σπίτι; Δεν ήταν λογικό γι’ αυτόν, να μη μπορεί να περιπλανηθεί.</a:t>
            </a:r>
          </a:p>
          <a:p>
            <a:pPr>
              <a:buNone/>
            </a:pPr>
            <a:r>
              <a:rPr lang="el-GR" sz="1600" b="1" dirty="0" smtClean="0"/>
              <a:t>Η μητέρα δέντρο, του ψιθύρισε: «Τα πράγματα δεν είναι όπως ήταν κάποτε - αλλά έχε μου εμπιστοσύνη - σύντομα θα είσαι πάλι ελεύθερος – πίστεψέ με, πίστεψέ με»</a:t>
            </a:r>
          </a:p>
          <a:p>
            <a:pPr>
              <a:buNone/>
            </a:pPr>
            <a:r>
              <a:rPr lang="el-GR" sz="1600" b="1" dirty="0" smtClean="0"/>
              <a:t>Ο μικρός νάνος ήξερε από την καρδιά του, ότι πάντα μπορούσε να έχει εμπιστοσύνη στη μητέρα δέντρο.</a:t>
            </a:r>
          </a:p>
          <a:p>
            <a:pPr>
              <a:buNone/>
            </a:pPr>
            <a:r>
              <a:rPr lang="el-GR" sz="1600" b="1" dirty="0" smtClean="0"/>
              <a:t>Η μητέρα δέντρο είχε τη σοφία ολόκληρου του δάσους.</a:t>
            </a:r>
          </a:p>
          <a:p>
            <a:pPr>
              <a:buNone/>
            </a:pPr>
            <a:r>
              <a:rPr lang="el-GR" sz="1600" b="1" dirty="0" smtClean="0"/>
              <a:t>Η μητέρα δέντρο γνώριζε το πάντα. Τα πουλιά και ο άνεμος ήταν οι φίλοι της και οι αγγελιοφόροι της. Την επισκέπτονταν κάθε μέρα και μοιράζονταν μαζί της όλα τα νέα από τον τεράστιο κόσμο.</a:t>
            </a:r>
          </a:p>
          <a:p>
            <a:pPr>
              <a:buNone/>
            </a:pPr>
            <a:r>
              <a:rPr lang="el-GR" sz="1600" b="1" dirty="0" smtClean="0"/>
              <a:t>Ο μικρός νάνος, μπορούσε ν’ ακούσει τα πουλιά όταν πλησίαζαν. Μπορούσε να τα ακούσει όταν κελαηδούσαν καθισμένα στα ψηλά κλαδιά της.</a:t>
            </a:r>
          </a:p>
          <a:p>
            <a:pPr>
              <a:buNone/>
            </a:pPr>
            <a:r>
              <a:rPr lang="el-GR" sz="1600" b="1" dirty="0" smtClean="0"/>
              <a:t>Ο μικρός νάνος, μπορούσε να δει τον άνεμο όταν τους επισκεπτόταν. Μπορούσε να δει τα κλαδιά να γέρνουν από δω κι από κει. Μερικές φορές, έπρεπε να κλείνει το παράθυρό του, για να μην μπουν τα φύλλα και η σκόνη που στροβιλίζονταν προς τα πάνω, από αυτόν τον φουντωτό του φίλο!</a:t>
            </a:r>
          </a:p>
          <a:p>
            <a:pPr>
              <a:buNone/>
            </a:pPr>
            <a:endParaRPr lang="el-GR"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ox(in)">
                                      <p:cBhvr>
                                        <p:cTn id="11" dur="500"/>
                                        <p:tgtEl>
                                          <p:spTgt spid="3">
                                            <p:txEl>
                                              <p:pRg st="3" end="3"/>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ox(in)">
                                      <p:cBhvr>
                                        <p:cTn id="19" dur="500"/>
                                        <p:tgtEl>
                                          <p:spTgt spid="3">
                                            <p:txEl>
                                              <p:pRg st="5" end="5"/>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ox(in)">
                                      <p:cBhvr>
                                        <p:cTn id="31" dur="500"/>
                                        <p:tgtEl>
                                          <p:spTgt spid="3">
                                            <p:txEl>
                                              <p:pRg st="8" end="8"/>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ox(in)">
                                      <p:cBhvr>
                                        <p:cTn id="35" dur="500"/>
                                        <p:tgtEl>
                                          <p:spTgt spid="3">
                                            <p:txEl>
                                              <p:pRg st="9" end="9"/>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ox(in)">
                                      <p:cBhvr>
                                        <p:cTn id="39" dur="500"/>
                                        <p:tgtEl>
                                          <p:spTgt spid="3">
                                            <p:txEl>
                                              <p:pRg st="10" end="10"/>
                                            </p:txEl>
                                          </p:spTgt>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ox(in)">
                                      <p:cBhvr>
                                        <p:cTn id="43" dur="500"/>
                                        <p:tgtEl>
                                          <p:spTgt spid="3">
                                            <p:txEl>
                                              <p:pRg st="11" end="11"/>
                                            </p:txEl>
                                          </p:spTgt>
                                        </p:tgtEl>
                                      </p:cBhvr>
                                    </p:animEffec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ox(in)">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ill\Pictures\mpip-mpip.JPG"/>
          <p:cNvPicPr>
            <a:picLocks noChangeAspect="1" noChangeArrowheads="1"/>
          </p:cNvPicPr>
          <p:nvPr/>
        </p:nvPicPr>
        <p:blipFill>
          <a:blip r:embed="rId2" cstate="print">
            <a:lum bright="40000"/>
          </a:blip>
          <a:srcRect/>
          <a:stretch>
            <a:fillRect/>
          </a:stretch>
        </p:blipFill>
        <p:spPr bwMode="auto">
          <a:xfrm>
            <a:off x="421940" y="1"/>
            <a:ext cx="8362020" cy="6858000"/>
          </a:xfrm>
          <a:prstGeom prst="rect">
            <a:avLst/>
          </a:prstGeom>
          <a:noFill/>
        </p:spPr>
      </p:pic>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smtClean="0"/>
              <a:t>Δες ένα βίντεο που δείχνει πώς μπορείς να παραστήσεις με το σώμα σου διάφορα ζώα.</a:t>
            </a:r>
          </a:p>
          <a:p>
            <a:pPr>
              <a:buNone/>
            </a:pPr>
            <a:r>
              <a:rPr lang="en-US" dirty="0" smtClean="0">
                <a:hlinkClick r:id="rId3"/>
              </a:rPr>
              <a:t>https://www.facebook.com/helloWonderful/videos/541617369814078/?t=4</a:t>
            </a:r>
            <a:r>
              <a:rPr lang="el-GR" dirty="0" smtClean="0"/>
              <a:t> </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ill\Pictures\αρχείο λήψης.png"/>
          <p:cNvPicPr>
            <a:picLocks noChangeAspect="1" noChangeArrowheads="1"/>
          </p:cNvPicPr>
          <p:nvPr/>
        </p:nvPicPr>
        <p:blipFill>
          <a:blip r:embed="rId6" cstate="print">
            <a:lum bright="4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0" y="692696"/>
            <a:ext cx="9144000" cy="6165303"/>
          </a:xfrm>
        </p:spPr>
        <p:txBody>
          <a:bodyPr>
            <a:noAutofit/>
          </a:bodyPr>
          <a:lstStyle/>
          <a:p>
            <a:pPr algn="ctr" fontAlgn="base">
              <a:buNone/>
            </a:pPr>
            <a:r>
              <a:rPr lang="el-GR" sz="2800" b="1" dirty="0" smtClean="0"/>
              <a:t> Παιχνίδι με τα συναισθήματα</a:t>
            </a:r>
          </a:p>
          <a:p>
            <a:pPr fontAlgn="base">
              <a:buNone/>
            </a:pPr>
            <a:endParaRPr lang="el-GR" sz="1800" dirty="0" smtClean="0"/>
          </a:p>
          <a:p>
            <a:pPr fontAlgn="base">
              <a:buNone/>
            </a:pPr>
            <a:r>
              <a:rPr lang="el-GR" sz="1800" b="1" dirty="0" smtClean="0"/>
              <a:t>       </a:t>
            </a:r>
            <a:r>
              <a:rPr lang="el-GR" sz="2400" b="1" dirty="0" smtClean="0"/>
              <a:t>Στο συγκεκριμένο παιχνίδι θα βάλουμε 4 τραγούδια και θα εξερευνήσουμε τα συναισθήματα. Σηκωνόμαστε όρθιοι και χορεύουμε  μαζί με τα τραγούδια. Πώς νιώθεις  οταν ακούς κάθε τραγούδι; </a:t>
            </a:r>
            <a:r>
              <a:rPr lang="el-GR" sz="2400" b="1" u="sng" dirty="0" smtClean="0"/>
              <a:t>Κάνε διπλό κλικ πάνω στα ηχειάκια για να ακούσεις το τραγούδι!</a:t>
            </a:r>
          </a:p>
          <a:p>
            <a:pPr>
              <a:buNone/>
            </a:pPr>
            <a:r>
              <a:rPr lang="el-GR" sz="1800" b="1" dirty="0" smtClean="0"/>
              <a:t/>
            </a:r>
            <a:br>
              <a:rPr lang="el-GR" sz="1800" b="1" dirty="0" smtClean="0"/>
            </a:br>
            <a:endParaRPr lang="el-GR" sz="1800" b="1" dirty="0" smtClean="0"/>
          </a:p>
          <a:p>
            <a:pPr fontAlgn="base">
              <a:buNone/>
            </a:pPr>
            <a:r>
              <a:rPr lang="el-GR" sz="1800" b="1" dirty="0" smtClean="0"/>
              <a:t> </a:t>
            </a:r>
            <a:br>
              <a:rPr lang="el-GR" sz="1800" b="1" dirty="0" smtClean="0"/>
            </a:br>
            <a:r>
              <a:rPr lang="el-GR" sz="2400" b="1" dirty="0" smtClean="0"/>
              <a:t>1.Μουσικά τραγούδια</a:t>
            </a:r>
          </a:p>
          <a:p>
            <a:pPr fontAlgn="base">
              <a:buNone/>
            </a:pPr>
            <a:r>
              <a:rPr lang="el-GR" sz="2400" b="1" dirty="0" smtClean="0"/>
              <a:t>Xαρά:      </a:t>
            </a:r>
            <a:r>
              <a:rPr lang="el-GR" sz="2400" b="1" dirty="0" smtClean="0">
                <a:hlinkClick r:id="rId7"/>
              </a:rPr>
              <a:t>https://www.youtube.com/watch?v=MOWDb2TBYDg</a:t>
            </a:r>
            <a:endParaRPr lang="el-GR" sz="2400" b="1" dirty="0" smtClean="0"/>
          </a:p>
          <a:p>
            <a:pPr fontAlgn="base">
              <a:buNone/>
            </a:pPr>
            <a:r>
              <a:rPr lang="el-GR" sz="2400" b="1" dirty="0" smtClean="0"/>
              <a:t>Λύπη:      </a:t>
            </a:r>
            <a:r>
              <a:rPr lang="el-GR" sz="2400" b="1" dirty="0" smtClean="0">
                <a:hlinkClick r:id="rId8"/>
              </a:rPr>
              <a:t>https://www.youtube.com/watch?v=aWIE0PX1uXk</a:t>
            </a:r>
            <a:endParaRPr lang="el-GR" sz="2400" b="1" dirty="0" smtClean="0"/>
          </a:p>
          <a:p>
            <a:pPr fontAlgn="base">
              <a:buNone/>
            </a:pPr>
            <a:r>
              <a:rPr lang="el-GR" sz="2400" b="1" dirty="0" smtClean="0"/>
              <a:t>Θυμός:     </a:t>
            </a:r>
            <a:r>
              <a:rPr lang="el-GR" sz="2400" b="1" dirty="0" smtClean="0">
                <a:hlinkClick r:id="rId9"/>
              </a:rPr>
              <a:t>https://www.youtube.com/watch?v=Dn4F42bG9Dg</a:t>
            </a:r>
            <a:endParaRPr lang="el-GR" sz="2400" b="1" dirty="0" smtClean="0"/>
          </a:p>
          <a:p>
            <a:pPr fontAlgn="base">
              <a:buNone/>
            </a:pPr>
            <a:r>
              <a:rPr lang="el-GR" sz="2400" b="1" dirty="0" smtClean="0"/>
              <a:t>Ενθουσιασμός:</a:t>
            </a:r>
            <a:r>
              <a:rPr lang="el-GR" sz="2400" b="1" dirty="0" smtClean="0">
                <a:hlinkClick r:id="rId10"/>
              </a:rPr>
              <a:t>https://www.youtube.com/watch?v=mGx_FATyasQ</a:t>
            </a:r>
            <a:endParaRPr lang="el-GR" sz="2400" b="1" dirty="0" smtClean="0"/>
          </a:p>
          <a:p>
            <a:pPr>
              <a:buNone/>
            </a:pPr>
            <a:r>
              <a:rPr lang="el-GR" sz="1800" dirty="0" smtClean="0"/>
              <a:t/>
            </a:r>
            <a:br>
              <a:rPr lang="el-GR" sz="1800" dirty="0" smtClean="0"/>
            </a:br>
            <a:endParaRPr lang="el-GR" sz="1800" dirty="0"/>
          </a:p>
        </p:txBody>
      </p:sp>
      <p:pic>
        <p:nvPicPr>
          <p:cNvPr id="6" name="HAPPY_Pharrell_Williams_feat_Minions_.mp3">
            <a:hlinkClick r:id="" action="ppaction://media"/>
          </p:cNvPr>
          <p:cNvPicPr>
            <a:picLocks noRot="1" noChangeAspect="1"/>
          </p:cNvPicPr>
          <p:nvPr>
            <a:audioFile r:link="rId1"/>
          </p:nvPr>
        </p:nvPicPr>
        <p:blipFill>
          <a:blip r:embed="rId11" cstate="print"/>
          <a:stretch>
            <a:fillRect/>
          </a:stretch>
        </p:blipFill>
        <p:spPr>
          <a:xfrm>
            <a:off x="8100392" y="4869160"/>
            <a:ext cx="304800" cy="304800"/>
          </a:xfrm>
          <a:prstGeom prst="rect">
            <a:avLst/>
          </a:prstGeom>
        </p:spPr>
      </p:pic>
      <p:pic>
        <p:nvPicPr>
          <p:cNvPr id="7" name="Sad_Piano_Music_THIS_WILL_MAKE_YOU_CRY_Saddest_.mp3">
            <a:hlinkClick r:id="" action="ppaction://media"/>
          </p:cNvPr>
          <p:cNvPicPr>
            <a:picLocks noRot="1" noChangeAspect="1"/>
          </p:cNvPicPr>
          <p:nvPr>
            <a:audioFile r:link="rId2"/>
          </p:nvPr>
        </p:nvPicPr>
        <p:blipFill>
          <a:blip r:embed="rId12" cstate="print"/>
          <a:stretch>
            <a:fillRect/>
          </a:stretch>
        </p:blipFill>
        <p:spPr>
          <a:xfrm>
            <a:off x="7956376" y="5301208"/>
            <a:ext cx="304800" cy="304800"/>
          </a:xfrm>
          <a:prstGeom prst="rect">
            <a:avLst/>
          </a:prstGeom>
        </p:spPr>
      </p:pic>
      <p:pic>
        <p:nvPicPr>
          <p:cNvPr id="8" name="Aggressive_Battle_Music_Flash_Point_by_Robert_Slu.mp3">
            <a:hlinkClick r:id="" action="ppaction://media"/>
          </p:cNvPr>
          <p:cNvPicPr>
            <a:picLocks noRot="1" noChangeAspect="1"/>
          </p:cNvPicPr>
          <p:nvPr>
            <a:audioFile r:link="rId3"/>
          </p:nvPr>
        </p:nvPicPr>
        <p:blipFill>
          <a:blip r:embed="rId12" cstate="print"/>
          <a:stretch>
            <a:fillRect/>
          </a:stretch>
        </p:blipFill>
        <p:spPr>
          <a:xfrm>
            <a:off x="8028384" y="5805264"/>
            <a:ext cx="304800" cy="304800"/>
          </a:xfrm>
          <a:prstGeom prst="rect">
            <a:avLst/>
          </a:prstGeom>
        </p:spPr>
      </p:pic>
      <p:pic>
        <p:nvPicPr>
          <p:cNvPr id="9" name="Motivating_and_Upbeat_Background_Music.mp3">
            <a:hlinkClick r:id="" action="ppaction://media"/>
          </p:cNvPr>
          <p:cNvPicPr>
            <a:picLocks noRot="1" noChangeAspect="1"/>
          </p:cNvPicPr>
          <p:nvPr>
            <a:audioFile r:link="rId4"/>
          </p:nvPr>
        </p:nvPicPr>
        <p:blipFill>
          <a:blip r:embed="rId12" cstate="print"/>
          <a:stretch>
            <a:fillRect/>
          </a:stretch>
        </p:blipFill>
        <p:spPr>
          <a:xfrm>
            <a:off x="8839200" y="6165304"/>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ox(in)">
                                      <p:cBhvr>
                                        <p:cTn id="11" dur="500"/>
                                        <p:tgtEl>
                                          <p:spTgt spid="3">
                                            <p:txEl>
                                              <p:pRg st="2" end="2"/>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ox(in)">
                                      <p:cBhvr>
                                        <p:cTn id="23" dur="500"/>
                                        <p:tgtEl>
                                          <p:spTgt spid="3">
                                            <p:txEl>
                                              <p:pRg st="5" end="5"/>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ox(in)">
                                      <p:cBhvr>
                                        <p:cTn id="31" dur="500"/>
                                        <p:tgtEl>
                                          <p:spTgt spid="3">
                                            <p:txEl>
                                              <p:pRg st="7" end="7"/>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ox(in)">
                                      <p:cBhvr>
                                        <p:cTn id="35" dur="500"/>
                                        <p:tgtEl>
                                          <p:spTgt spid="3">
                                            <p:txEl>
                                              <p:pRg st="8" end="8"/>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ox(in)">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244149" fill="hold"/>
                                        <p:tgtEl>
                                          <p:spTgt spid="6"/>
                                        </p:tgtEl>
                                      </p:cBhvr>
                                    </p:cmd>
                                  </p:childTnLst>
                                </p:cTn>
                              </p:par>
                            </p:childTnLst>
                          </p:cTn>
                        </p:par>
                      </p:childTnLst>
                    </p:cTn>
                  </p:par>
                </p:childTnLst>
              </p:cTn>
              <p:nextCondLst>
                <p:cond evt="onClick" delay="0">
                  <p:tgtEl>
                    <p:spTgt spid="6"/>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95011" fill="hold"/>
                                        <p:tgtEl>
                                          <p:spTgt spid="7"/>
                                        </p:tgtEl>
                                      </p:cBhvr>
                                    </p:cmd>
                                  </p:childTnLst>
                                </p:cTn>
                              </p:par>
                            </p:childTnLst>
                          </p:cTn>
                        </p:par>
                      </p:childTnLst>
                    </p:cTn>
                  </p:par>
                </p:childTnLst>
              </p:cTn>
              <p:nextCondLst>
                <p:cond evt="onClick" delay="0">
                  <p:tgtEl>
                    <p:spTgt spid="7"/>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162831" fill="hold"/>
                                        <p:tgtEl>
                                          <p:spTgt spid="8"/>
                                        </p:tgtEl>
                                      </p:cBhvr>
                                    </p:cmd>
                                  </p:childTnLst>
                                </p:cTn>
                              </p:par>
                            </p:childTnLst>
                          </p:cTn>
                        </p:par>
                      </p:childTnLst>
                    </p:cTn>
                  </p:par>
                </p:childTnLst>
              </p:cTn>
              <p:nextCondLst>
                <p:cond evt="onClick" delay="0">
                  <p:tgtEl>
                    <p:spTgt spid="8"/>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58" restart="whenNotActive" fill="hold" evtFilter="cancelBubble" nodeType="interactiveSeq">
                <p:stCondLst>
                  <p:cond evt="onClick" delay="0">
                    <p:tgtEl>
                      <p:spTgt spid="9"/>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39425" fill="hold"/>
                                        <p:tgtEl>
                                          <p:spTgt spid="9"/>
                                        </p:tgtEl>
                                      </p:cBhvr>
                                    </p:cmd>
                                  </p:childTnLst>
                                </p:cTn>
                              </p:par>
                            </p:childTnLst>
                          </p:cTn>
                        </p:par>
                      </p:childTnLst>
                    </p:cTn>
                  </p:par>
                </p:childTnLst>
              </p:cTn>
              <p:nextCondLst>
                <p:cond evt="onClick" delay="0">
                  <p:tgtEl>
                    <p:spTgt spid="9"/>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ΠΑΙΧΝΙΔΙΑ</a:t>
            </a:r>
            <a:endParaRPr lang="el-GR" dirty="0"/>
          </a:p>
        </p:txBody>
      </p:sp>
      <p:pic>
        <p:nvPicPr>
          <p:cNvPr id="21506" name="Picture 2" descr="C:\Users\Bill\Pictures\images (4).jpg"/>
          <p:cNvPicPr>
            <a:picLocks noGrp="1" noChangeAspect="1" noChangeArrowheads="1"/>
          </p:cNvPicPr>
          <p:nvPr>
            <p:ph idx="1"/>
          </p:nvPr>
        </p:nvPicPr>
        <p:blipFill>
          <a:blip r:embed="rId2" cstate="print">
            <a:lum/>
          </a:blip>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Bill\Pictures\maxresdefault (1).jpg"/>
          <p:cNvPicPr>
            <a:picLocks noChangeAspect="1" noChangeArrowheads="1"/>
          </p:cNvPicPr>
          <p:nvPr/>
        </p:nvPicPr>
        <p:blipFill>
          <a:blip r:embed="rId2" cstate="print">
            <a:lum bright="40000"/>
          </a:blip>
          <a:srcRect/>
          <a:stretch>
            <a:fillRect/>
          </a:stretch>
        </p:blipFill>
        <p:spPr bwMode="auto">
          <a:xfrm>
            <a:off x="0" y="0"/>
            <a:ext cx="9540552" cy="6858000"/>
          </a:xfrm>
          <a:prstGeom prst="rect">
            <a:avLst/>
          </a:prstGeom>
          <a:noFill/>
        </p:spPr>
      </p:pic>
      <p:sp>
        <p:nvSpPr>
          <p:cNvPr id="3" name="Content Placeholder 2"/>
          <p:cNvSpPr>
            <a:spLocks noGrp="1"/>
          </p:cNvSpPr>
          <p:nvPr>
            <p:ph idx="1"/>
          </p:nvPr>
        </p:nvSpPr>
        <p:spPr>
          <a:xfrm>
            <a:off x="251520" y="188640"/>
            <a:ext cx="8640960" cy="6408712"/>
          </a:xfrm>
          <a:noFill/>
        </p:spPr>
        <p:txBody>
          <a:bodyPr>
            <a:noAutofit/>
          </a:bodyPr>
          <a:lstStyle/>
          <a:p>
            <a:pPr algn="ctr">
              <a:buNone/>
            </a:pPr>
            <a:r>
              <a:rPr lang="el-GR" sz="2000" b="1" u="sng" dirty="0" smtClean="0"/>
              <a:t>   Πνευματική νοημοσύνη και εσωτερική ηρεμία</a:t>
            </a:r>
          </a:p>
          <a:p>
            <a:pPr algn="ctr">
              <a:buNone/>
            </a:pPr>
            <a:r>
              <a:rPr lang="el-GR" sz="2000" b="1" u="sng" dirty="0" smtClean="0"/>
              <a:t>  Ασκήσεις για παιδιά &amp; εφήβους</a:t>
            </a:r>
          </a:p>
          <a:p>
            <a:pPr algn="ctr">
              <a:buNone/>
            </a:pPr>
            <a:endParaRPr lang="el-GR" sz="2000" u="sng" dirty="0" smtClean="0"/>
          </a:p>
          <a:p>
            <a:pPr>
              <a:buNone/>
            </a:pPr>
            <a:r>
              <a:rPr lang="el-GR" sz="2000" b="1" dirty="0" smtClean="0"/>
              <a:t>      Εύκολες ασκήσεις που μπορούν να ενταχθούν στο καθημερινό πρόγραμμα και μπορούν να προσφέρουν εσωτερική ηρεμία στο παιδί άρα και καλύτερη διαχείριση του στρες, ενισχύουν την αυτοπεποίθηση και διευκολύνουν τις σχέσεις με τους άλλους.   Οι ενήλικες ανακτούν μεγάλα αποθέματα δύναμης όταν αποκτούν παιδιά, όσο κι αν η καθημερινότητα κουράζει. Ας είναι λοιπόν το μεγάλο σας κίνητρο το παιδί σας, όπου μαζί με αυτό θα μάθετε ή ακόμα καλύτερα θα κάνετε μαζί τις ασκήσεις.</a:t>
            </a:r>
          </a:p>
          <a:p>
            <a:pPr>
              <a:buNone/>
            </a:pPr>
            <a:endParaRPr lang="el-GR" sz="2000" dirty="0" smtClean="0"/>
          </a:p>
          <a:p>
            <a:pPr>
              <a:buNone/>
            </a:pPr>
            <a:r>
              <a:rPr lang="el-GR" sz="2000" b="1" dirty="0" smtClean="0"/>
              <a:t>Ιδιαίτερα στα παιδιά έχει παρατηρηθεί ότι τέτοιου τύπου ασκήσεις:</a:t>
            </a:r>
            <a:endParaRPr lang="el-GR" sz="2000" dirty="0" smtClean="0"/>
          </a:p>
          <a:p>
            <a:pPr fontAlgn="base"/>
            <a:r>
              <a:rPr lang="el-GR" sz="2000" dirty="0" smtClean="0"/>
              <a:t>ενισχύουν τη συγκέντρωση</a:t>
            </a:r>
          </a:p>
          <a:p>
            <a:pPr fontAlgn="base"/>
            <a:r>
              <a:rPr lang="el-GR" sz="2000" dirty="0" smtClean="0"/>
              <a:t>βελτιώνουν την ποιότητα ζωής &amp; των επιλογών που κάνουν</a:t>
            </a:r>
          </a:p>
          <a:p>
            <a:pPr fontAlgn="base"/>
            <a:r>
              <a:rPr lang="el-GR" sz="2000" dirty="0" smtClean="0"/>
              <a:t>μειώνουν το φαινόμενο της σχολικής βίας</a:t>
            </a:r>
          </a:p>
          <a:p>
            <a:pPr fontAlgn="base"/>
            <a:r>
              <a:rPr lang="el-GR" sz="2000" dirty="0" smtClean="0"/>
              <a:t>βελτιώνουν τις κοινωνικές δεξιότητες &amp; τη συνεργασία με τους γύρω</a:t>
            </a:r>
          </a:p>
          <a:p>
            <a:endParaRPr lang="el-GR"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90114" name="Picture 2" descr="C:\Users\Bill\Pictures\to-vazo-twn-epithimiwn-750x400.jpg"/>
          <p:cNvPicPr>
            <a:picLocks noGrp="1" noChangeAspect="1" noChangeArrowheads="1"/>
          </p:cNvPicPr>
          <p:nvPr>
            <p:ph idx="1"/>
          </p:nvPr>
        </p:nvPicPr>
        <p:blipFill>
          <a:blip r:embed="rId2" cstate="print">
            <a:lum bright="40000"/>
          </a:blip>
          <a:srcRect/>
          <a:stretch>
            <a:fillRect/>
          </a:stretch>
        </p:blipFill>
        <p:spPr bwMode="auto">
          <a:xfrm>
            <a:off x="0" y="0"/>
            <a:ext cx="9144000" cy="6858000"/>
          </a:xfrm>
          <a:prstGeom prst="rect">
            <a:avLst/>
          </a:prstGeom>
          <a:noFill/>
        </p:spPr>
      </p:pic>
      <p:sp>
        <p:nvSpPr>
          <p:cNvPr id="5" name="Rectangle 4"/>
          <p:cNvSpPr/>
          <p:nvPr/>
        </p:nvSpPr>
        <p:spPr>
          <a:xfrm>
            <a:off x="467544" y="332656"/>
            <a:ext cx="8280920" cy="6124754"/>
          </a:xfrm>
          <a:prstGeom prst="rect">
            <a:avLst/>
          </a:prstGeom>
        </p:spPr>
        <p:txBody>
          <a:bodyPr wrap="square">
            <a:spAutoFit/>
          </a:bodyPr>
          <a:lstStyle/>
          <a:p>
            <a:pPr marL="514350" indent="-514350" fontAlgn="base">
              <a:buAutoNum type="arabicPeriod"/>
            </a:pPr>
            <a:r>
              <a:rPr lang="el-GR" sz="3200" b="1" dirty="0" smtClean="0"/>
              <a:t>Το βάζο</a:t>
            </a:r>
          </a:p>
          <a:p>
            <a:pPr marL="514350" indent="-514350" fontAlgn="base">
              <a:buNone/>
            </a:pPr>
            <a:endParaRPr lang="el-GR" sz="2400" b="1" dirty="0" smtClean="0"/>
          </a:p>
          <a:p>
            <a:pPr fontAlgn="base"/>
            <a:r>
              <a:rPr lang="el-GR" sz="2400" b="1" dirty="0" smtClean="0"/>
              <a:t>Γεμίστε ένα βάζο με νερό και χρυσόσκονη</a:t>
            </a:r>
          </a:p>
          <a:p>
            <a:pPr fontAlgn="base"/>
            <a:r>
              <a:rPr lang="el-GR" sz="2400" b="1" dirty="0" smtClean="0"/>
              <a:t>Κουνήστε το βάζο δυνατά, αφήστε το νερό &amp; τη χρυσόσκονη να στροβιλιστούν</a:t>
            </a:r>
          </a:p>
          <a:p>
            <a:pPr fontAlgn="base"/>
            <a:r>
              <a:rPr lang="el-GR" sz="2400" b="1" dirty="0" smtClean="0"/>
              <a:t>Δώστε χρόνο στα παιδιά να συγκεντρωθούν σε αυτή την εικόνα</a:t>
            </a:r>
          </a:p>
          <a:p>
            <a:pPr fontAlgn="base"/>
            <a:r>
              <a:rPr lang="el-GR" sz="2400" b="1" dirty="0" smtClean="0"/>
              <a:t>Εξηγείστε στα παιδιά ότι κάπως έτσι μοιάζουμε όταν είμαστε αναστατωμένοι</a:t>
            </a:r>
          </a:p>
          <a:p>
            <a:pPr fontAlgn="base"/>
            <a:r>
              <a:rPr lang="el-GR" sz="2400" b="1" dirty="0" smtClean="0"/>
              <a:t>Ρωτήστε τα να σας πουν πως νιώθουν τώρα που βλέπουν τον στροβιλισμό &amp; πώς είναι όταν νιώθουν αναστατωμένα</a:t>
            </a:r>
          </a:p>
          <a:p>
            <a:pPr fontAlgn="base"/>
            <a:r>
              <a:rPr lang="el-GR" sz="2400" b="1" dirty="0" smtClean="0"/>
              <a:t>Αφήστε σιγά-σιγά το νερό να ηρεμήσει, τη χρυσόσκονη να κάτσει</a:t>
            </a:r>
          </a:p>
          <a:p>
            <a:pPr fontAlgn="base"/>
            <a:r>
              <a:rPr lang="el-GR" sz="2400" b="1" dirty="0" smtClean="0"/>
              <a:t>Αναφέρετε πως όταν νιώθουμε ήρεμοι, χωρίς κάτι να μας θολώνει, όπως η χρυσόσκονη το νερό, τότε βρισκόμαστε στην κατάλληλη κατάσταση να πάρουμε αποφάσεις</a:t>
            </a:r>
            <a:r>
              <a:rPr lang="el-GR" b="1" dirty="0" smtClean="0"/>
              <a:t>.</a:t>
            </a:r>
            <a:endParaRPr lang="el-G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Users\Bill\Pictures\images (1).png"/>
          <p:cNvPicPr>
            <a:picLocks noChangeAspect="1" noChangeArrowheads="1"/>
          </p:cNvPicPr>
          <p:nvPr/>
        </p:nvPicPr>
        <p:blipFill>
          <a:blip r:embed="rId2" cstate="print">
            <a:lum bright="40000"/>
          </a:blip>
          <a:srcRect/>
          <a:stretch>
            <a:fillRect/>
          </a:stretch>
        </p:blipFill>
        <p:spPr bwMode="auto">
          <a:xfrm>
            <a:off x="1187624" y="44624"/>
            <a:ext cx="6768752" cy="6768752"/>
          </a:xfrm>
          <a:prstGeom prst="rect">
            <a:avLst/>
          </a:prstGeom>
          <a:noFill/>
        </p:spPr>
      </p:pic>
      <p:sp>
        <p:nvSpPr>
          <p:cNvPr id="3" name="Content Placeholder 2"/>
          <p:cNvSpPr>
            <a:spLocks noGrp="1"/>
          </p:cNvSpPr>
          <p:nvPr>
            <p:ph idx="1"/>
          </p:nvPr>
        </p:nvSpPr>
        <p:spPr>
          <a:xfrm>
            <a:off x="0" y="0"/>
            <a:ext cx="9144000" cy="7317432"/>
          </a:xfrm>
          <a:noFill/>
        </p:spPr>
        <p:txBody>
          <a:bodyPr>
            <a:noAutofit/>
          </a:bodyPr>
          <a:lstStyle/>
          <a:p>
            <a:pPr fontAlgn="base">
              <a:buNone/>
            </a:pPr>
            <a:r>
              <a:rPr lang="el-GR" sz="2000" b="1" dirty="0" smtClean="0"/>
              <a:t>2.  Ενεργοποιείστε τις αισθήσεις</a:t>
            </a:r>
          </a:p>
          <a:p>
            <a:pPr fontAlgn="base">
              <a:buNone/>
            </a:pPr>
            <a:endParaRPr lang="el-GR" sz="2000" b="1" dirty="0" smtClean="0"/>
          </a:p>
          <a:p>
            <a:pPr fontAlgn="base"/>
            <a:r>
              <a:rPr lang="el-GR" sz="2000" dirty="0" smtClean="0"/>
              <a:t>Μέσα σε ένα δωμάτιο </a:t>
            </a:r>
            <a:r>
              <a:rPr lang="en-US" sz="2000" dirty="0" smtClean="0"/>
              <a:t>to</a:t>
            </a:r>
            <a:r>
              <a:rPr lang="el-GR" sz="2000" dirty="0" smtClean="0"/>
              <a:t> παιδί έχει ένα μπαλόνι που δεν πρέπει να του πέσει κάτω, το σώμα &amp; οι κινήσεις είναι ήρεμες, στο δωμάτιο επικρατεί  ησυχία &amp; συγκέντρωση</a:t>
            </a:r>
          </a:p>
          <a:p>
            <a:pPr fontAlgn="base"/>
            <a:r>
              <a:rPr lang="el-GR" sz="2000" dirty="0" smtClean="0"/>
              <a:t>Πεστε στα παιδιά να κλείσουν τα μάτια και ταϊστε τα. Δώστε χρόνο να παρατηρήσουν &amp; να μαντέψουν τι τρώνε.</a:t>
            </a:r>
          </a:p>
          <a:p>
            <a:pPr fontAlgn="base"/>
            <a:r>
              <a:rPr lang="el-GR" sz="2000" dirty="0" smtClean="0"/>
              <a:t>Γεμίστε μια τσάντα με αντικείμενα διαφόρων ειδών &amp; σχημάτων, αφήστε τα παιδιά να ψηλαφήσουν &amp; να μαντέψουν το περιεχόμενο.</a:t>
            </a:r>
          </a:p>
          <a:p>
            <a:pPr fontAlgn="base">
              <a:buNone/>
            </a:pPr>
            <a:r>
              <a:rPr lang="el-GR" sz="2000" b="1" dirty="0" smtClean="0"/>
              <a:t>3.   Το σαφάρι</a:t>
            </a:r>
          </a:p>
          <a:p>
            <a:pPr fontAlgn="base"/>
            <a:r>
              <a:rPr lang="el-GR" sz="2000" dirty="0" smtClean="0"/>
              <a:t>Περπατείστε με τα παιδιά στο δάσος/ πάρκο/ προαύλιο/βεράντα/δωμάτιο.</a:t>
            </a:r>
          </a:p>
          <a:p>
            <a:pPr fontAlgn="base"/>
            <a:r>
              <a:rPr lang="el-GR" sz="2000" dirty="0" smtClean="0"/>
              <a:t>Εξηγείστε στα παιδιά ότι στο σαφάρι πρέπει να είμαστε πολύ προσεκτικοί &amp; συγκεντρωμένοι ώστε να παρατηρήσουμε το παραμικρό που κινείται &amp; ήρεμοι ώστε να ακούσουμε τον παραμικρό θόρυβο.</a:t>
            </a:r>
          </a:p>
          <a:p>
            <a:pPr fontAlgn="base"/>
            <a:r>
              <a:rPr lang="el-GR" sz="2000" dirty="0" smtClean="0"/>
              <a:t>Ότι παρατηρούμε το αναφέρουμε και το σημειώνουμε.</a:t>
            </a:r>
          </a:p>
          <a:p>
            <a:pPr marL="457200" indent="-457200" fontAlgn="base">
              <a:buNone/>
            </a:pPr>
            <a:r>
              <a:rPr lang="el-GR" sz="2000" b="1" dirty="0" smtClean="0"/>
              <a:t>4.   </a:t>
            </a:r>
            <a:r>
              <a:rPr lang="el-GR" sz="2000" dirty="0" smtClean="0"/>
              <a:t>Παρακολουθούμε μία κλεψύδρα  και κοιτάμε αν μπορούμε να μείνουμε στη σιωπή και ακούνητοι όση ώρα πέφτουν οι κόκκοι άμμου της κλεψύδρας .Η άσκηση αυτή βοηθά την αυτοσυγκέντρωση, την σωματική επίγνωση, τον συγχρονισμό.</a:t>
            </a:r>
          </a:p>
          <a:p>
            <a:endParaRPr lang="el-G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amond(in)">
                                      <p:cBhvr>
                                        <p:cTn id="11" dur="2000"/>
                                        <p:tgtEl>
                                          <p:spTgt spid="3">
                                            <p:txEl>
                                              <p:pRg st="2" end="2"/>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amond(in)">
                                      <p:cBhvr>
                                        <p:cTn id="23" dur="2000"/>
                                        <p:tgtEl>
                                          <p:spTgt spid="3">
                                            <p:txEl>
                                              <p:pRg st="5" end="5"/>
                                            </p:txEl>
                                          </p:spTgt>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amond(in)">
                                      <p:cBhvr>
                                        <p:cTn id="31" dur="2000"/>
                                        <p:tgtEl>
                                          <p:spTgt spid="3">
                                            <p:txEl>
                                              <p:pRg st="7" end="7"/>
                                            </p:txEl>
                                          </p:spTgt>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amond(in)">
                                      <p:cBhvr>
                                        <p:cTn id="35" dur="2000"/>
                                        <p:tgtEl>
                                          <p:spTgt spid="3">
                                            <p:txEl>
                                              <p:pRg st="8" end="8"/>
                                            </p:txEl>
                                          </p:spTgt>
                                        </p:tgtEl>
                                      </p:cBhvr>
                                    </p:animEffect>
                                  </p:childTnLst>
                                </p:cTn>
                              </p:par>
                            </p:childTnLst>
                          </p:cTn>
                        </p:par>
                        <p:par>
                          <p:cTn id="36" fill="hold">
                            <p:stCondLst>
                              <p:cond delay="16000"/>
                            </p:stCondLst>
                            <p:childTnLst>
                              <p:par>
                                <p:cTn id="37" presetID="8" presetClass="entr" presetSubtype="16" fill="hold" grpId="0"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diamond(in)">
                                      <p:cBhvr>
                                        <p:cTn id="3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pPr fontAlgn="base"/>
            <a:r>
              <a:rPr lang="el-GR" dirty="0" smtClean="0"/>
              <a:t>πίνακες ζωγραφικής με θέμα την Άνοιξη(παζλ)</a:t>
            </a:r>
            <a:endParaRPr lang="el-GR" dirty="0"/>
          </a:p>
        </p:txBody>
      </p:sp>
      <p:sp>
        <p:nvSpPr>
          <p:cNvPr id="3" name="Content Placeholder 2"/>
          <p:cNvSpPr>
            <a:spLocks noGrp="1"/>
          </p:cNvSpPr>
          <p:nvPr>
            <p:ph idx="1"/>
          </p:nvPr>
        </p:nvSpPr>
        <p:spPr>
          <a:xfrm>
            <a:off x="0" y="1484784"/>
            <a:ext cx="9144000" cy="5373216"/>
          </a:xfrm>
          <a:solidFill>
            <a:schemeClr val="accent4">
              <a:lumMod val="40000"/>
              <a:lumOff val="60000"/>
            </a:schemeClr>
          </a:solidFill>
        </p:spPr>
        <p:txBody>
          <a:bodyPr>
            <a:normAutofit/>
          </a:bodyPr>
          <a:lstStyle/>
          <a:p>
            <a:pPr>
              <a:buNone/>
            </a:pPr>
            <a:endParaRPr lang="el-GR" sz="2400" dirty="0" smtClean="0">
              <a:latin typeface="Times New Roman" pitchFamily="18" charset="0"/>
              <a:cs typeface="Times New Roman" pitchFamily="18" charset="0"/>
              <a:hlinkClick r:id="rId2"/>
            </a:endParaRPr>
          </a:p>
          <a:p>
            <a:pPr algn="ctr">
              <a:buNone/>
            </a:pPr>
            <a:r>
              <a:rPr lang="el-GR" sz="2400" dirty="0" smtClean="0">
                <a:latin typeface="Times New Roman" pitchFamily="18" charset="0"/>
                <a:cs typeface="Times New Roman" pitchFamily="18" charset="0"/>
                <a:hlinkClick r:id="rId2"/>
              </a:rPr>
              <a:t>Προσπαθέίστε να φτιάξετε ένα παζλ μαζί με τα παιδιά. Κάντε κλικ στις παρακάτω διευθύνσεις.</a:t>
            </a:r>
          </a:p>
          <a:p>
            <a:pPr>
              <a:buNone/>
            </a:pPr>
            <a:endParaRPr lang="el-GR" sz="2400" dirty="0" smtClean="0">
              <a:latin typeface="Times New Roman" pitchFamily="18" charset="0"/>
              <a:cs typeface="Times New Roman" pitchFamily="18" charset="0"/>
              <a:hlinkClick r:id="rId2"/>
            </a:endParaRPr>
          </a:p>
          <a:p>
            <a:r>
              <a:rPr lang="en-US" sz="2400" dirty="0" smtClean="0">
                <a:latin typeface="Times New Roman" pitchFamily="18" charset="0"/>
                <a:cs typeface="Times New Roman" pitchFamily="18" charset="0"/>
                <a:hlinkClick r:id="rId2"/>
              </a:rPr>
              <a:t>https://www.jigsawplanet.com/?rc=play&amp;pid=0daa950bdb06</a:t>
            </a:r>
            <a:endParaRPr lang="el-GR"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hlinkClick r:id="rId3"/>
              </a:rPr>
              <a:t>https://www.jigsawplanet.com/?rc=play&amp;pid=0aab23c014d0</a:t>
            </a:r>
            <a:endParaRPr lang="el-GR"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hlinkClick r:id="rId4"/>
              </a:rPr>
              <a:t>https://www.jigsawplanet.com/?rc=play&amp;pid=1a35c05682a8</a:t>
            </a:r>
            <a:endParaRPr lang="el-GR" sz="2400" dirty="0" smtClean="0">
              <a:latin typeface="Times New Roman" pitchFamily="18" charset="0"/>
              <a:cs typeface="Times New Roman" pitchFamily="18" charset="0"/>
            </a:endParaRPr>
          </a:p>
          <a:p>
            <a:pPr>
              <a:buNone/>
            </a:pP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Αν δεν μπορείτε να ανοίξετε τους υπερσυνδέσμους μπορείτε εναλλακτικά να αντιγράψετε τους παραπάνω συνδέσμους στη μηχανή αναζήτησης.</a:t>
            </a:r>
            <a:endParaRPr lang="el-GR"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par>
                          <p:cTn id="23" fill="hold">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par>
                          <p:cTn id="27" fill="hold">
                            <p:stCondLst>
                              <p:cond delay="4500"/>
                            </p:stCondLst>
                            <p:childTnLst>
                              <p:par>
                                <p:cTn id="28" presetID="3" presetClass="entr" presetSubtype="10" fill="hold" grpId="0"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400" dirty="0" smtClean="0">
                <a:latin typeface="Comic Sans MS" pitchFamily="66" charset="0"/>
              </a:rPr>
              <a:t>Φτιάξε διαδρομές με πλαστελίνη πάνω σε ένα τραπέζι και με ένα καλαμάκι φύσα το μπαλάκι και οδήγησέ το στη διαδρομή.</a:t>
            </a:r>
            <a:endParaRPr lang="el-GR" sz="2400" dirty="0">
              <a:latin typeface="Comic Sans MS" pitchFamily="66" charset="0"/>
            </a:endParaRPr>
          </a:p>
        </p:txBody>
      </p:sp>
      <p:pic>
        <p:nvPicPr>
          <p:cNvPr id="79874" name="Picture 2" descr="C:\Users\Bill\Pictures\89856350_557260485148363_8683147013094637568_n.jpg"/>
          <p:cNvPicPr>
            <a:picLocks noGrp="1" noChangeAspect="1" noChangeArrowheads="1"/>
          </p:cNvPicPr>
          <p:nvPr>
            <p:ph idx="1"/>
          </p:nvPr>
        </p:nvPicPr>
        <p:blipFill>
          <a:blip r:embed="rId2" cstate="print"/>
          <a:srcRect/>
          <a:stretch>
            <a:fillRect/>
          </a:stretch>
        </p:blipFill>
        <p:spPr bwMode="auto">
          <a:xfrm>
            <a:off x="1475656" y="2276872"/>
            <a:ext cx="6095859" cy="3785724"/>
          </a:xfrm>
          <a:prstGeom prst="rect">
            <a:avLst/>
          </a:prstGeom>
          <a:solidFill>
            <a:schemeClr val="accent1">
              <a:lumMod val="40000"/>
              <a:lumOff val="60000"/>
            </a:schemeClr>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ox(in)">
                                      <p:cBhvr>
                                        <p:cTn id="7" dur="500"/>
                                        <p:tgtEl>
                                          <p:spTgt spid="7987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220072" cy="6858000"/>
          </a:xfrm>
          <a:blipFill>
            <a:blip r:embed="rId2" cstate="print"/>
            <a:tile tx="0" ty="0" sx="100000" sy="100000" flip="none" algn="tl"/>
          </a:blipFill>
        </p:spPr>
        <p:txBody>
          <a:bodyPr>
            <a:noAutofit/>
          </a:bodyPr>
          <a:lstStyle/>
          <a:p>
            <a:pPr>
              <a:buNone/>
            </a:pPr>
            <a:r>
              <a:rPr lang="el-GR" sz="2000" dirty="0" smtClean="0"/>
              <a:t/>
            </a:r>
            <a:br>
              <a:rPr lang="el-GR" sz="2000" dirty="0" smtClean="0"/>
            </a:br>
            <a:endParaRPr lang="el-GR" sz="2000" dirty="0" smtClean="0"/>
          </a:p>
          <a:p>
            <a:pPr>
              <a:buNone/>
            </a:pPr>
            <a:r>
              <a:rPr lang="el-GR" sz="2000" dirty="0" smtClean="0"/>
              <a:t>Το βράδυ που το παιδί κοιμάται αλλάξτε κάποια πράγματα στα δωμάτια του σπιτιού . Ξεκινήστε με εμφανή αντικείμενα , για παράδειγμα μετακινήστε τα μαξιλάρια του καναπέ σε άλλο δωμάτιο , κρύψτε μια κορνιζαρισμένη φωτογραφία .</a:t>
            </a:r>
            <a:br>
              <a:rPr lang="el-GR" sz="2000" dirty="0" smtClean="0"/>
            </a:br>
            <a:r>
              <a:rPr lang="el-GR" sz="2000" dirty="0" smtClean="0"/>
              <a:t>Το πρωί πείτε στο παιδί έλα να παίξουμε ένα παιχνίδι ... ας βρούμε τι άλλαξε !!! Επικοινωνούμε στο παιδί ότι πρόκειται για παιχνίδι που ετοιμάσαμε εμείς.</a:t>
            </a:r>
            <a:br>
              <a:rPr lang="el-GR" sz="2000" dirty="0" smtClean="0"/>
            </a:br>
            <a:r>
              <a:rPr lang="el-GR" sz="2000" dirty="0" smtClean="0"/>
              <a:t>Κάντε γύρους στα δωμάτια και σημειώστε μαζί τις παρατηρήσεις των παιδιών !!! Αν κρατάει το ενδιαφέρον των παιδιών αυτή η δραστηριότητα αυξήστε μέρα με τη μέρα τη δυσκολία ... αφαιρέστε ή μετακινήστε μικρότερες λεπτομέριες !!!</a:t>
            </a:r>
            <a:br>
              <a:rPr lang="el-GR" sz="2000" dirty="0" smtClean="0"/>
            </a:br>
            <a:r>
              <a:rPr lang="el-GR" sz="2000" dirty="0" smtClean="0"/>
              <a:t>Μένουμε σπίτι ... ας αναπτύξουμε την οπτική αντίληψη και την παρατηρητικότητα των παιδιών ... διασκεδάζοντας </a:t>
            </a:r>
            <a:endParaRPr lang="el-GR" sz="2000" dirty="0"/>
          </a:p>
        </p:txBody>
      </p:sp>
      <p:sp>
        <p:nvSpPr>
          <p:cNvPr id="2" name="Title 1"/>
          <p:cNvSpPr>
            <a:spLocks noGrp="1"/>
          </p:cNvSpPr>
          <p:nvPr>
            <p:ph type="title"/>
          </p:nvPr>
        </p:nvSpPr>
        <p:spPr>
          <a:xfrm>
            <a:off x="0" y="0"/>
            <a:ext cx="9144000" cy="764704"/>
          </a:xfrm>
          <a:blipFill>
            <a:blip r:embed="rId3" cstate="print"/>
            <a:tile tx="0" ty="0" sx="100000" sy="100000" flip="none" algn="tl"/>
          </a:blipFill>
        </p:spPr>
        <p:txBody>
          <a:bodyPr>
            <a:normAutofit/>
          </a:bodyPr>
          <a:lstStyle/>
          <a:p>
            <a:r>
              <a:rPr lang="el-GR" sz="2400" b="1" dirty="0" smtClean="0"/>
              <a:t>Ας παίξουμε: Τί άλλαξε;;;</a:t>
            </a:r>
            <a:endParaRPr lang="el-GR" sz="2400" b="1" dirty="0"/>
          </a:p>
        </p:txBody>
      </p:sp>
      <p:pic>
        <p:nvPicPr>
          <p:cNvPr id="1026" name="Picture 2" descr="C:\Users\Bill\Pictures\92875937_1127803780914534_8502131845423431680_n.jpg"/>
          <p:cNvPicPr>
            <a:picLocks noChangeAspect="1" noChangeArrowheads="1"/>
          </p:cNvPicPr>
          <p:nvPr/>
        </p:nvPicPr>
        <p:blipFill>
          <a:blip r:embed="rId4" cstate="print"/>
          <a:srcRect/>
          <a:stretch>
            <a:fillRect/>
          </a:stretch>
        </p:blipFill>
        <p:spPr bwMode="auto">
          <a:xfrm>
            <a:off x="5220072" y="1052736"/>
            <a:ext cx="3923928" cy="511256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p:spPr>
        <p:txBody>
          <a:bodyPr/>
          <a:lstStyle/>
          <a:p>
            <a:endParaRPr lang="el-GR" dirty="0"/>
          </a:p>
        </p:txBody>
      </p:sp>
      <p:sp>
        <p:nvSpPr>
          <p:cNvPr id="3" name="Content Placeholder 2"/>
          <p:cNvSpPr>
            <a:spLocks noGrp="1"/>
          </p:cNvSpPr>
          <p:nvPr>
            <p:ph idx="1"/>
          </p:nvPr>
        </p:nvSpPr>
        <p:spPr>
          <a:xfrm>
            <a:off x="0" y="0"/>
            <a:ext cx="5436096" cy="6309320"/>
          </a:xfrm>
        </p:spPr>
        <p:txBody>
          <a:bodyPr>
            <a:noAutofit/>
          </a:bodyPr>
          <a:lstStyle/>
          <a:p>
            <a:pPr marL="514350" indent="-514350">
              <a:buNone/>
            </a:pPr>
            <a:r>
              <a:rPr lang="el-GR" sz="2800" b="1" dirty="0" smtClean="0"/>
              <a:t>      παιχνίδι γνωριμίας και παρατηρητικότητας!!!</a:t>
            </a:r>
            <a:r>
              <a:rPr lang="el-GR" sz="2000" dirty="0" smtClean="0"/>
              <a:t/>
            </a:r>
            <a:br>
              <a:rPr lang="el-GR" sz="2000" dirty="0" smtClean="0"/>
            </a:br>
            <a:r>
              <a:rPr lang="el-GR" sz="2000" dirty="0" smtClean="0"/>
              <a:t>Ευκαιρία να γνωρίσουμε τη γειτονιά μας.</a:t>
            </a:r>
            <a:br>
              <a:rPr lang="el-GR" sz="2000" dirty="0" smtClean="0"/>
            </a:br>
            <a:r>
              <a:rPr lang="el-GR" sz="2000" dirty="0" smtClean="0"/>
              <a:t>Βγείτε μια βόλτα με τους δικούς σου στο τετράγωνο του σπιτιού σας μαζί με μια φωτογραφική ή χρησιμοποιείστε τη φωτογραφική του κινητού  .. παρατήρησε , έχει χαμηλά σπίτια;  Έχει πολυκατοικίες; Έχει διώροφα; Ξέρεις κάποιον που μένει σε κάποιο από αυτά τα σπίτια;  Έχει μαγαζιά; Άν ναι τι βρίσκεις εκεί; Τι άλλο παρατηρείτε; Έχει δέντρα; Έχει λουλούδια; Κάτι που σου έκανε εντύπωση; Γυρνώντας σπίτι πάρε χαρτιά μολύβια , μαρκαδόρους ή πινέλα και χρώματα και φτιάξε ένα χάρτη της γειτονιάς σου, αν δεν θυμάσε κάτι χρησιμοποιείσε τις φωτογραφίες. Ή μπορείς να φτιάξεις μια μικρογραφία της γειτονιάς σου ... Μπορείς με άδεια κουτιά από γάλα ή με τουβλάκια ή κουτιά παπουτσιών ... εσύ πως θα φτιάξεις τη δική σου γειτονιά;</a:t>
            </a:r>
            <a:endParaRPr lang="el-GR" sz="2000" dirty="0"/>
          </a:p>
        </p:txBody>
      </p:sp>
      <p:pic>
        <p:nvPicPr>
          <p:cNvPr id="2050" name="Picture 2" descr="C:\Users\Bill\Pictures\93547774_1130610840633828_8828755917781598208_o.jpg"/>
          <p:cNvPicPr>
            <a:picLocks noChangeAspect="1" noChangeArrowheads="1"/>
          </p:cNvPicPr>
          <p:nvPr/>
        </p:nvPicPr>
        <p:blipFill>
          <a:blip r:embed="rId3" cstate="print"/>
          <a:srcRect/>
          <a:stretch>
            <a:fillRect/>
          </a:stretch>
        </p:blipFill>
        <p:spPr bwMode="auto">
          <a:xfrm>
            <a:off x="5292080" y="1052736"/>
            <a:ext cx="3600400" cy="475252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Bill\Pictures\images (2).png"/>
          <p:cNvPicPr>
            <a:picLocks noChangeAspect="1" noChangeArrowheads="1"/>
          </p:cNvPicPr>
          <p:nvPr/>
        </p:nvPicPr>
        <p:blipFill>
          <a:blip r:embed="rId2" cstate="print">
            <a:lum bright="40000" contrast="-40000"/>
          </a:blip>
          <a:srcRect/>
          <a:stretch>
            <a:fillRect/>
          </a:stretch>
        </p:blipFill>
        <p:spPr bwMode="auto">
          <a:xfrm>
            <a:off x="0" y="0"/>
            <a:ext cx="9144000" cy="6963109"/>
          </a:xfrm>
          <a:prstGeom prst="rect">
            <a:avLst/>
          </a:prstGeom>
          <a:noFill/>
        </p:spPr>
      </p:pic>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l-GR" sz="2000" b="1" dirty="0" smtClean="0"/>
              <a:t>Κάθε μέρα, η μητέρα δέντρο συνέχιζε να του ψιθυρίζει: «Τα πράγματα δεν είναι όπως ήταν κάποτε – αλλά έχε μου εμπιστοσύνη – σύντομα θα είσαι ελεύθερος – πίστεψέ με, πίστεψέ με».</a:t>
            </a:r>
          </a:p>
          <a:p>
            <a:pPr>
              <a:buNone/>
            </a:pPr>
            <a:r>
              <a:rPr lang="el-GR" sz="2000" b="1" dirty="0" smtClean="0"/>
              <a:t>Έτσι ο μικρός νάνος έπρεπε να έχει εμπιστοσύνη, ο μικρός νάνος έπρεπε να περιμένει. Σύντομα γνώριζε ότι θα ήταν και πάλι ελεύθερος να αφήσει το σπίτι του που βρισκόταν ανάμεσα στους βράχους και στις ρίζες του δέντρου. Σύντομα γνώριζε, ότι θα ήταν ελεύθερος να περιπλανιέται και πάλι μέσα σε αυτό το πανέμορφο δάσος.</a:t>
            </a:r>
          </a:p>
          <a:p>
            <a:pPr>
              <a:buNone/>
            </a:pPr>
            <a:r>
              <a:rPr lang="el-GR" sz="2000" b="1" dirty="0" smtClean="0"/>
              <a:t>Κι όση ώρα περίμενε, έμεινε έκπληκτος με τα τόσα πολλά που μπορούσε να βρει να κάνει, μέσα στο βολικό μικρό του δεντρόσπιτο στη ρίζα του δέντρου.</a:t>
            </a:r>
          </a:p>
          <a:p>
            <a:pPr>
              <a:buNone/>
            </a:pPr>
            <a:r>
              <a:rPr lang="el-GR" sz="2000" b="1" dirty="0" smtClean="0"/>
              <a:t>Ο Μικρός νάνος μπορεί να χορεύει</a:t>
            </a:r>
            <a:br>
              <a:rPr lang="el-GR" sz="2000" b="1" dirty="0" smtClean="0"/>
            </a:br>
            <a:r>
              <a:rPr lang="el-GR" sz="2000" b="1" dirty="0" smtClean="0"/>
              <a:t>Ο Μικρός νάνος μπορεί να τραγουδάει</a:t>
            </a:r>
            <a:br>
              <a:rPr lang="el-GR" sz="2000" b="1" dirty="0" smtClean="0"/>
            </a:br>
            <a:r>
              <a:rPr lang="el-GR" sz="2000" b="1" dirty="0" smtClean="0"/>
              <a:t>Ο Μικρός νάνος μπορεί να χρωματίζει και να ζωγραφίζει</a:t>
            </a:r>
            <a:br>
              <a:rPr lang="el-GR" sz="2000" b="1" dirty="0" smtClean="0"/>
            </a:br>
            <a:r>
              <a:rPr lang="el-GR" sz="2000" b="1" dirty="0" smtClean="0"/>
              <a:t>Και να κάνει τούμπες στο πάτωμα.</a:t>
            </a:r>
          </a:p>
          <a:p>
            <a:pPr>
              <a:buNone/>
            </a:pPr>
            <a:r>
              <a:rPr lang="el-GR" sz="2000" b="1" dirty="0" smtClean="0"/>
              <a:t>Ο Μικρός νάνος μπορεί να χορεύει</a:t>
            </a:r>
            <a:br>
              <a:rPr lang="el-GR" sz="2000" b="1" dirty="0" smtClean="0"/>
            </a:br>
            <a:r>
              <a:rPr lang="el-GR" sz="2000" b="1" dirty="0" smtClean="0"/>
              <a:t>Ο Μικρός νάνος μπορεί να τραγουδάει</a:t>
            </a:r>
            <a:br>
              <a:rPr lang="el-GR" sz="2000" b="1" dirty="0" smtClean="0"/>
            </a:br>
            <a:r>
              <a:rPr lang="el-GR" sz="2000" b="1" dirty="0" smtClean="0"/>
              <a:t>Ο Μικρός νάνος μπορεί να καθαρίζει και να μαγειρεύει</a:t>
            </a:r>
            <a:br>
              <a:rPr lang="el-GR" sz="2000" b="1" dirty="0" smtClean="0"/>
            </a:br>
            <a:r>
              <a:rPr lang="el-GR" sz="2000" b="1" dirty="0" smtClean="0"/>
              <a:t>Και να ακούει ένα ωραίο παραμύθι.</a:t>
            </a:r>
          </a:p>
          <a:p>
            <a:pPr>
              <a:buNone/>
            </a:pPr>
            <a:r>
              <a:rPr lang="el-GR" sz="2000" b="1" dirty="0" smtClean="0"/>
              <a:t>Ο Μικρός νάνος μπορεί να χορεύει</a:t>
            </a:r>
            <a:br>
              <a:rPr lang="el-GR" sz="2000" b="1" dirty="0" smtClean="0"/>
            </a:br>
            <a:r>
              <a:rPr lang="el-GR" sz="2000" b="1" dirty="0" smtClean="0"/>
              <a:t>Ο Μικρός νάνος μπορεί να τραγουδάει</a:t>
            </a:r>
            <a:br>
              <a:rPr lang="el-GR" sz="2000" b="1" dirty="0" smtClean="0"/>
            </a:br>
            <a:r>
              <a:rPr lang="el-GR" sz="2000" b="1" dirty="0" smtClean="0"/>
              <a:t>Ο Μικρός νάνος μπορεί ……………………..</a:t>
            </a:r>
            <a:br>
              <a:rPr lang="el-GR" sz="2000" b="1" dirty="0" smtClean="0"/>
            </a:br>
            <a:r>
              <a:rPr lang="el-GR" sz="2000" b="1" dirty="0" smtClean="0"/>
              <a:t>Και ……………………………………………………..</a:t>
            </a:r>
          </a:p>
          <a:p>
            <a:pPr>
              <a:buNone/>
            </a:pPr>
            <a:r>
              <a:rPr lang="el-GR" sz="2000" b="1" dirty="0" smtClean="0"/>
              <a:t>Σημείωση: Μπορείτε να προσθέσετε ότι κάνετε εσείς στο σπίτι με δικά σας λόγια.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amond(in)">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0482" name="Picture 2" descr="C:\Users\Bill\Pictures\38231e54d0944fe51ddf9a4db516dec0_L.jpg"/>
          <p:cNvPicPr>
            <a:picLocks noGrp="1" noChangeAspect="1" noChangeArrowheads="1"/>
          </p:cNvPicPr>
          <p:nvPr>
            <p:ph idx="1"/>
          </p:nvPr>
        </p:nvPicPr>
        <p:blipFill>
          <a:blip r:embed="rId3" cstate="print">
            <a:lum bright="40000"/>
          </a:blip>
          <a:srcRect/>
          <a:stretch>
            <a:fillRect/>
          </a:stretch>
        </p:blipFill>
        <p:spPr bwMode="auto">
          <a:xfrm>
            <a:off x="-1" y="0"/>
            <a:ext cx="9144001" cy="6858000"/>
          </a:xfrm>
          <a:prstGeom prst="rect">
            <a:avLst/>
          </a:prstGeom>
          <a:noFill/>
        </p:spPr>
      </p:pic>
      <p:sp>
        <p:nvSpPr>
          <p:cNvPr id="5" name="Rectangle 4"/>
          <p:cNvSpPr/>
          <p:nvPr/>
        </p:nvSpPr>
        <p:spPr>
          <a:xfrm>
            <a:off x="0" y="1028342"/>
            <a:ext cx="9342000" cy="1200329"/>
          </a:xfrm>
          <a:prstGeom prst="rect">
            <a:avLst/>
          </a:prstGeom>
        </p:spPr>
        <p:txBody>
          <a:bodyPr wrap="square">
            <a:spAutoFit/>
          </a:bodyPr>
          <a:lstStyle/>
          <a:p>
            <a:pPr>
              <a:buFont typeface="Arial" pitchFamily="34" charset="0"/>
              <a:buChar char="•"/>
            </a:pPr>
            <a:r>
              <a:rPr lang="el-GR" sz="2400" dirty="0" smtClean="0">
                <a:latin typeface="Comic Sans MS" pitchFamily="66" charset="0"/>
              </a:rPr>
              <a:t> </a:t>
            </a:r>
          </a:p>
          <a:p>
            <a:pPr>
              <a:buFont typeface="Arial" pitchFamily="34" charset="0"/>
              <a:buChar char="•"/>
            </a:pPr>
            <a:endParaRPr lang="el-GR" sz="2400" dirty="0" smtClean="0">
              <a:latin typeface="Comic Sans MS" pitchFamily="66" charset="0"/>
            </a:endParaRPr>
          </a:p>
          <a:p>
            <a:pPr>
              <a:buFont typeface="Arial" pitchFamily="34" charset="0"/>
              <a:buChar char="•"/>
            </a:pPr>
            <a:endParaRPr lang="el-GR" sz="2400" dirty="0">
              <a:latin typeface="Comic Sans MS" pitchFamily="66" charset="0"/>
            </a:endParaRPr>
          </a:p>
        </p:txBody>
      </p:sp>
      <p:sp>
        <p:nvSpPr>
          <p:cNvPr id="6" name="TextBox 5"/>
          <p:cNvSpPr txBox="1"/>
          <p:nvPr/>
        </p:nvSpPr>
        <p:spPr>
          <a:xfrm>
            <a:off x="0" y="1"/>
            <a:ext cx="9144000" cy="7017306"/>
          </a:xfrm>
          <a:prstGeom prst="rect">
            <a:avLst/>
          </a:prstGeom>
          <a:noFill/>
        </p:spPr>
        <p:txBody>
          <a:bodyPr wrap="square" rtlCol="0">
            <a:spAutoFit/>
          </a:bodyPr>
          <a:lstStyle/>
          <a:p>
            <a:pPr algn="ctr"/>
            <a:r>
              <a:rPr lang="el-GR" sz="2800" b="1" dirty="0" smtClean="0">
                <a:solidFill>
                  <a:schemeClr val="tx1">
                    <a:lumMod val="85000"/>
                    <a:lumOff val="15000"/>
                  </a:schemeClr>
                </a:solidFill>
                <a:latin typeface="Comic Sans MS" pitchFamily="66" charset="0"/>
              </a:rPr>
              <a:t>ΠΑΡΑΜΥΘΙΑ</a:t>
            </a:r>
          </a:p>
          <a:p>
            <a:r>
              <a:rPr lang="el-GR" sz="2000" dirty="0" smtClean="0">
                <a:solidFill>
                  <a:schemeClr val="tx1">
                    <a:lumMod val="85000"/>
                    <a:lumOff val="15000"/>
                  </a:schemeClr>
                </a:solidFill>
                <a:latin typeface="Comic Sans MS" pitchFamily="66" charset="0"/>
              </a:rPr>
              <a:t>Εδώ θα βρεις όμορφα παραμύθια. Κάνε κλικ στους υπερσυνδέσμους για να τα παρακολουθήσεις. </a:t>
            </a:r>
            <a:endParaRPr lang="en-US" sz="2000" dirty="0" smtClean="0">
              <a:solidFill>
                <a:schemeClr val="tx1">
                  <a:lumMod val="85000"/>
                  <a:lumOff val="15000"/>
                </a:schemeClr>
              </a:solidFill>
              <a:latin typeface="Comic Sans MS" pitchFamily="66" charset="0"/>
            </a:endParaRPr>
          </a:p>
          <a:p>
            <a:r>
              <a:rPr lang="en-US" dirty="0" smtClean="0">
                <a:solidFill>
                  <a:schemeClr val="tx1">
                    <a:lumMod val="85000"/>
                    <a:lumOff val="15000"/>
                  </a:schemeClr>
                </a:solidFill>
                <a:latin typeface="Comic Sans MS" pitchFamily="66" charset="0"/>
              </a:rPr>
              <a:t>  </a:t>
            </a:r>
            <a:r>
              <a:rPr lang="el-GR" sz="2800" dirty="0" smtClean="0">
                <a:solidFill>
                  <a:schemeClr val="tx1">
                    <a:lumMod val="85000"/>
                    <a:lumOff val="15000"/>
                  </a:schemeClr>
                </a:solidFill>
              </a:rPr>
              <a:t>Πού είναι ο Σποτ</a:t>
            </a:r>
            <a:r>
              <a:rPr lang="el-GR" dirty="0" smtClean="0">
                <a:solidFill>
                  <a:schemeClr val="tx1">
                    <a:lumMod val="85000"/>
                    <a:lumOff val="15000"/>
                  </a:schemeClr>
                </a:solidFill>
              </a:rPr>
              <a:t>; </a:t>
            </a:r>
            <a:r>
              <a:rPr lang="el-GR" sz="2000" dirty="0" smtClean="0">
                <a:solidFill>
                  <a:schemeClr val="tx1">
                    <a:lumMod val="85000"/>
                    <a:lumOff val="15000"/>
                  </a:schemeClr>
                </a:solidFill>
              </a:rPr>
              <a:t>(</a:t>
            </a:r>
            <a:r>
              <a:rPr lang="en-US" sz="2000" u="sng" dirty="0" smtClean="0">
                <a:hlinkClick r:id="rId4"/>
              </a:rPr>
              <a:t>https://www.youtube.com/watch?v=MG7oBwrO9LQ&amp;feature=share</a:t>
            </a:r>
            <a:r>
              <a:rPr lang="el-GR" sz="2000" u="sng" dirty="0" smtClean="0"/>
              <a:t>)</a:t>
            </a: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l-GR" u="sng" dirty="0" smtClean="0">
              <a:solidFill>
                <a:schemeClr val="tx1">
                  <a:lumMod val="85000"/>
                  <a:lumOff val="15000"/>
                </a:schemeClr>
              </a:solidFill>
            </a:endParaRPr>
          </a:p>
          <a:p>
            <a:endParaRPr lang="en-US" dirty="0" smtClean="0">
              <a:solidFill>
                <a:schemeClr val="tx1">
                  <a:lumMod val="85000"/>
                  <a:lumOff val="15000"/>
                </a:schemeClr>
              </a:solidFill>
            </a:endParaRPr>
          </a:p>
          <a:p>
            <a:r>
              <a:rPr lang="el-GR" sz="2000" dirty="0" smtClean="0">
                <a:solidFill>
                  <a:schemeClr val="tx1">
                    <a:lumMod val="85000"/>
                    <a:lumOff val="15000"/>
                  </a:schemeClr>
                </a:solidFill>
                <a:latin typeface="Comic Sans MS" pitchFamily="66" charset="0"/>
              </a:rPr>
              <a:t> </a:t>
            </a:r>
          </a:p>
          <a:p>
            <a:endParaRPr lang="el-GR" sz="2800" dirty="0">
              <a:solidFill>
                <a:schemeClr val="tx1">
                  <a:lumMod val="85000"/>
                  <a:lumOff val="15000"/>
                </a:schemeClr>
              </a:solidFill>
              <a:latin typeface="Comic Sans MS" pitchFamily="66" charset="0"/>
            </a:endParaRPr>
          </a:p>
        </p:txBody>
      </p:sp>
      <p:sp>
        <p:nvSpPr>
          <p:cNvPr id="7" name="Rectangle 6"/>
          <p:cNvSpPr/>
          <p:nvPr/>
        </p:nvSpPr>
        <p:spPr>
          <a:xfrm>
            <a:off x="0" y="1124744"/>
            <a:ext cx="8604448" cy="2062103"/>
          </a:xfrm>
          <a:prstGeom prst="rect">
            <a:avLst/>
          </a:prstGeom>
        </p:spPr>
        <p:txBody>
          <a:bodyPr wrap="square">
            <a:spAutoFit/>
          </a:bodyPr>
          <a:lstStyle/>
          <a:p>
            <a:r>
              <a:rPr lang="el-GR" sz="2800" dirty="0" smtClean="0"/>
              <a:t>     </a:t>
            </a:r>
            <a:endParaRPr lang="en-US" sz="2800" dirty="0" smtClean="0"/>
          </a:p>
          <a:p>
            <a:r>
              <a:rPr lang="en-US" sz="2800" dirty="0" smtClean="0"/>
              <a:t> </a:t>
            </a:r>
            <a:endParaRPr lang="el-GR" sz="2800" dirty="0" smtClean="0"/>
          </a:p>
          <a:p>
            <a:pPr>
              <a:buFont typeface="Arial" pitchFamily="34" charset="0"/>
              <a:buChar char="•"/>
            </a:pPr>
            <a:r>
              <a:rPr lang="el-GR" sz="2800" dirty="0" smtClean="0"/>
              <a:t>Το καρότο και η αγκινάρα</a:t>
            </a:r>
          </a:p>
          <a:p>
            <a:r>
              <a:rPr lang="el-GR" sz="2000" dirty="0" smtClean="0">
                <a:hlinkClick r:id="rId5"/>
              </a:rPr>
              <a:t>(</a:t>
            </a:r>
            <a:r>
              <a:rPr lang="en-US" sz="2000" dirty="0" smtClean="0">
                <a:hlinkClick r:id="rId5"/>
              </a:rPr>
              <a:t>https://youtu.be/4gcXuca5KWQ</a:t>
            </a:r>
            <a:r>
              <a:rPr lang="el-GR" sz="2000" dirty="0" smtClean="0"/>
              <a:t> )</a:t>
            </a:r>
            <a:endParaRPr lang="el-GR" sz="2800" dirty="0" smtClean="0"/>
          </a:p>
          <a:p>
            <a:endParaRPr lang="el-GR" sz="2400" dirty="0"/>
          </a:p>
        </p:txBody>
      </p:sp>
      <p:sp>
        <p:nvSpPr>
          <p:cNvPr id="8" name="Rectangle 7"/>
          <p:cNvSpPr/>
          <p:nvPr/>
        </p:nvSpPr>
        <p:spPr>
          <a:xfrm>
            <a:off x="0" y="1916832"/>
            <a:ext cx="9144000" cy="4893647"/>
          </a:xfrm>
          <a:prstGeom prst="rect">
            <a:avLst/>
          </a:prstGeom>
        </p:spPr>
        <p:txBody>
          <a:bodyPr wrap="square">
            <a:spAutoFit/>
          </a:bodyPr>
          <a:lstStyle/>
          <a:p>
            <a:r>
              <a:rPr lang="el-GR" sz="2800" dirty="0" smtClean="0"/>
              <a:t>  </a:t>
            </a:r>
            <a:endParaRPr lang="en-US" sz="2800" dirty="0" smtClean="0"/>
          </a:p>
          <a:p>
            <a:pPr>
              <a:buFont typeface="Arial" pitchFamily="34" charset="0"/>
              <a:buChar char="•"/>
            </a:pPr>
            <a:endParaRPr lang="el-GR" sz="2800" dirty="0" smtClean="0"/>
          </a:p>
          <a:p>
            <a:pPr>
              <a:buFont typeface="Arial" pitchFamily="34" charset="0"/>
              <a:buChar char="•"/>
            </a:pPr>
            <a:r>
              <a:rPr lang="el-GR" sz="2800" dirty="0" smtClean="0"/>
              <a:t> Άκου μια ιστορία - Άνοιξη και το κουνελάκι χάνει τον         δρόμο για το σπίτι</a:t>
            </a:r>
          </a:p>
          <a:p>
            <a:r>
              <a:rPr lang="el-GR" sz="2000" dirty="0" smtClean="0">
                <a:hlinkClick r:id="rId6"/>
              </a:rPr>
              <a:t>(</a:t>
            </a:r>
            <a:r>
              <a:rPr lang="en-US" sz="2000" dirty="0" smtClean="0">
                <a:hlinkClick r:id="rId6"/>
              </a:rPr>
              <a:t>https://youtu.be/lBQJmM_JONU</a:t>
            </a:r>
            <a:r>
              <a:rPr lang="el-GR" sz="2000" dirty="0" smtClean="0"/>
              <a:t>)</a:t>
            </a:r>
          </a:p>
          <a:p>
            <a:pPr>
              <a:buFont typeface="Arial" pitchFamily="34" charset="0"/>
              <a:buChar char="•"/>
            </a:pPr>
            <a:r>
              <a:rPr lang="el-GR" sz="2800" dirty="0" smtClean="0"/>
              <a:t> Ο εγωιστής γίγαντας</a:t>
            </a:r>
          </a:p>
          <a:p>
            <a:r>
              <a:rPr lang="el-GR" sz="2000" dirty="0" smtClean="0">
                <a:hlinkClick r:id="rId7"/>
              </a:rPr>
              <a:t>(</a:t>
            </a:r>
            <a:r>
              <a:rPr lang="en-US" sz="2000" dirty="0" smtClean="0">
                <a:hlinkClick r:id="rId7"/>
              </a:rPr>
              <a:t>https://youtu.be/sUyhcu4ZTnI</a:t>
            </a:r>
            <a:r>
              <a:rPr lang="el-GR" sz="2000" dirty="0" smtClean="0"/>
              <a:t>)</a:t>
            </a:r>
            <a:endParaRPr lang="en-US" sz="2000" dirty="0" smtClean="0"/>
          </a:p>
          <a:p>
            <a:endParaRPr lang="el-GR" sz="2800" dirty="0" smtClean="0"/>
          </a:p>
          <a:p>
            <a:pPr>
              <a:buFont typeface="Arial" pitchFamily="34" charset="0"/>
              <a:buChar char="•"/>
            </a:pPr>
            <a:r>
              <a:rPr lang="el-GR" sz="2800" dirty="0" smtClean="0">
                <a:hlinkClick r:id="rId8"/>
              </a:rPr>
              <a:t>  Παιδικά παραμύθια. Διαβάστε τα </a:t>
            </a:r>
            <a:r>
              <a:rPr lang="en-US" sz="2800" dirty="0" smtClean="0">
                <a:hlinkClick r:id="rId8"/>
              </a:rPr>
              <a:t>on line.</a:t>
            </a:r>
            <a:endParaRPr lang="el-GR" sz="2800" dirty="0" smtClean="0">
              <a:hlinkClick r:id="rId8"/>
            </a:endParaRPr>
          </a:p>
          <a:p>
            <a:r>
              <a:rPr lang="el-GR" sz="2000" dirty="0" smtClean="0">
                <a:hlinkClick r:id="rId8"/>
              </a:rPr>
              <a:t>(</a:t>
            </a:r>
            <a:r>
              <a:rPr lang="en-US" sz="2000" dirty="0" smtClean="0">
                <a:hlinkClick r:id="rId8"/>
              </a:rPr>
              <a:t>https://www.helppost.gr/free/ebooks/paidika-paramithia-istories-online/</a:t>
            </a:r>
            <a:r>
              <a:rPr lang="el-GR" sz="2000" dirty="0" smtClean="0"/>
              <a:t>)</a:t>
            </a:r>
          </a:p>
          <a:p>
            <a:endParaRPr lang="el-GR" sz="2800" dirty="0" smtClean="0"/>
          </a:p>
          <a:p>
            <a:endParaRPr lang="el-GR" sz="2800" dirty="0"/>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Προγραφικές ασκήσεις</a:t>
            </a:r>
            <a:endParaRPr lang="el-GR" dirty="0"/>
          </a:p>
        </p:txBody>
      </p:sp>
      <p:pic>
        <p:nvPicPr>
          <p:cNvPr id="70658" name="Picture 2" descr="C:\Users\Bill\Pictures\images (1).png"/>
          <p:cNvPicPr>
            <a:picLocks noGrp="1" noChangeAspect="1" noChangeArrowheads="1"/>
          </p:cNvPicPr>
          <p:nvPr>
            <p:ph idx="1"/>
          </p:nvPr>
        </p:nvPicPr>
        <p:blipFill>
          <a:blip r:embed="rId2" cstate="print"/>
          <a:srcRect/>
          <a:stretch>
            <a:fillRect/>
          </a:stretch>
        </p:blipFill>
        <p:spPr bwMode="auto">
          <a:xfrm>
            <a:off x="683568" y="65351"/>
            <a:ext cx="8100392" cy="6792649"/>
          </a:xfrm>
          <a:prstGeom prst="rect">
            <a:avLst/>
          </a:prstGeom>
          <a:noFill/>
        </p:spPr>
      </p:pic>
      <p:sp>
        <p:nvSpPr>
          <p:cNvPr id="5" name="TextBox 4"/>
          <p:cNvSpPr txBox="1"/>
          <p:nvPr/>
        </p:nvSpPr>
        <p:spPr>
          <a:xfrm>
            <a:off x="5940152" y="1916832"/>
            <a:ext cx="3203848" cy="1077218"/>
          </a:xfrm>
          <a:prstGeom prst="rect">
            <a:avLst/>
          </a:prstGeom>
          <a:noFill/>
        </p:spPr>
        <p:txBody>
          <a:bodyPr wrap="square" rtlCol="0">
            <a:spAutoFit/>
          </a:bodyPr>
          <a:lstStyle/>
          <a:p>
            <a:r>
              <a:rPr lang="el-GR" sz="3200" dirty="0" smtClean="0"/>
              <a:t>ΠΡΟΓΡΑΦΙΚΕΣ ΔΡΑΣΤΗΡΙΟΤΗΤΕΣ</a:t>
            </a:r>
            <a:endParaRPr lang="el-GR"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ox(in)">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532440" cy="2448272"/>
          </a:xfrm>
        </p:spPr>
        <p:txBody>
          <a:bodyPr>
            <a:normAutofit/>
          </a:bodyPr>
          <a:lstStyle/>
          <a:p>
            <a:r>
              <a:rPr lang="el-GR" sz="2400" dirty="0" smtClean="0"/>
              <a:t>"Οι μερες είναι φωτεινές ηλιόλουστες οπότε τι καλύτερο να πάρουμε τα αγαπημένα μας ζωάκια να βγούμε.στην βεράντα μας και να πειραματιστούμε με.τις σκιές τους. Πώς να είναι άραγε η σκια του κύκνου ή της τίγρης ή της καμηλοπάρδαλης;"</a:t>
            </a:r>
            <a:br>
              <a:rPr lang="el-GR" sz="2400" dirty="0" smtClean="0"/>
            </a:br>
            <a:r>
              <a:rPr lang="el-GR" sz="2400" dirty="0" smtClean="0"/>
              <a:t/>
            </a:r>
            <a:br>
              <a:rPr lang="el-GR" sz="2400" dirty="0" smtClean="0"/>
            </a:br>
            <a:endParaRPr lang="el-GR" sz="2800" dirty="0">
              <a:solidFill>
                <a:srgbClr val="00B050"/>
              </a:solidFill>
              <a:latin typeface="Comic Sans MS" pitchFamily="66" charset="0"/>
            </a:endParaRPr>
          </a:p>
        </p:txBody>
      </p:sp>
      <p:pic>
        <p:nvPicPr>
          <p:cNvPr id="78850" name="Picture 2" descr="C:\Users\Bill\Pictures\90480471_520406871997123_1020847704021925888_n.jpg"/>
          <p:cNvPicPr>
            <a:picLocks noGrp="1" noChangeAspect="1" noChangeArrowheads="1"/>
          </p:cNvPicPr>
          <p:nvPr>
            <p:ph idx="1"/>
          </p:nvPr>
        </p:nvPicPr>
        <p:blipFill>
          <a:blip r:embed="rId2" cstate="print"/>
          <a:srcRect/>
          <a:stretch>
            <a:fillRect/>
          </a:stretch>
        </p:blipFill>
        <p:spPr bwMode="auto">
          <a:xfrm>
            <a:off x="4618037" y="1916833"/>
            <a:ext cx="4525963" cy="4941168"/>
          </a:xfrm>
          <a:prstGeom prst="rect">
            <a:avLst/>
          </a:prstGeom>
          <a:noFill/>
        </p:spPr>
      </p:pic>
      <p:pic>
        <p:nvPicPr>
          <p:cNvPr id="3074" name="Picture 2" descr="C:\Users\Bill\Pictures\93572460_10207085588015839_3714226428397486080_n.jpg"/>
          <p:cNvPicPr>
            <a:picLocks noChangeAspect="1" noChangeArrowheads="1"/>
          </p:cNvPicPr>
          <p:nvPr/>
        </p:nvPicPr>
        <p:blipFill>
          <a:blip r:embed="rId3" cstate="print"/>
          <a:srcRect/>
          <a:stretch>
            <a:fillRect/>
          </a:stretch>
        </p:blipFill>
        <p:spPr bwMode="auto">
          <a:xfrm>
            <a:off x="179512" y="3356992"/>
            <a:ext cx="4319464" cy="350100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8850"/>
                                        </p:tgtEl>
                                        <p:attrNameLst>
                                          <p:attrName>style.visibility</p:attrName>
                                        </p:attrNameLst>
                                      </p:cBhvr>
                                      <p:to>
                                        <p:strVal val="visible"/>
                                      </p:to>
                                    </p:set>
                                    <p:animEffect transition="in" filter="checkerboard(across)">
                                      <p:cBhvr>
                                        <p:cTn id="11" dur="500"/>
                                        <p:tgtEl>
                                          <p:spTgt spid="7885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3314" name="Picture 2" descr="C:\Users\Bill\Pictures\images (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900608" y="332656"/>
            <a:ext cx="10044608" cy="707886"/>
          </a:xfrm>
          <a:prstGeom prst="rect">
            <a:avLst/>
          </a:prstGeom>
          <a:noFill/>
        </p:spPr>
        <p:txBody>
          <a:bodyPr wrap="square" rtlCol="0">
            <a:spAutoFit/>
          </a:bodyPr>
          <a:lstStyle/>
          <a:p>
            <a:pPr algn="ctr"/>
            <a:r>
              <a:rPr lang="el-GR" sz="4000" b="1" dirty="0" smtClean="0"/>
              <a:t>        ΠΡΟΜΑΘΗΜΑΤΙΚΕΣ ΔΡΑΣΤΗΡΙΟΤΗΤΕΣ</a:t>
            </a:r>
            <a:endParaRPr lang="el-GR" sz="4000" b="1" dirty="0"/>
          </a:p>
        </p:txBody>
      </p:sp>
    </p:spTree>
  </p:cSld>
  <p:clrMapOvr>
    <a:masterClrMapping/>
  </p:clrMapOvr>
  <p:transition>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59832" cy="6858000"/>
          </a:xfrm>
          <a:solidFill>
            <a:schemeClr val="accent3">
              <a:lumMod val="40000"/>
              <a:lumOff val="60000"/>
            </a:schemeClr>
          </a:solidFill>
        </p:spPr>
        <p:txBody>
          <a:bodyPr>
            <a:noAutofit/>
          </a:bodyPr>
          <a:lstStyle/>
          <a:p>
            <a:pPr algn="l" fontAlgn="base"/>
            <a:r>
              <a:rPr lang="el-GR" sz="2000" dirty="0" smtClean="0"/>
              <a:t/>
            </a:r>
            <a:br>
              <a:rPr lang="el-GR" sz="2000" dirty="0" smtClean="0"/>
            </a:br>
            <a:r>
              <a:rPr lang="el-GR" sz="2000" dirty="0" smtClean="0"/>
              <a:t/>
            </a:r>
            <a:br>
              <a:rPr lang="el-GR" sz="2000" dirty="0" smtClean="0"/>
            </a:br>
            <a:r>
              <a:rPr lang="el-GR" sz="2400" dirty="0" smtClean="0">
                <a:latin typeface="Comic Sans MS" pitchFamily="66" charset="0"/>
              </a:rPr>
              <a:t>Φτιάξε ζωγραφιές λαχανικών και φρούτων που γνωρίζεις πχ. φράουλα, τομάτα,  πορτοκάλι,  μήλο,  μπανάνα,  κεράσια,  σταφύλι,  μανιτάρι,  ραπανάκι,  καλαμπόκι,  αχλάδι,  αγγούρι κ.ά. Βάλε μέσα σε μια λεκάνη τα λαχανικά και τα φρούτα και αντιστοίχισέ τα με τις ανάλογες εικόνες.</a:t>
            </a:r>
            <a:r>
              <a:rPr lang="el-GR" sz="2400" dirty="0" smtClean="0"/>
              <a:t/>
            </a:r>
            <a:br>
              <a:rPr lang="el-GR" sz="2400" dirty="0" smtClean="0"/>
            </a:br>
            <a:r>
              <a:rPr lang="el-GR" sz="2400" dirty="0" smtClean="0"/>
              <a:t/>
            </a:r>
            <a:br>
              <a:rPr lang="el-GR" sz="2400" dirty="0" smtClean="0"/>
            </a:br>
            <a:r>
              <a:rPr lang="el-GR" sz="2000" dirty="0" smtClean="0"/>
              <a:t/>
            </a:r>
            <a:br>
              <a:rPr lang="el-GR" sz="2000" dirty="0" smtClean="0"/>
            </a:br>
            <a:endParaRPr lang="el-GR" sz="2000" dirty="0"/>
          </a:p>
        </p:txBody>
      </p:sp>
      <p:pic>
        <p:nvPicPr>
          <p:cNvPr id="12290" name="Picture 2" descr="C:\Users\Bill\Pictures\image3.jpg"/>
          <p:cNvPicPr>
            <a:picLocks noGrp="1" noChangeAspect="1" noChangeArrowheads="1"/>
          </p:cNvPicPr>
          <p:nvPr>
            <p:ph idx="1"/>
          </p:nvPr>
        </p:nvPicPr>
        <p:blipFill>
          <a:blip r:embed="rId2" cstate="print"/>
          <a:srcRect/>
          <a:stretch>
            <a:fillRect/>
          </a:stretch>
        </p:blipFill>
        <p:spPr bwMode="auto">
          <a:xfrm>
            <a:off x="3059832" y="2348880"/>
            <a:ext cx="6084168" cy="4509120"/>
          </a:xfrm>
          <a:prstGeom prst="rect">
            <a:avLst/>
          </a:prstGeom>
          <a:noFill/>
        </p:spPr>
      </p:pic>
      <p:sp>
        <p:nvSpPr>
          <p:cNvPr id="4" name="TextBox 3"/>
          <p:cNvSpPr txBox="1"/>
          <p:nvPr/>
        </p:nvSpPr>
        <p:spPr>
          <a:xfrm>
            <a:off x="3275856" y="548680"/>
            <a:ext cx="5688632" cy="923330"/>
          </a:xfrm>
          <a:prstGeom prst="rect">
            <a:avLst/>
          </a:prstGeom>
          <a:solidFill>
            <a:schemeClr val="accent3">
              <a:lumMod val="60000"/>
              <a:lumOff val="40000"/>
            </a:schemeClr>
          </a:solidFill>
        </p:spPr>
        <p:txBody>
          <a:bodyPr wrap="square" rtlCol="0">
            <a:spAutoFit/>
          </a:bodyPr>
          <a:lstStyle/>
          <a:p>
            <a:pPr algn="ctr"/>
            <a:r>
              <a:rPr lang="el-GR" sz="5400" dirty="0" smtClean="0">
                <a:solidFill>
                  <a:schemeClr val="accent4">
                    <a:lumMod val="75000"/>
                  </a:schemeClr>
                </a:solidFill>
                <a:latin typeface="Comic Sans MS" pitchFamily="66" charset="0"/>
              </a:rPr>
              <a:t>Αντιστοίχιση</a:t>
            </a:r>
            <a:endParaRPr lang="el-GR"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55976" cy="6858000"/>
          </a:xfrm>
          <a:solidFill>
            <a:schemeClr val="accent6">
              <a:lumMod val="20000"/>
              <a:lumOff val="80000"/>
            </a:schemeClr>
          </a:solidFill>
        </p:spPr>
        <p:txBody>
          <a:bodyPr>
            <a:normAutofit/>
          </a:bodyPr>
          <a:lstStyle/>
          <a:p>
            <a:pPr algn="l"/>
            <a:r>
              <a:rPr lang="el-GR" sz="2000" dirty="0" smtClean="0">
                <a:latin typeface="Comic Sans MS" pitchFamily="66" charset="0"/>
              </a:rPr>
              <a:t>Αν έχεις στο σπίτι αυτοκόλλητο που ντύνουμε τα βιβλία, μπορείς να βάλεις στον τοίχο ένα κομμάτι με την αυτοκόλλητη πλευρά να βλέπει προς εσένα. Το στερεώνεις με χαρτοταινία στον τοίχο και κολλάς πάνω του χάρτινα ή πλαστικά πιατάκια. Στα πιάτα θα βάλεις ένα κομμάτι αυτοκόλλητο επίσης για να μπορούν να κολλήσουν τα αντικείμανα που θα βάλεις.</a:t>
            </a:r>
            <a:br>
              <a:rPr lang="el-GR" sz="2000" dirty="0" smtClean="0">
                <a:latin typeface="Comic Sans MS" pitchFamily="66" charset="0"/>
              </a:rPr>
            </a:br>
            <a:r>
              <a:rPr lang="el-GR" sz="2000" dirty="0" smtClean="0">
                <a:latin typeface="Comic Sans MS" pitchFamily="66" charset="0"/>
              </a:rPr>
              <a:t>1. Βάλε πάνω σε κάθε πιατάκι </a:t>
            </a:r>
            <a:r>
              <a:rPr lang="el-GR" sz="2000" b="1" dirty="0" smtClean="0">
                <a:latin typeface="Comic Sans MS" pitchFamily="66" charset="0"/>
              </a:rPr>
              <a:t>τόσα</a:t>
            </a:r>
            <a:r>
              <a:rPr lang="el-GR" sz="2000" dirty="0" smtClean="0">
                <a:latin typeface="Comic Sans MS" pitchFamily="66" charset="0"/>
              </a:rPr>
              <a:t> μπαλάκια, λέγκο, χαρτάκια και ότι άλλο θέλεις, </a:t>
            </a:r>
            <a:r>
              <a:rPr lang="el-GR" sz="2000" b="1" dirty="0" smtClean="0">
                <a:latin typeface="Comic Sans MS" pitchFamily="66" charset="0"/>
              </a:rPr>
              <a:t>όσα</a:t>
            </a:r>
            <a:r>
              <a:rPr lang="el-GR" sz="2000" dirty="0" smtClean="0">
                <a:latin typeface="Comic Sans MS" pitchFamily="66" charset="0"/>
              </a:rPr>
              <a:t> γράφει πάνω από το πιατάκι. </a:t>
            </a:r>
            <a:br>
              <a:rPr lang="el-GR" sz="2000" dirty="0" smtClean="0">
                <a:latin typeface="Comic Sans MS" pitchFamily="66" charset="0"/>
              </a:rPr>
            </a:br>
            <a:r>
              <a:rPr lang="el-GR" sz="2000" dirty="0" smtClean="0">
                <a:latin typeface="Comic Sans MS" pitchFamily="66" charset="0"/>
              </a:rPr>
              <a:t>2. Μπορείς να τα βάλεις </a:t>
            </a:r>
            <a:r>
              <a:rPr lang="el-GR" sz="2000" b="1" dirty="0" smtClean="0">
                <a:latin typeface="Comic Sans MS" pitchFamily="66" charset="0"/>
              </a:rPr>
              <a:t>πάνω</a:t>
            </a:r>
            <a:r>
              <a:rPr lang="el-GR" sz="2000" dirty="0" smtClean="0">
                <a:latin typeface="Comic Sans MS" pitchFamily="66" charset="0"/>
              </a:rPr>
              <a:t> από τα πιάτα.</a:t>
            </a:r>
            <a:br>
              <a:rPr lang="el-GR" sz="2000" dirty="0" smtClean="0">
                <a:latin typeface="Comic Sans MS" pitchFamily="66" charset="0"/>
              </a:rPr>
            </a:br>
            <a:r>
              <a:rPr lang="el-GR" sz="2000" dirty="0" smtClean="0">
                <a:latin typeface="Comic Sans MS" pitchFamily="66" charset="0"/>
              </a:rPr>
              <a:t>3.Τώρα βάλτα </a:t>
            </a:r>
            <a:r>
              <a:rPr lang="el-GR" sz="2000" b="1" dirty="0" smtClean="0">
                <a:latin typeface="Comic Sans MS" pitchFamily="66" charset="0"/>
              </a:rPr>
              <a:t>κάτω</a:t>
            </a:r>
            <a:r>
              <a:rPr lang="el-GR" sz="2000" dirty="0" smtClean="0">
                <a:latin typeface="Comic Sans MS" pitchFamily="66" charset="0"/>
              </a:rPr>
              <a:t> από τα πιάτα.</a:t>
            </a:r>
            <a:br>
              <a:rPr lang="el-GR" sz="2000" dirty="0" smtClean="0">
                <a:latin typeface="Comic Sans MS" pitchFamily="66" charset="0"/>
              </a:rPr>
            </a:br>
            <a:r>
              <a:rPr lang="el-GR" sz="2000" dirty="0" smtClean="0">
                <a:latin typeface="Comic Sans MS" pitchFamily="66" charset="0"/>
              </a:rPr>
              <a:t>4. Κάνε τις παραπάνω κινήσεις </a:t>
            </a:r>
            <a:r>
              <a:rPr lang="el-GR" sz="2000" b="1" dirty="0" smtClean="0">
                <a:latin typeface="Comic Sans MS" pitchFamily="66" charset="0"/>
              </a:rPr>
              <a:t>γρήγορα</a:t>
            </a:r>
            <a:r>
              <a:rPr lang="el-GR" sz="2000" dirty="0" smtClean="0">
                <a:latin typeface="Comic Sans MS" pitchFamily="66" charset="0"/>
              </a:rPr>
              <a:t> και μετά </a:t>
            </a:r>
            <a:r>
              <a:rPr lang="el-GR" sz="2000" b="1" dirty="0" smtClean="0">
                <a:latin typeface="Comic Sans MS" pitchFamily="66" charset="0"/>
              </a:rPr>
              <a:t>αργά</a:t>
            </a:r>
            <a:r>
              <a:rPr lang="el-GR" sz="2000" dirty="0" smtClean="0">
                <a:latin typeface="Comic Sans MS" pitchFamily="66" charset="0"/>
              </a:rPr>
              <a:t>.</a:t>
            </a:r>
            <a:endParaRPr lang="el-GR" sz="2000" dirty="0">
              <a:latin typeface="Comic Sans MS" pitchFamily="66" charset="0"/>
            </a:endParaRPr>
          </a:p>
        </p:txBody>
      </p:sp>
      <p:pic>
        <p:nvPicPr>
          <p:cNvPr id="4098" name="Picture 2" descr="C:\Users\Bill\Pictures\a13f21ce8c17a87ce6431856e17c7a7f.jpg"/>
          <p:cNvPicPr>
            <a:picLocks noGrp="1" noChangeAspect="1" noChangeArrowheads="1"/>
          </p:cNvPicPr>
          <p:nvPr>
            <p:ph idx="1"/>
          </p:nvPr>
        </p:nvPicPr>
        <p:blipFill>
          <a:blip r:embed="rId2" cstate="print"/>
          <a:srcRect t="11137"/>
          <a:stretch>
            <a:fillRect/>
          </a:stretch>
        </p:blipFill>
        <p:spPr bwMode="auto">
          <a:xfrm>
            <a:off x="4355976" y="1268760"/>
            <a:ext cx="4788024" cy="5589240"/>
          </a:xfrm>
          <a:prstGeom prst="rect">
            <a:avLst/>
          </a:prstGeom>
          <a:solidFill>
            <a:schemeClr val="accent2">
              <a:lumMod val="20000"/>
              <a:lumOff val="80000"/>
            </a:schemeClr>
          </a:solidFill>
        </p:spPr>
      </p:pic>
      <p:sp>
        <p:nvSpPr>
          <p:cNvPr id="4" name="TextBox 3"/>
          <p:cNvSpPr txBox="1"/>
          <p:nvPr/>
        </p:nvSpPr>
        <p:spPr>
          <a:xfrm>
            <a:off x="4788024" y="332656"/>
            <a:ext cx="3892743" cy="584775"/>
          </a:xfrm>
          <a:prstGeom prst="rect">
            <a:avLst/>
          </a:prstGeom>
          <a:solidFill>
            <a:schemeClr val="accent2">
              <a:lumMod val="40000"/>
              <a:lumOff val="60000"/>
            </a:schemeClr>
          </a:solidFill>
        </p:spPr>
        <p:txBody>
          <a:bodyPr wrap="square" rtlCol="0">
            <a:spAutoFit/>
          </a:bodyPr>
          <a:lstStyle/>
          <a:p>
            <a:r>
              <a:rPr lang="el-GR" sz="3200" dirty="0" smtClean="0">
                <a:latin typeface="Comic Sans MS" pitchFamily="66" charset="0"/>
              </a:rPr>
              <a:t>Οπτική διάκριση</a:t>
            </a:r>
            <a:endParaRPr lang="el-GR" sz="32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8195" name="Picture 3" descr="C:\Users\Bill\Pictures\αρχείο λήψης (6).jpg"/>
          <p:cNvPicPr>
            <a:picLocks noGrp="1" noChangeAspect="1" noChangeArrowheads="1"/>
          </p:cNvPicPr>
          <p:nvPr>
            <p:ph idx="1"/>
          </p:nvPr>
        </p:nvPicPr>
        <p:blipFill>
          <a:blip r:embed="rId2" cstate="print"/>
          <a:srcRect/>
          <a:stretch>
            <a:fillRect/>
          </a:stretch>
        </p:blipFill>
        <p:spPr bwMode="auto">
          <a:xfrm>
            <a:off x="0" y="0"/>
            <a:ext cx="9396536" cy="7056784"/>
          </a:xfrm>
          <a:prstGeom prst="rect">
            <a:avLst/>
          </a:prstGeom>
          <a:noFill/>
        </p:spPr>
      </p:pic>
      <p:sp>
        <p:nvSpPr>
          <p:cNvPr id="7" name="TextBox 6"/>
          <p:cNvSpPr txBox="1"/>
          <p:nvPr/>
        </p:nvSpPr>
        <p:spPr>
          <a:xfrm>
            <a:off x="2267744" y="0"/>
            <a:ext cx="4320480" cy="1938992"/>
          </a:xfrm>
          <a:prstGeom prst="rect">
            <a:avLst/>
          </a:prstGeom>
          <a:noFill/>
        </p:spPr>
        <p:txBody>
          <a:bodyPr wrap="square" rtlCol="0">
            <a:spAutoFit/>
          </a:bodyPr>
          <a:lstStyle/>
          <a:p>
            <a:pPr algn="ctr"/>
            <a:r>
              <a:rPr lang="el-GR" sz="6000" dirty="0" smtClean="0">
                <a:solidFill>
                  <a:schemeClr val="accent4">
                    <a:lumMod val="50000"/>
                  </a:schemeClr>
                </a:solidFill>
                <a:latin typeface="Comic Sans MS" pitchFamily="66" charset="0"/>
              </a:rPr>
              <a:t>Φυσική</a:t>
            </a:r>
          </a:p>
          <a:p>
            <a:pPr algn="ctr"/>
            <a:r>
              <a:rPr lang="el-GR" sz="6000" dirty="0" smtClean="0">
                <a:solidFill>
                  <a:schemeClr val="accent4">
                    <a:lumMod val="50000"/>
                  </a:schemeClr>
                </a:solidFill>
                <a:latin typeface="Comic Sans MS" pitchFamily="66" charset="0"/>
              </a:rPr>
              <a:t>πείραμα</a:t>
            </a:r>
            <a:endParaRPr lang="el-GR" sz="6000" dirty="0">
              <a:solidFill>
                <a:schemeClr val="accent4">
                  <a:lumMod val="5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824"/>
            <a:ext cx="7884368" cy="3096344"/>
          </a:xfrm>
        </p:spPr>
        <p:txBody>
          <a:bodyPr>
            <a:normAutofit fontScale="90000"/>
          </a:bodyPr>
          <a:lstStyle/>
          <a:p>
            <a:pPr algn="l"/>
            <a:r>
              <a:rPr lang="el-GR" sz="2000" dirty="0" smtClean="0"/>
              <a:t> </a:t>
            </a:r>
            <a:r>
              <a:rPr lang="el-GR" sz="2200" dirty="0" smtClean="0">
                <a:solidFill>
                  <a:srgbClr val="00B050"/>
                </a:solidFill>
                <a:latin typeface="Comic Sans MS" pitchFamily="66" charset="0"/>
              </a:rPr>
              <a:t>ΜΠΑΛΟΝΙ ΠΟΥ ΦΟΥΣΚΩΝΕΙ ΜΟΝΟ ΤΟΥ!!!</a:t>
            </a:r>
            <a:r>
              <a:rPr lang="el-GR" sz="2000" dirty="0" smtClean="0"/>
              <a:t/>
            </a:r>
            <a:br>
              <a:rPr lang="el-GR" sz="2000" dirty="0" smtClean="0"/>
            </a:br>
            <a:r>
              <a:rPr lang="el-GR" sz="2000" dirty="0" smtClean="0"/>
              <a:t/>
            </a:r>
            <a:br>
              <a:rPr lang="el-GR" sz="2000" dirty="0" smtClean="0"/>
            </a:br>
            <a:r>
              <a:rPr lang="el-GR" sz="2000" dirty="0" smtClean="0">
                <a:latin typeface="Comic Sans MS" pitchFamily="66" charset="0"/>
              </a:rPr>
              <a:t>Για να δούμε πώς μπορεί να γίνει αυτό εύκολα , με υλικά που έχει η μαμά στην κουζίνα.</a:t>
            </a:r>
            <a:br>
              <a:rPr lang="el-GR" sz="2000" dirty="0" smtClean="0">
                <a:latin typeface="Comic Sans MS" pitchFamily="66" charset="0"/>
              </a:rPr>
            </a:br>
            <a:r>
              <a:rPr lang="el-GR" sz="2000" dirty="0" smtClean="0">
                <a:latin typeface="Comic Sans MS" pitchFamily="66" charset="0"/>
              </a:rPr>
              <a:t>Μαζευτείτε όλοι μαζί, να περάσετε μια ώρα πολύ διασκεδαστική !!</a:t>
            </a:r>
            <a:br>
              <a:rPr lang="el-GR" sz="2000" dirty="0" smtClean="0">
                <a:latin typeface="Comic Sans MS" pitchFamily="66" charset="0"/>
              </a:rPr>
            </a:br>
            <a:r>
              <a:rPr lang="el-GR" sz="2000" b="1" dirty="0" smtClean="0">
                <a:latin typeface="Comic Sans MS" pitchFamily="66" charset="0"/>
              </a:rPr>
              <a:t>Τι θα χρειαστούμε :</a:t>
            </a: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1 μπαλόνι</a:t>
            </a:r>
            <a:br>
              <a:rPr lang="el-GR" sz="2000" dirty="0" smtClean="0">
                <a:latin typeface="Comic Sans MS" pitchFamily="66" charset="0"/>
              </a:rPr>
            </a:br>
            <a:r>
              <a:rPr lang="el-GR" sz="2000" dirty="0" smtClean="0">
                <a:latin typeface="Comic Sans MS" pitchFamily="66" charset="0"/>
              </a:rPr>
              <a:t>* 100 γρ. ξύδι</a:t>
            </a:r>
            <a:br>
              <a:rPr lang="el-GR" sz="2000" dirty="0" smtClean="0">
                <a:latin typeface="Comic Sans MS" pitchFamily="66" charset="0"/>
              </a:rPr>
            </a:br>
            <a:r>
              <a:rPr lang="el-GR" sz="2000" dirty="0" smtClean="0">
                <a:latin typeface="Comic Sans MS" pitchFamily="66" charset="0"/>
              </a:rPr>
              <a:t>* 2 κ. σ. μαγειρική σόδα</a:t>
            </a:r>
            <a:br>
              <a:rPr lang="el-GR" sz="2000" dirty="0" smtClean="0">
                <a:latin typeface="Comic Sans MS" pitchFamily="66" charset="0"/>
              </a:rPr>
            </a:br>
            <a:r>
              <a:rPr lang="el-GR" sz="2000" dirty="0" smtClean="0">
                <a:latin typeface="Comic Sans MS" pitchFamily="66" charset="0"/>
              </a:rPr>
              <a:t>* 1 πλαστικό μπουκαλάκι</a:t>
            </a:r>
            <a:br>
              <a:rPr lang="el-GR" sz="2000" dirty="0" smtClean="0">
                <a:latin typeface="Comic Sans MS" pitchFamily="66" charset="0"/>
              </a:rPr>
            </a:br>
            <a:r>
              <a:rPr lang="el-GR" sz="2000" b="1" dirty="0" smtClean="0">
                <a:latin typeface="Comic Sans MS" pitchFamily="66" charset="0"/>
              </a:rPr>
              <a:t>Ας ξεκινήσουμε :</a:t>
            </a: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ρίχνουμε το ξύδι μέσα στο μπουκάλι</a:t>
            </a:r>
            <a:br>
              <a:rPr lang="el-GR" sz="2000" dirty="0" smtClean="0">
                <a:latin typeface="Comic Sans MS" pitchFamily="66" charset="0"/>
              </a:rPr>
            </a:br>
            <a:r>
              <a:rPr lang="el-GR" sz="2000" dirty="0" smtClean="0">
                <a:latin typeface="Comic Sans MS" pitchFamily="66" charset="0"/>
              </a:rPr>
              <a:t>* με τη βοήθεια ενός χωνιού, </a:t>
            </a:r>
            <a:br>
              <a:rPr lang="el-GR" sz="2000" dirty="0" smtClean="0">
                <a:latin typeface="Comic Sans MS" pitchFamily="66" charset="0"/>
              </a:rPr>
            </a:br>
            <a:r>
              <a:rPr lang="el-GR" sz="2000" dirty="0" smtClean="0">
                <a:latin typeface="Comic Sans MS" pitchFamily="66" charset="0"/>
              </a:rPr>
              <a:t>βάζουμε τη σόδα μέσα στο μπαλόνι</a:t>
            </a:r>
            <a:br>
              <a:rPr lang="el-GR" sz="2000" dirty="0" smtClean="0">
                <a:latin typeface="Comic Sans MS" pitchFamily="66" charset="0"/>
              </a:rPr>
            </a:br>
            <a:r>
              <a:rPr lang="el-GR" sz="2000" dirty="0" smtClean="0">
                <a:latin typeface="Comic Sans MS" pitchFamily="66" charset="0"/>
              </a:rPr>
              <a:t>* στερεώνουμε το μπαλόνι στο στόμιο </a:t>
            </a:r>
            <a:br>
              <a:rPr lang="el-GR" sz="2000" dirty="0" smtClean="0">
                <a:latin typeface="Comic Sans MS" pitchFamily="66" charset="0"/>
              </a:rPr>
            </a:br>
            <a:r>
              <a:rPr lang="el-GR" sz="2000" dirty="0" smtClean="0">
                <a:latin typeface="Comic Sans MS" pitchFamily="66" charset="0"/>
              </a:rPr>
              <a:t>του μπουκαλιού </a:t>
            </a:r>
            <a:br>
              <a:rPr lang="el-GR" sz="2000" dirty="0" smtClean="0">
                <a:latin typeface="Comic Sans MS" pitchFamily="66" charset="0"/>
              </a:rPr>
            </a:br>
            <a:r>
              <a:rPr lang="el-GR" sz="2000" dirty="0" smtClean="0">
                <a:latin typeface="Comic Sans MS" pitchFamily="66" charset="0"/>
              </a:rPr>
              <a:t>και αναποδογυρίζουμε σιγά σιγά .... </a:t>
            </a:r>
            <a:br>
              <a:rPr lang="el-GR" sz="2000" dirty="0" smtClean="0">
                <a:latin typeface="Comic Sans MS" pitchFamily="66" charset="0"/>
              </a:rPr>
            </a:br>
            <a:r>
              <a:rPr lang="el-GR" sz="2000" dirty="0" smtClean="0">
                <a:latin typeface="Comic Sans MS" pitchFamily="66" charset="0"/>
              </a:rPr>
              <a:t>Αυτό ήταν!! </a:t>
            </a:r>
            <a:br>
              <a:rPr lang="el-GR" sz="2000" dirty="0" smtClean="0">
                <a:latin typeface="Comic Sans MS" pitchFamily="66" charset="0"/>
              </a:rPr>
            </a:br>
            <a:r>
              <a:rPr lang="el-GR" sz="2000" b="1" dirty="0" smtClean="0">
                <a:solidFill>
                  <a:srgbClr val="FF0000"/>
                </a:solidFill>
                <a:latin typeface="Comic Sans MS" pitchFamily="66" charset="0"/>
              </a:rPr>
              <a:t>Το μπαλόνι φουσκώνει μόνο του!!</a:t>
            </a: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για να μη λερωθείτε, καλό θα ήταν </a:t>
            </a:r>
            <a:br>
              <a:rPr lang="el-GR" sz="2000" dirty="0" smtClean="0">
                <a:latin typeface="Comic Sans MS" pitchFamily="66" charset="0"/>
              </a:rPr>
            </a:br>
            <a:r>
              <a:rPr lang="el-GR" sz="2000" dirty="0" smtClean="0">
                <a:latin typeface="Comic Sans MS" pitchFamily="66" charset="0"/>
              </a:rPr>
              <a:t>να τοποθετήσετε το μπουκάλι </a:t>
            </a:r>
            <a:br>
              <a:rPr lang="el-GR" sz="2000" dirty="0" smtClean="0">
                <a:latin typeface="Comic Sans MS" pitchFamily="66" charset="0"/>
              </a:rPr>
            </a:br>
            <a:r>
              <a:rPr lang="el-GR" sz="2000" dirty="0" smtClean="0">
                <a:latin typeface="Comic Sans MS" pitchFamily="66" charset="0"/>
              </a:rPr>
              <a:t>μέσα σε μια λεκάνη]</a:t>
            </a:r>
            <a:br>
              <a:rPr lang="el-GR" sz="2000" dirty="0" smtClean="0">
                <a:latin typeface="Comic Sans MS" pitchFamily="66" charset="0"/>
              </a:rPr>
            </a:br>
            <a:r>
              <a:rPr lang="el-GR" sz="2000" dirty="0" smtClean="0"/>
              <a:t/>
            </a:r>
            <a:br>
              <a:rPr lang="el-GR" sz="2000" dirty="0" smtClean="0"/>
            </a:br>
            <a:endParaRPr lang="el-GR" sz="2000" dirty="0"/>
          </a:p>
        </p:txBody>
      </p:sp>
      <p:pic>
        <p:nvPicPr>
          <p:cNvPr id="3074" name="Picture 2" descr="C:\Users\Bill\Pictures\unnamed.png"/>
          <p:cNvPicPr>
            <a:picLocks noGrp="1" noChangeAspect="1" noChangeArrowheads="1"/>
          </p:cNvPicPr>
          <p:nvPr>
            <p:ph idx="1"/>
          </p:nvPr>
        </p:nvPicPr>
        <p:blipFill>
          <a:blip r:embed="rId3" cstate="print"/>
          <a:srcRect/>
          <a:stretch>
            <a:fillRect/>
          </a:stretch>
        </p:blipFill>
        <p:spPr bwMode="auto">
          <a:xfrm>
            <a:off x="4067945" y="1844824"/>
            <a:ext cx="5076056" cy="4248472"/>
          </a:xfrm>
          <a:prstGeom prst="rect">
            <a:avLst/>
          </a:prstGeom>
          <a:noFill/>
        </p:spPr>
      </p:pic>
    </p:spTree>
  </p:cSld>
  <p:clrMapOvr>
    <a:masterClrMapping/>
  </p:clrMapOvr>
  <p:transition advClick="0">
    <p:sndAc>
      <p:stSnd>
        <p:snd r:embed="rId2" name="suction.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descr="C:\Users\Bill\Pictures\24131303_952335384919759_640983918932316355_n.jpg"/>
          <p:cNvPicPr>
            <a:picLocks noGrp="1" noChangeAspect="1" noChangeArrowheads="1"/>
          </p:cNvPicPr>
          <p:nvPr>
            <p:ph idx="1"/>
          </p:nvPr>
        </p:nvPicPr>
        <p:blipFill>
          <a:blip r:embed="rId2" cstate="print"/>
          <a:srcRect/>
          <a:stretch>
            <a:fillRect/>
          </a:stretch>
        </p:blipFill>
        <p:spPr bwMode="auto">
          <a:xfrm>
            <a:off x="-36512" y="0"/>
            <a:ext cx="9143999"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p:spPr>
        <p:txBody>
          <a:bodyPr/>
          <a:lstStyle/>
          <a:p>
            <a:endParaRPr lang="el-GR" dirty="0"/>
          </a:p>
        </p:txBody>
      </p:sp>
      <p:pic>
        <p:nvPicPr>
          <p:cNvPr id="80898" name="Picture 2" descr="C:\Users\Bill\Pictures\93401793_830410610785994_5796838014185373696_n.jpg"/>
          <p:cNvPicPr>
            <a:picLocks noGrp="1" noChangeAspect="1" noChangeArrowheads="1"/>
          </p:cNvPicPr>
          <p:nvPr>
            <p:ph idx="1"/>
          </p:nvPr>
        </p:nvPicPr>
        <p:blipFill>
          <a:blip r:embed="rId3" cstate="print"/>
          <a:srcRect l="15542" t="9556" r="1759" b="16636"/>
          <a:stretch>
            <a:fillRect/>
          </a:stretch>
        </p:blipFill>
        <p:spPr bwMode="auto">
          <a:xfrm>
            <a:off x="5596083" y="0"/>
            <a:ext cx="3547917"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827584" y="1340768"/>
            <a:ext cx="3816424" cy="3416320"/>
          </a:xfrm>
          <a:prstGeom prst="rect">
            <a:avLst/>
          </a:prstGeom>
          <a:solidFill>
            <a:schemeClr val="accent3">
              <a:lumMod val="40000"/>
              <a:lumOff val="60000"/>
            </a:schemeClr>
          </a:solidFill>
        </p:spPr>
        <p:txBody>
          <a:bodyPr wrap="square" rtlCol="0">
            <a:spAutoFit/>
          </a:bodyPr>
          <a:lstStyle/>
          <a:p>
            <a:r>
              <a:rPr lang="el-GR" sz="2400" dirty="0" smtClean="0"/>
              <a:t>"Φανταστήκατε ποτέ τι μπορεί να κάνει ένα λουλούδι που βρίσκεις καμία φορά στη βόλτα σου εκεί στο πεζοδρόμιο; Για να δοκιμάσουμε μαζί να του δώσουμε μορφή...ας  είναι η αρχή για μια καινούργια γνωριμία...."</a:t>
            </a:r>
            <a:endParaRPr lang="el-G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0898"/>
                                        </p:tgtEl>
                                        <p:attrNameLst>
                                          <p:attrName>style.visibility</p:attrName>
                                        </p:attrNameLst>
                                      </p:cBhvr>
                                      <p:to>
                                        <p:strVal val="visible"/>
                                      </p:to>
                                    </p:set>
                                    <p:animEffect transition="in" filter="blinds(horizontal)">
                                      <p:cBhvr>
                                        <p:cTn id="11"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ll\Pictures\anoixi-paparounes-agroi-708.jpg"/>
          <p:cNvPicPr>
            <a:picLocks noChangeAspect="1" noChangeArrowheads="1"/>
          </p:cNvPicPr>
          <p:nvPr/>
        </p:nvPicPr>
        <p:blipFill>
          <a:blip r:embed="rId2" cstate="print"/>
          <a:srcRect/>
          <a:stretch>
            <a:fillRect/>
          </a:stretch>
        </p:blipFill>
        <p:spPr bwMode="auto">
          <a:xfrm>
            <a:off x="0" y="0"/>
            <a:ext cx="9229042" cy="6858000"/>
          </a:xfrm>
          <a:prstGeom prst="rect">
            <a:avLst/>
          </a:prstGeom>
          <a:noFill/>
        </p:spPr>
      </p:pic>
      <p:sp>
        <p:nvSpPr>
          <p:cNvPr id="2" name="Title 1"/>
          <p:cNvSpPr>
            <a:spLocks noGrp="1"/>
          </p:cNvSpPr>
          <p:nvPr>
            <p:ph type="title"/>
          </p:nvPr>
        </p:nvSpPr>
        <p:spPr/>
        <p:txBody>
          <a:bodyPr>
            <a:normAutofit/>
          </a:bodyPr>
          <a:lstStyle/>
          <a:p>
            <a:r>
              <a:rPr lang="el-GR" sz="6600" b="1" dirty="0" smtClean="0">
                <a:solidFill>
                  <a:srgbClr val="C00000"/>
                </a:solidFill>
                <a:latin typeface="Comic Sans MS" pitchFamily="66" charset="0"/>
              </a:rPr>
              <a:t>Άνοιξη</a:t>
            </a:r>
            <a:endParaRPr lang="el-GR" sz="6600" b="1" dirty="0">
              <a:solidFill>
                <a:srgbClr val="C00000"/>
              </a:solidFill>
              <a:latin typeface="Comic Sans MS" pitchFamily="66" charset="0"/>
            </a:endParaRPr>
          </a:p>
        </p:txBody>
      </p:sp>
      <p:sp>
        <p:nvSpPr>
          <p:cNvPr id="5" name="Content Placeholder 4"/>
          <p:cNvSpPr>
            <a:spLocks noGrp="1"/>
          </p:cNvSpPr>
          <p:nvPr>
            <p:ph idx="1"/>
          </p:nvPr>
        </p:nvSpPr>
        <p:spPr/>
        <p:txBody>
          <a:bodyPr>
            <a:normAutofit/>
          </a:bodyPr>
          <a:lstStyle/>
          <a:p>
            <a:pPr algn="ctr">
              <a:buNone/>
            </a:pPr>
            <a:r>
              <a:rPr lang="el-GR" sz="3600" b="1" dirty="0" smtClean="0"/>
              <a:t>1</a:t>
            </a:r>
            <a:r>
              <a:rPr lang="el-GR" sz="3600" b="1" baseline="30000" dirty="0" smtClean="0"/>
              <a:t>ο</a:t>
            </a:r>
            <a:r>
              <a:rPr lang="el-GR" sz="3600" b="1" dirty="0" smtClean="0"/>
              <a:t> ΜΕΡΟΣ</a:t>
            </a:r>
            <a:endParaRPr lang="el-GR" sz="3600" b="1" dirty="0"/>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3563888" cy="115212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Φτιάξε φυσικά πινέλα με φυτά  και κάνε ξεχωριστές ζωγραφιές!!!!</a:t>
            </a:r>
            <a:endParaRPr lang="el-G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descr="C:\Users\Bill\Pictures\94022418_263273988042600_3431435645506027520_n.jpg"/>
          <p:cNvPicPr>
            <a:picLocks noGrp="1" noChangeAspect="1" noChangeArrowheads="1"/>
          </p:cNvPicPr>
          <p:nvPr>
            <p:ph idx="1"/>
          </p:nvPr>
        </p:nvPicPr>
        <p:blipFill>
          <a:blip r:embed="rId2" cstate="print"/>
          <a:srcRect/>
          <a:stretch>
            <a:fillRect/>
          </a:stretch>
        </p:blipFill>
        <p:spPr bwMode="auto">
          <a:xfrm>
            <a:off x="0" y="2636912"/>
            <a:ext cx="3923928" cy="4221088"/>
          </a:xfrm>
          <a:prstGeom prst="rect">
            <a:avLst/>
          </a:prstGeom>
          <a:noFill/>
        </p:spPr>
      </p:pic>
      <p:pic>
        <p:nvPicPr>
          <p:cNvPr id="6148" name="Picture 4" descr="C:\Users\Bill\Pictures\50230521_568375140241322_8468818588722003968_n.jpg"/>
          <p:cNvPicPr>
            <a:picLocks noChangeAspect="1" noChangeArrowheads="1"/>
          </p:cNvPicPr>
          <p:nvPr/>
        </p:nvPicPr>
        <p:blipFill>
          <a:blip r:embed="rId3" cstate="print"/>
          <a:srcRect/>
          <a:stretch>
            <a:fillRect/>
          </a:stretch>
        </p:blipFill>
        <p:spPr bwMode="auto">
          <a:xfrm>
            <a:off x="3923928" y="666750"/>
            <a:ext cx="5282530" cy="6191250"/>
          </a:xfrm>
          <a:prstGeom prst="rect">
            <a:avLst/>
          </a:prstGeo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5">
              <a:lumMod val="40000"/>
              <a:lumOff val="60000"/>
            </a:schemeClr>
          </a:solidFill>
        </p:spPr>
        <p:txBody>
          <a:bodyPr/>
          <a:lstStyle/>
          <a:p>
            <a:endParaRPr lang="el-GR" dirty="0"/>
          </a:p>
        </p:txBody>
      </p:sp>
      <p:pic>
        <p:nvPicPr>
          <p:cNvPr id="7170" name="Picture 2" descr="C:\Users\Bill\Pictures\93485919_304015417246408_2178408185625313280_n.jpg"/>
          <p:cNvPicPr>
            <a:picLocks noGrp="1" noChangeAspect="1" noChangeArrowheads="1"/>
          </p:cNvPicPr>
          <p:nvPr>
            <p:ph idx="1"/>
          </p:nvPr>
        </p:nvPicPr>
        <p:blipFill>
          <a:blip r:embed="rId2" cstate="print"/>
          <a:srcRect/>
          <a:stretch>
            <a:fillRect/>
          </a:stretch>
        </p:blipFill>
        <p:spPr bwMode="auto">
          <a:xfrm>
            <a:off x="3059832" y="2220130"/>
            <a:ext cx="3096344" cy="4525963"/>
          </a:xfrm>
          <a:prstGeom prst="rect">
            <a:avLst/>
          </a:prstGeom>
          <a:noFill/>
        </p:spPr>
      </p:pic>
      <p:pic>
        <p:nvPicPr>
          <p:cNvPr id="7171" name="Picture 3" descr="C:\Users\Bill\Pictures\93504218_633015497251191_4881665291832000512_n.jpg"/>
          <p:cNvPicPr>
            <a:picLocks noChangeAspect="1" noChangeArrowheads="1"/>
          </p:cNvPicPr>
          <p:nvPr/>
        </p:nvPicPr>
        <p:blipFill>
          <a:blip r:embed="rId3" cstate="print"/>
          <a:srcRect/>
          <a:stretch>
            <a:fillRect/>
          </a:stretch>
        </p:blipFill>
        <p:spPr bwMode="auto">
          <a:xfrm>
            <a:off x="6302220" y="1"/>
            <a:ext cx="2625756" cy="3501008"/>
          </a:xfrm>
          <a:prstGeom prst="rect">
            <a:avLst/>
          </a:prstGeom>
          <a:noFill/>
        </p:spPr>
      </p:pic>
      <p:sp>
        <p:nvSpPr>
          <p:cNvPr id="5" name="TextBox 4"/>
          <p:cNvSpPr txBox="1"/>
          <p:nvPr/>
        </p:nvSpPr>
        <p:spPr>
          <a:xfrm>
            <a:off x="0" y="404664"/>
            <a:ext cx="3059832" cy="5632311"/>
          </a:xfrm>
          <a:prstGeom prst="rect">
            <a:avLst/>
          </a:prstGeom>
          <a:noFill/>
        </p:spPr>
        <p:txBody>
          <a:bodyPr wrap="square" rtlCol="0">
            <a:spAutoFit/>
          </a:bodyPr>
          <a:lstStyle/>
          <a:p>
            <a:r>
              <a:rPr lang="el-GR" sz="2000" dirty="0" smtClean="0"/>
              <a:t>Μια εύκολη και ευχάριστη, δημιουργική κατασκευή είναι αφού έχεις μαζέψει ή αγοράσει λουλούδια της εποχής, και τα έχεις μυρίσει να πάρεις τα πέταλα τους προσεκτικά και να τα κολλήσεις σε χάρτινα πιατάκια. Ένας εύκολος τρόπος για να κολλήσουν είναι αφού έχεις κόψει το εσωτερικό τους να κολλήσεις αυτοκόλλητο διάφανο (που ντύνουν τα σχολικά βιβλία) και να πειραματιστείς τοποθετώντας όσα και όποια πέταλα θέλεις .</a:t>
            </a:r>
            <a:endParaRPr lang="el-G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checkerboard(across)">
                                      <p:cBhvr>
                                        <p:cTn id="11"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FFC000"/>
          </a:solidFill>
        </p:spPr>
        <p:txBody>
          <a:bodyPr/>
          <a:lstStyle/>
          <a:p>
            <a:endParaRPr lang="el-GR" dirty="0"/>
          </a:p>
        </p:txBody>
      </p:sp>
      <p:pic>
        <p:nvPicPr>
          <p:cNvPr id="82946" name="Picture 2" descr="C:\Users\Bill\Pictures\94016340_329902577988849_4982789648276258816_n.png"/>
          <p:cNvPicPr>
            <a:picLocks noGrp="1" noChangeAspect="1" noChangeArrowheads="1"/>
          </p:cNvPicPr>
          <p:nvPr>
            <p:ph idx="1"/>
          </p:nvPr>
        </p:nvPicPr>
        <p:blipFill>
          <a:blip r:embed="rId2" cstate="print"/>
          <a:srcRect l="3438" t="3801" b="11150"/>
          <a:stretch>
            <a:fillRect/>
          </a:stretch>
        </p:blipFill>
        <p:spPr bwMode="auto">
          <a:xfrm>
            <a:off x="4860032" y="0"/>
            <a:ext cx="4283968" cy="6858000"/>
          </a:xfrm>
          <a:prstGeom prst="rect">
            <a:avLst/>
          </a:prstGeom>
          <a:noFill/>
        </p:spPr>
      </p:pic>
      <p:sp>
        <p:nvSpPr>
          <p:cNvPr id="4" name="TextBox 3"/>
          <p:cNvSpPr txBox="1"/>
          <p:nvPr/>
        </p:nvSpPr>
        <p:spPr>
          <a:xfrm flipH="1">
            <a:off x="251520" y="620688"/>
            <a:ext cx="4248472" cy="5909890"/>
          </a:xfrm>
          <a:prstGeom prst="rect">
            <a:avLst/>
          </a:prstGeom>
          <a:noFill/>
        </p:spPr>
        <p:txBody>
          <a:bodyPr wrap="square" rtlCol="0">
            <a:spAutoFit/>
          </a:bodyPr>
          <a:lstStyle/>
          <a:p>
            <a:r>
              <a:rPr lang="el-GR" sz="2800" dirty="0" smtClean="0">
                <a:latin typeface="Comic Sans MS" pitchFamily="66" charset="0"/>
              </a:rPr>
              <a:t>Και σε ποιον δεν αρέσουν τα καρύδια; Όμως τα τσόφλια άραγε αφού δεν τρώγονται μήπως να τα παίζαμε κάπως; Μια.καλή ιδέα είναι να τα βάψετε με αστάρι (Οι γονείς) και μετά να σκεφτείτε αγαπημένα ζωάκια.και να τους δώσετε φωνή/κίνηση και χρήση μες την καθημερινότητα απολαύστε το !!.</a:t>
            </a:r>
            <a:endParaRPr lang="el-GR" sz="28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checkerboard(across)">
                                      <p:cBhvr>
                                        <p:cTn id="7"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8104" cy="1772816"/>
          </a:xfrm>
        </p:spPr>
        <p:txBody>
          <a:bodyPr>
            <a:noAutofit/>
          </a:bodyPr>
          <a:lstStyle/>
          <a:p>
            <a:pPr algn="l"/>
            <a:r>
              <a:rPr lang="el-GR" sz="2400" dirty="0" smtClean="0">
                <a:solidFill>
                  <a:schemeClr val="accent3">
                    <a:lumMod val="75000"/>
                  </a:schemeClr>
                </a:solidFill>
                <a:latin typeface="Comic Sans MS" pitchFamily="66" charset="0"/>
              </a:rPr>
              <a:t>Μπορείς να βάλεις τα λουλουδάκια που μάζεψες από τη βόλτα σου ή από το μπαλκόνι σου, με αυτούς τους τρόπους για να φτιάξεις  όμορφες συνθέσεις</a:t>
            </a:r>
            <a:r>
              <a:rPr lang="el-GR" sz="2400" dirty="0" smtClean="0"/>
              <a:t>.  </a:t>
            </a:r>
            <a:endParaRPr lang="el-GR" sz="2400" dirty="0"/>
          </a:p>
        </p:txBody>
      </p:sp>
      <p:pic>
        <p:nvPicPr>
          <p:cNvPr id="83970" name="Picture 2" descr="C:\Users\Bill\Pictures\87553325_809798556183609_3856366451208224768_n.jpg"/>
          <p:cNvPicPr>
            <a:picLocks noGrp="1" noChangeAspect="1" noChangeArrowheads="1"/>
          </p:cNvPicPr>
          <p:nvPr>
            <p:ph idx="1"/>
          </p:nvPr>
        </p:nvPicPr>
        <p:blipFill>
          <a:blip r:embed="rId2" cstate="print"/>
          <a:srcRect/>
          <a:stretch>
            <a:fillRect/>
          </a:stretch>
        </p:blipFill>
        <p:spPr bwMode="auto">
          <a:xfrm>
            <a:off x="5940152" y="980728"/>
            <a:ext cx="3203848" cy="4004810"/>
          </a:xfrm>
          <a:prstGeom prst="rect">
            <a:avLst/>
          </a:prstGeom>
          <a:noFill/>
        </p:spPr>
      </p:pic>
      <p:pic>
        <p:nvPicPr>
          <p:cNvPr id="5122" name="Picture 2" descr="C:\Users\Bill\Pictures\93254654_3094005907330937_7510324627197919232_n.jpg"/>
          <p:cNvPicPr>
            <a:picLocks noChangeAspect="1" noChangeArrowheads="1"/>
          </p:cNvPicPr>
          <p:nvPr/>
        </p:nvPicPr>
        <p:blipFill>
          <a:blip r:embed="rId3" cstate="print"/>
          <a:srcRect/>
          <a:stretch>
            <a:fillRect/>
          </a:stretch>
        </p:blipFill>
        <p:spPr bwMode="auto">
          <a:xfrm>
            <a:off x="179512" y="1772816"/>
            <a:ext cx="5436666" cy="508518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839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p:spPr>
        <p:txBody>
          <a:bodyPr/>
          <a:lstStyle/>
          <a:p>
            <a:endParaRPr lang="el-GR" dirty="0"/>
          </a:p>
        </p:txBody>
      </p:sp>
      <p:sp>
        <p:nvSpPr>
          <p:cNvPr id="3" name="Content Placeholder 2"/>
          <p:cNvSpPr>
            <a:spLocks noGrp="1"/>
          </p:cNvSpPr>
          <p:nvPr>
            <p:ph idx="1"/>
          </p:nvPr>
        </p:nvSpPr>
        <p:spPr>
          <a:xfrm>
            <a:off x="457200" y="332656"/>
            <a:ext cx="3898776" cy="5793507"/>
          </a:xfrm>
        </p:spPr>
        <p:txBody>
          <a:bodyPr>
            <a:noAutofit/>
          </a:bodyPr>
          <a:lstStyle/>
          <a:p>
            <a:pPr>
              <a:buNone/>
            </a:pPr>
            <a:r>
              <a:rPr lang="el-GR" sz="2400" dirty="0" smtClean="0">
                <a:latin typeface="Comic Sans MS" pitchFamily="66" charset="0"/>
              </a:rPr>
              <a:t>       Δείτε αυτό...</a:t>
            </a:r>
          </a:p>
          <a:p>
            <a:pPr>
              <a:buNone/>
            </a:pPr>
            <a:r>
              <a:rPr lang="el-GR" sz="2400" dirty="0" smtClean="0">
                <a:latin typeface="Comic Sans MS" pitchFamily="66" charset="0"/>
              </a:rPr>
              <a:t> </a:t>
            </a:r>
            <a:r>
              <a:rPr lang="el-GR" sz="2400" u="sng" dirty="0" smtClean="0">
                <a:latin typeface="Comic Sans MS" pitchFamily="66" charset="0"/>
                <a:hlinkClick r:id="rId3"/>
              </a:rPr>
              <a:t>https://pin.it/57MNDaD</a:t>
            </a:r>
            <a:r>
              <a:rPr lang="el-GR" sz="2400" dirty="0" smtClean="0">
                <a:latin typeface="Comic Sans MS" pitchFamily="66" charset="0"/>
              </a:rPr>
              <a:t> Όμορφες ανοιξιάτικες στάμπες λουλουδιών. Τα υλικά που χρειάζονται είναι μανταλάκια, δακτυλομπογιές (ότι χρώμα έχετε), πον-πον(αν δεν έχετε φτιάξτε με σφουγγαράκι).Πιάστε τα πον-πον σε κάθε μανταλάκι, και βουτήξτε τα μέσα σε κάθε χρώμα. Πάνω σε άσπρο χαρτί δημιουργήστε όμορφα Χαρούμενα λουλούδια.</a:t>
            </a:r>
            <a:endParaRPr lang="el-GR" sz="2400" dirty="0">
              <a:latin typeface="Comic Sans MS" pitchFamily="66" charset="0"/>
            </a:endParaRPr>
          </a:p>
        </p:txBody>
      </p:sp>
      <p:pic>
        <p:nvPicPr>
          <p:cNvPr id="1026" name="Picture 2" descr="C:\Users\Bill\Pictures\bc7479a83a744d18b2c9f8fb36296eb0.jpg"/>
          <p:cNvPicPr>
            <a:picLocks noChangeAspect="1" noChangeArrowheads="1"/>
          </p:cNvPicPr>
          <p:nvPr/>
        </p:nvPicPr>
        <p:blipFill>
          <a:blip r:embed="rId4" cstate="print"/>
          <a:srcRect/>
          <a:stretch>
            <a:fillRect/>
          </a:stretch>
        </p:blipFill>
        <p:spPr bwMode="auto">
          <a:xfrm>
            <a:off x="5364088" y="0"/>
            <a:ext cx="3779912"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p:spPr>
        <p:txBody>
          <a:bodyPr/>
          <a:lstStyle/>
          <a:p>
            <a:endParaRPr lang="el-GR" dirty="0"/>
          </a:p>
        </p:txBody>
      </p:sp>
      <p:pic>
        <p:nvPicPr>
          <p:cNvPr id="1026" name="Picture 2" descr="C:\Users\Bill\Pictures\93111690_245067736537922_5230342191599058944_n.jpg"/>
          <p:cNvPicPr>
            <a:picLocks noChangeAspect="1" noChangeArrowheads="1"/>
          </p:cNvPicPr>
          <p:nvPr/>
        </p:nvPicPr>
        <p:blipFill>
          <a:blip r:embed="rId3" cstate="print"/>
          <a:srcRect t="5172"/>
          <a:stretch>
            <a:fillRect/>
          </a:stretch>
        </p:blipFill>
        <p:spPr bwMode="auto">
          <a:xfrm>
            <a:off x="4716016" y="1628800"/>
            <a:ext cx="4427986" cy="4176464"/>
          </a:xfrm>
          <a:prstGeom prst="rect">
            <a:avLst/>
          </a:prstGeom>
          <a:noFill/>
        </p:spPr>
      </p:pic>
      <p:sp>
        <p:nvSpPr>
          <p:cNvPr id="5" name="Content Placeholder 4"/>
          <p:cNvSpPr>
            <a:spLocks noGrp="1"/>
          </p:cNvSpPr>
          <p:nvPr>
            <p:ph idx="1"/>
          </p:nvPr>
        </p:nvSpPr>
        <p:spPr>
          <a:xfrm>
            <a:off x="-252536" y="260648"/>
            <a:ext cx="5112568" cy="5937523"/>
          </a:xfrm>
        </p:spPr>
        <p:txBody>
          <a:bodyPr>
            <a:normAutofit/>
          </a:bodyPr>
          <a:lstStyle/>
          <a:p>
            <a:pPr>
              <a:buNone/>
            </a:pPr>
            <a:r>
              <a:rPr lang="el-GR" sz="2800" dirty="0" smtClean="0">
                <a:latin typeface="Comic Sans MS" pitchFamily="66" charset="0"/>
              </a:rPr>
              <a:t>    </a:t>
            </a:r>
            <a:r>
              <a:rPr lang="el-GR" sz="2800" dirty="0" smtClean="0">
                <a:solidFill>
                  <a:srgbClr val="FF0000"/>
                </a:solidFill>
                <a:latin typeface="Comic Sans MS" pitchFamily="66" charset="0"/>
              </a:rPr>
              <a:t>Γλάστρα με λουλούδια από αποτύπωμα με σφουγγάρι.</a:t>
            </a:r>
          </a:p>
          <a:p>
            <a:pPr>
              <a:buNone/>
            </a:pPr>
            <a:endParaRPr lang="el-GR" sz="2400" dirty="0" smtClean="0">
              <a:solidFill>
                <a:srgbClr val="FF0000"/>
              </a:solidFill>
              <a:latin typeface="Comic Sans MS" pitchFamily="66" charset="0"/>
            </a:endParaRPr>
          </a:p>
          <a:p>
            <a:pPr>
              <a:buNone/>
            </a:pPr>
            <a:r>
              <a:rPr lang="el-GR" sz="2400" dirty="0" smtClean="0">
                <a:latin typeface="Comic Sans MS" pitchFamily="66" charset="0"/>
              </a:rPr>
              <a:t>    Σε ένα χαρτόνι σχημάτισε μια γλάστρα. Την κόβεις με την βοήθεια των μεγάλων και τη κολλάς σε ένα χαρτί. Βούτα το σφουγγαράκι στη τέμπερα και σχημάτισε λουλούδια, με διαφορα χρώματα. Έπειτα με άλλο ένα κομμάτι σχημάτισε φύλλα. Βούτα τον φελλό σε τέμπερα για να σχηματίσεις τη γύρη από τα λουλούδια.</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heckerboard(across)">
                                      <p:cBhvr>
                                        <p:cTn id="11" dur="500"/>
                                        <p:tgtEl>
                                          <p:spTgt spid="5">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a:ln>
            <a:noFill/>
          </a:ln>
        </p:spPr>
        <p:txBody>
          <a:bodyPr/>
          <a:lstStyle/>
          <a:p>
            <a:endParaRPr lang="el-GR" dirty="0"/>
          </a:p>
        </p:txBody>
      </p:sp>
      <p:pic>
        <p:nvPicPr>
          <p:cNvPr id="10242" name="Picture 2" descr="C:\Users\Bill\Pictures\93491903_536834290598596_4865709861989515264_n.jpg"/>
          <p:cNvPicPr>
            <a:picLocks noGrp="1" noChangeAspect="1" noChangeArrowheads="1"/>
          </p:cNvPicPr>
          <p:nvPr>
            <p:ph idx="1"/>
          </p:nvPr>
        </p:nvPicPr>
        <p:blipFill>
          <a:blip r:embed="rId3" cstate="print"/>
          <a:srcRect/>
          <a:stretch>
            <a:fillRect/>
          </a:stretch>
        </p:blipFill>
        <p:spPr bwMode="auto">
          <a:xfrm>
            <a:off x="4932040" y="1412777"/>
            <a:ext cx="4211960" cy="3816424"/>
          </a:xfrm>
          <a:prstGeom prst="rect">
            <a:avLst/>
          </a:prstGeom>
          <a:noFill/>
        </p:spPr>
      </p:pic>
      <p:sp>
        <p:nvSpPr>
          <p:cNvPr id="4" name="TextBox 3"/>
          <p:cNvSpPr txBox="1"/>
          <p:nvPr/>
        </p:nvSpPr>
        <p:spPr>
          <a:xfrm>
            <a:off x="0" y="0"/>
            <a:ext cx="4932040" cy="6801862"/>
          </a:xfrm>
          <a:prstGeom prst="rect">
            <a:avLst/>
          </a:prstGeom>
          <a:solidFill>
            <a:schemeClr val="accent3">
              <a:lumMod val="20000"/>
              <a:lumOff val="80000"/>
            </a:schemeClr>
          </a:solidFill>
        </p:spPr>
        <p:txBody>
          <a:bodyPr wrap="square" rtlCol="0">
            <a:spAutoFit/>
          </a:bodyPr>
          <a:lstStyle/>
          <a:p>
            <a:r>
              <a:rPr lang="el-GR" sz="2800" dirty="0" smtClean="0">
                <a:solidFill>
                  <a:srgbClr val="FF0000"/>
                </a:solidFill>
                <a:latin typeface="Comic Sans MS" pitchFamily="66" charset="0"/>
              </a:rPr>
              <a:t>Ντομάτες από χάρτινο πιάτο.</a:t>
            </a:r>
          </a:p>
          <a:p>
            <a:r>
              <a:rPr lang="el-GR" sz="2800" dirty="0" smtClean="0">
                <a:latin typeface="Comic Sans MS" pitchFamily="66" charset="0"/>
              </a:rPr>
              <a:t> </a:t>
            </a:r>
            <a:r>
              <a:rPr lang="el-GR" sz="2000" b="1" dirty="0" smtClean="0">
                <a:latin typeface="Comic Sans MS" pitchFamily="66" charset="0"/>
              </a:rPr>
              <a:t>Υλικά</a:t>
            </a:r>
            <a:r>
              <a:rPr lang="el-GR" sz="2000" dirty="0" smtClean="0">
                <a:latin typeface="Comic Sans MS" pitchFamily="66" charset="0"/>
              </a:rPr>
              <a:t>: Χάρτινο πιάτο,τέμπερα ή δακτυλομπογιά κόκκινη, χαρτόνι για το φύλλο, ένα μικρό κομμάτι από λευκή κόλλα χαρτί για τα μάτια. </a:t>
            </a:r>
          </a:p>
          <a:p>
            <a:endParaRPr lang="el-GR" sz="2000" dirty="0" smtClean="0">
              <a:latin typeface="Comic Sans MS" pitchFamily="66" charset="0"/>
            </a:endParaRPr>
          </a:p>
          <a:p>
            <a:r>
              <a:rPr lang="el-GR" sz="2000" dirty="0" smtClean="0">
                <a:latin typeface="Comic Sans MS" pitchFamily="66" charset="0"/>
              </a:rPr>
              <a:t>Βάφεις το πιάτο κόκκινο. Το αφήνεις να στεγνώσει. Σε ένα πράσινο χαρτόνι,σχηματίζεις ένα φύλλο, το κόβεις και το κολλάς στο πιάτο. Στη λευκή κόλλα χαρτί σχηματιζεις δύο κύκλους για μάτια.</a:t>
            </a:r>
            <a:r>
              <a:rPr lang="el-GR" sz="2000" dirty="0" smtClean="0"/>
              <a:t> </a:t>
            </a:r>
            <a:r>
              <a:rPr lang="el-GR" sz="2000" dirty="0" smtClean="0">
                <a:latin typeface="Comic Sans MS" pitchFamily="66" charset="0"/>
              </a:rPr>
              <a:t>Τα κολλάς στο πιάτο και με ένα μαρκαδόρο κάνεις τη κορη του ματιού και το στόμα. </a:t>
            </a:r>
          </a:p>
          <a:p>
            <a:endParaRPr lang="el-GR" sz="2000" dirty="0" smtClean="0">
              <a:solidFill>
                <a:srgbClr val="FF0000"/>
              </a:solidFill>
              <a:latin typeface="Comic Sans MS" pitchFamily="66" charset="0"/>
            </a:endParaRPr>
          </a:p>
          <a:p>
            <a:r>
              <a:rPr lang="el-GR" sz="2000" dirty="0" smtClean="0">
                <a:solidFill>
                  <a:srgbClr val="FF0000"/>
                </a:solidFill>
                <a:latin typeface="Comic Sans MS" pitchFamily="66" charset="0"/>
              </a:rPr>
              <a:t>Tip!:</a:t>
            </a:r>
            <a:r>
              <a:rPr lang="el-GR" sz="2000" dirty="0" smtClean="0">
                <a:latin typeface="Comic Sans MS" pitchFamily="66" charset="0"/>
              </a:rPr>
              <a:t>Αν δεν έχεις πράσινο χαρτόνι τότε και σε λευκό μπορείς να φτιάξεις φύλλο και να το βάψεις πράσινο. Μπορείς επίσης πάνω σε ένα χαρτόνι να σχηματίσεις αποτύπωμα της παλάμης σουγια φυλλο και να το κόψεις.</a:t>
            </a:r>
            <a:endParaRPr lang="el-GR" sz="20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par>
                          <p:cTn id="8" fill="hold">
                            <p:stCondLst>
                              <p:cond delay="5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6858000"/>
          </a:xfrm>
          <a:solidFill>
            <a:srgbClr val="00B050"/>
          </a:solidFill>
        </p:spPr>
        <p:txBody>
          <a:bodyPr>
            <a:normAutofit/>
          </a:bodyPr>
          <a:lstStyle/>
          <a:p>
            <a:r>
              <a:rPr lang="el-GR" sz="3200" b="1" dirty="0" smtClean="0">
                <a:solidFill>
                  <a:schemeClr val="accent6">
                    <a:lumMod val="60000"/>
                    <a:lumOff val="40000"/>
                  </a:schemeClr>
                </a:solidFill>
                <a:latin typeface="Comic Sans MS" pitchFamily="66" charset="0"/>
              </a:rPr>
              <a:t>Λουλούδια από καπάκια.</a:t>
            </a:r>
            <a:r>
              <a:rPr lang="el-GR" sz="3200" dirty="0" smtClean="0">
                <a:solidFill>
                  <a:schemeClr val="accent6">
                    <a:lumMod val="60000"/>
                    <a:lumOff val="40000"/>
                  </a:schemeClr>
                </a:solidFill>
                <a:latin typeface="Comic Sans MS" pitchFamily="66" charset="0"/>
              </a:rPr>
              <a:t/>
            </a:r>
            <a:br>
              <a:rPr lang="el-GR" sz="3200" dirty="0" smtClean="0">
                <a:solidFill>
                  <a:schemeClr val="accent6">
                    <a:lumMod val="60000"/>
                    <a:lumOff val="40000"/>
                  </a:schemeClr>
                </a:solidFill>
                <a:latin typeface="Comic Sans MS" pitchFamily="66" charset="0"/>
              </a:rPr>
            </a:br>
            <a:r>
              <a:rPr lang="el-GR" sz="2400" dirty="0" smtClean="0">
                <a:latin typeface="Comic Sans MS" pitchFamily="66" charset="0"/>
              </a:rPr>
              <a:t/>
            </a:r>
            <a:br>
              <a:rPr lang="el-GR" sz="2400" dirty="0" smtClean="0">
                <a:latin typeface="Comic Sans MS" pitchFamily="66" charset="0"/>
              </a:rPr>
            </a:br>
            <a:r>
              <a:rPr lang="el-GR" sz="2400" b="1" dirty="0" smtClean="0">
                <a:latin typeface="Comic Sans MS" pitchFamily="66" charset="0"/>
              </a:rPr>
              <a:t> Υλικά</a:t>
            </a:r>
            <a:r>
              <a:rPr lang="el-GR" sz="2400" dirty="0" smtClean="0">
                <a:latin typeface="Comic Sans MS" pitchFamily="66" charset="0"/>
              </a:rPr>
              <a:t>: καπάκια πλαστικά, μαρκαδόρο ή τέμπερα και ένα χαρτόνι.</a:t>
            </a:r>
            <a:br>
              <a:rPr lang="el-GR" sz="2400" dirty="0" smtClean="0">
                <a:latin typeface="Comic Sans MS" pitchFamily="66" charset="0"/>
              </a:rPr>
            </a:br>
            <a:r>
              <a:rPr lang="el-GR" sz="2400" dirty="0" smtClean="0">
                <a:latin typeface="Comic Sans MS" pitchFamily="66" charset="0"/>
              </a:rPr>
              <a:t/>
            </a:r>
            <a:br>
              <a:rPr lang="el-GR" sz="2400" dirty="0" smtClean="0">
                <a:latin typeface="Comic Sans MS" pitchFamily="66" charset="0"/>
              </a:rPr>
            </a:br>
            <a:r>
              <a:rPr lang="el-GR" sz="2400" dirty="0" smtClean="0">
                <a:latin typeface="Comic Sans MS" pitchFamily="66" charset="0"/>
              </a:rPr>
              <a:t> Με τα καπάκια σχηματιζεις λουλούδια και τα κολλάς στο χαρτόνι όπως στη φώτο.Έπειτα με ένα πράσινο μαρκαδόρο ή πράσινη τέμπερα σχηματιζεις τα κοτσάνια από τα λουλούδια και τα φύλλα τους.</a:t>
            </a:r>
            <a:endParaRPr lang="el-GR" sz="2400" dirty="0">
              <a:latin typeface="Comic Sans MS" pitchFamily="66" charset="0"/>
            </a:endParaRPr>
          </a:p>
        </p:txBody>
      </p:sp>
      <p:pic>
        <p:nvPicPr>
          <p:cNvPr id="11266" name="Picture 2" descr="C:\Users\Bill\Pictures\93119824_646196389566334_8234624248388255744_n.jpg"/>
          <p:cNvPicPr>
            <a:picLocks noGrp="1" noChangeAspect="1" noChangeArrowheads="1"/>
          </p:cNvPicPr>
          <p:nvPr>
            <p:ph idx="1"/>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cstate="print"/>
            <a:tile tx="0" ty="0" sx="100000" sy="100000" flip="none" algn="tl"/>
          </a:blipFill>
        </p:spPr>
        <p:txBody>
          <a:bodyPr/>
          <a:lstStyle/>
          <a:p>
            <a:r>
              <a:rPr lang="el-GR" dirty="0" smtClean="0"/>
              <a:t>Π</a:t>
            </a:r>
            <a:endParaRPr lang="el-GR" dirty="0"/>
          </a:p>
        </p:txBody>
      </p:sp>
      <p:pic>
        <p:nvPicPr>
          <p:cNvPr id="1026" name="Picture 2" descr="C:\Users\Bill\Pictures\93225230_10220207698715498_1344902144691535872_n.jpg"/>
          <p:cNvPicPr>
            <a:picLocks noGrp="1" noChangeAspect="1" noChangeArrowheads="1"/>
          </p:cNvPicPr>
          <p:nvPr>
            <p:ph idx="1"/>
          </p:nvPr>
        </p:nvPicPr>
        <p:blipFill>
          <a:blip r:embed="rId4" cstate="print"/>
          <a:srcRect/>
          <a:stretch>
            <a:fillRect/>
          </a:stretch>
        </p:blipFill>
        <p:spPr bwMode="auto">
          <a:xfrm>
            <a:off x="4427984" y="1340768"/>
            <a:ext cx="4362374" cy="4525963"/>
          </a:xfrm>
          <a:prstGeom prst="rect">
            <a:avLst/>
          </a:prstGeom>
          <a:noFill/>
        </p:spPr>
      </p:pic>
      <p:sp>
        <p:nvSpPr>
          <p:cNvPr id="6" name="TextBox 5"/>
          <p:cNvSpPr txBox="1"/>
          <p:nvPr/>
        </p:nvSpPr>
        <p:spPr>
          <a:xfrm>
            <a:off x="899592" y="980728"/>
            <a:ext cx="3129941" cy="3046988"/>
          </a:xfrm>
          <a:prstGeom prst="rect">
            <a:avLst/>
          </a:prstGeom>
          <a:noFill/>
        </p:spPr>
        <p:txBody>
          <a:bodyPr wrap="square" rtlCol="0">
            <a:spAutoFit/>
          </a:bodyPr>
          <a:lstStyle/>
          <a:p>
            <a:r>
              <a:rPr lang="el-GR" sz="3200" dirty="0" smtClean="0">
                <a:latin typeface="Comic Sans MS" pitchFamily="66" charset="0"/>
              </a:rPr>
              <a:t>Μπορείς να φτιάξεις παγάκια </a:t>
            </a:r>
          </a:p>
          <a:p>
            <a:r>
              <a:rPr lang="el-GR" sz="3200" dirty="0" smtClean="0">
                <a:latin typeface="Comic Sans MS" pitchFamily="66" charset="0"/>
              </a:rPr>
              <a:t>με τα λουλούδια και τα φύλλα </a:t>
            </a:r>
          </a:p>
          <a:p>
            <a:r>
              <a:rPr lang="el-GR" sz="3200" dirty="0" smtClean="0">
                <a:latin typeface="Comic Sans MS" pitchFamily="66" charset="0"/>
              </a:rPr>
              <a:t>που μάζεψες! </a:t>
            </a:r>
            <a:endParaRPr lang="el-GR" sz="3200" dirty="0">
              <a:latin typeface="Comic Sans MS" pitchFamily="66" charset="0"/>
            </a:endParaRPr>
          </a:p>
        </p:txBody>
      </p:sp>
    </p:spTree>
  </p:cSld>
  <p:clrMapOvr>
    <a:masterClrMapping/>
  </p:clrMapOvr>
  <p:transition>
    <p:sndAc>
      <p:stSnd>
        <p:snd r:embed="rId2" name="camera.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816"/>
            <a:ext cx="3250704" cy="4320480"/>
          </a:xfrm>
        </p:spPr>
        <p:txBody>
          <a:bodyPr>
            <a:noAutofit/>
          </a:bodyPr>
          <a:lstStyle/>
          <a:p>
            <a:r>
              <a:rPr lang="el-GR" sz="2800" dirty="0" smtClean="0">
                <a:solidFill>
                  <a:srgbClr val="00B050"/>
                </a:solidFill>
                <a:latin typeface="Comic Sans MS" pitchFamily="66" charset="0"/>
              </a:rPr>
              <a:t>Α</a:t>
            </a:r>
            <a:r>
              <a:rPr lang="el-GR" sz="2800" b="1" dirty="0" smtClean="0">
                <a:solidFill>
                  <a:srgbClr val="00B050"/>
                </a:solidFill>
                <a:latin typeface="Comic Sans MS" pitchFamily="66" charset="0"/>
              </a:rPr>
              <a:t>νοιξιάτικο δέντρο από φαρφάλες.</a:t>
            </a: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Χρωμάτισε τις φαρφάλες με χρώματα της αρεσκείας σου(δακτυλομπογιές, τέμπερες) και τις αφήνεις να στεγνώσουν. Σε ένα χαρτόνι σχηματίζεις με καφέ τέμπερα κορμό και κλαδιά για να φτιάξειςένα δέντρο. Πάνω στα κλαδιά κολλάς τις φαρφάλες.</a:t>
            </a:r>
            <a:r>
              <a:rPr lang="en-US" sz="2000" dirty="0" smtClean="0">
                <a:latin typeface="Comic Sans MS" pitchFamily="66" charset="0"/>
              </a:rPr>
              <a:t/>
            </a:r>
            <a:br>
              <a:rPr lang="en-US" sz="2000"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r>
              <a:rPr lang="el-GR" sz="2000" b="1" dirty="0" smtClean="0">
                <a:solidFill>
                  <a:srgbClr val="FF0000"/>
                </a:solidFill>
              </a:rPr>
              <a:t>TIP!</a:t>
            </a:r>
            <a:r>
              <a:rPr lang="el-GR" sz="2000" dirty="0" smtClean="0"/>
              <a:t> </a:t>
            </a:r>
            <a:br>
              <a:rPr lang="el-GR" sz="2000" dirty="0" smtClean="0"/>
            </a:br>
            <a:r>
              <a:rPr lang="el-GR" sz="2000" dirty="0" smtClean="0"/>
              <a:t>Μπορούμε να χρησιμοποιήσουμε όποιο άλλο μικρό ζυμαρικό διαθέτουμε και μας αρέσει.</a:t>
            </a:r>
            <a:br>
              <a:rPr lang="el-GR" sz="2000" dirty="0" smtClean="0"/>
            </a:br>
            <a:r>
              <a:rPr lang="el-GR" sz="2000" dirty="0" smtClean="0"/>
              <a:t/>
            </a:r>
            <a:br>
              <a:rPr lang="el-GR" sz="2000" dirty="0" smtClean="0"/>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endParaRPr lang="el-GR" sz="2000" dirty="0">
              <a:latin typeface="Comic Sans MS" pitchFamily="66" charset="0"/>
            </a:endParaRPr>
          </a:p>
        </p:txBody>
      </p:sp>
      <p:pic>
        <p:nvPicPr>
          <p:cNvPr id="15362" name="Picture 2" descr="C:\Users\Bill\Pictures\92230068_258255085344747_5536796668038479872_n.jpg"/>
          <p:cNvPicPr>
            <a:picLocks noGrp="1" noChangeAspect="1" noChangeArrowheads="1"/>
          </p:cNvPicPr>
          <p:nvPr>
            <p:ph idx="1"/>
          </p:nvPr>
        </p:nvPicPr>
        <p:blipFill>
          <a:blip r:embed="rId2" cstate="print"/>
          <a:srcRect/>
          <a:stretch>
            <a:fillRect/>
          </a:stretch>
        </p:blipFill>
        <p:spPr bwMode="auto">
          <a:xfrm>
            <a:off x="4211960" y="1556792"/>
            <a:ext cx="4689731" cy="45259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6">
              <a:lumMod val="40000"/>
              <a:lumOff val="60000"/>
            </a:schemeClr>
          </a:solidFill>
        </p:spPr>
        <p:txBody>
          <a:bodyPr/>
          <a:lstStyle/>
          <a:p>
            <a:endParaRPr lang="el-GR" dirty="0"/>
          </a:p>
        </p:txBody>
      </p:sp>
      <p:sp>
        <p:nvSpPr>
          <p:cNvPr id="3" name="Content Placeholder 2"/>
          <p:cNvSpPr>
            <a:spLocks noGrp="1"/>
          </p:cNvSpPr>
          <p:nvPr>
            <p:ph idx="1"/>
          </p:nvPr>
        </p:nvSpPr>
        <p:spPr>
          <a:xfrm>
            <a:off x="457200" y="548680"/>
            <a:ext cx="8229600" cy="6048672"/>
          </a:xfrm>
        </p:spPr>
        <p:txBody>
          <a:bodyPr>
            <a:normAutofit/>
          </a:bodyPr>
          <a:lstStyle/>
          <a:p>
            <a:r>
              <a:rPr lang="el-GR" dirty="0" smtClean="0"/>
              <a:t>Μια και ο καιρός έφτιαξε μπορούμε σιγά σιγά να αρχίσουμε να μιλάμε με τα παιδιά για τις αλλαγές στον καιρό και την φύση... Ο καιρός αλλάζει, τα αποδημητικά πουλιά επιστρέφουν, τα ζώα που είχαν πέσει σε χειμερία νάρκη ξυπνάνε για να χαρούν κι αυτά τη φύση...</a:t>
            </a:r>
          </a:p>
          <a:p>
            <a:r>
              <a:rPr lang="el-GR" dirty="0" smtClean="0"/>
              <a:t>Η φύση ξυπνάει και μαζί της τα ζώα, τα φυτά και τα έντομα που ζουζουνίζουν χαρούμενα...</a:t>
            </a:r>
          </a:p>
          <a:p>
            <a:endParaRPr lang="el-GR" dirty="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a:t>
            </a:r>
            <a:endParaRPr lang="el-GR" dirty="0"/>
          </a:p>
        </p:txBody>
      </p:sp>
      <p:pic>
        <p:nvPicPr>
          <p:cNvPr id="2050" name="Picture 2" descr="C:\Users\Bill\Pictures\PAIDIA-MAGEIRIKI-1-728x620.jpg"/>
          <p:cNvPicPr>
            <a:picLocks noGrp="1" noChangeAspect="1" noChangeArrowheads="1"/>
          </p:cNvPicPr>
          <p:nvPr>
            <p:ph idx="1"/>
          </p:nvPr>
        </p:nvPicPr>
        <p:blipFill>
          <a:blip r:embed="rId2" cstate="print">
            <a:lum/>
          </a:blip>
          <a:srcRect/>
          <a:stretch>
            <a:fillRect/>
          </a:stretch>
        </p:blipFill>
        <p:spPr bwMode="auto">
          <a:xfrm>
            <a:off x="0" y="0"/>
            <a:ext cx="9144000" cy="7217070"/>
          </a:xfrm>
          <a:prstGeom prst="rect">
            <a:avLst/>
          </a:prstGeom>
          <a:noFill/>
        </p:spPr>
      </p:pic>
      <p:sp>
        <p:nvSpPr>
          <p:cNvPr id="10" name="TextBox 9"/>
          <p:cNvSpPr txBox="1"/>
          <p:nvPr/>
        </p:nvSpPr>
        <p:spPr>
          <a:xfrm>
            <a:off x="1043608" y="260648"/>
            <a:ext cx="7056784" cy="1015663"/>
          </a:xfrm>
          <a:prstGeom prst="rect">
            <a:avLst/>
          </a:prstGeom>
          <a:noFill/>
        </p:spPr>
        <p:txBody>
          <a:bodyPr wrap="square" rtlCol="0">
            <a:spAutoFit/>
          </a:bodyPr>
          <a:lstStyle/>
          <a:p>
            <a:pPr algn="ctr"/>
            <a:r>
              <a:rPr lang="el-GR" sz="6000" dirty="0" smtClean="0">
                <a:solidFill>
                  <a:srgbClr val="FF0000"/>
                </a:solidFill>
                <a:latin typeface="Comic Sans MS" pitchFamily="66" charset="0"/>
              </a:rPr>
              <a:t>Συνταγές </a:t>
            </a:r>
            <a:endParaRPr lang="el-GR" sz="6000" dirty="0">
              <a:solidFill>
                <a:srgbClr val="FF0000"/>
              </a:solidFill>
              <a:latin typeface="Comic Sans MS" pitchFamily="66" charset="0"/>
            </a:endParaRPr>
          </a:p>
        </p:txBody>
      </p:sp>
      <p:sp>
        <p:nvSpPr>
          <p:cNvPr id="11" name="TextBox 10"/>
          <p:cNvSpPr txBox="1"/>
          <p:nvPr/>
        </p:nvSpPr>
        <p:spPr>
          <a:xfrm>
            <a:off x="0" y="1556792"/>
            <a:ext cx="9144000" cy="1015663"/>
          </a:xfrm>
          <a:prstGeom prst="rect">
            <a:avLst/>
          </a:prstGeom>
          <a:noFill/>
        </p:spPr>
        <p:txBody>
          <a:bodyPr wrap="square" rtlCol="0">
            <a:spAutoFit/>
          </a:bodyPr>
          <a:lstStyle/>
          <a:p>
            <a:pPr lvl="0">
              <a:buFont typeface="Wingdings" pitchFamily="2" charset="2"/>
              <a:buChar char="Ø"/>
            </a:pPr>
            <a:r>
              <a:rPr lang="el-GR" sz="2000" dirty="0" smtClean="0">
                <a:latin typeface="Comic Sans MS" pitchFamily="66" charset="0"/>
              </a:rPr>
              <a:t> </a:t>
            </a:r>
            <a:endParaRPr lang="el-GR" sz="2000" u="sng" dirty="0" smtClean="0">
              <a:solidFill>
                <a:prstClr val="black"/>
              </a:solidFill>
            </a:endParaRPr>
          </a:p>
          <a:p>
            <a:pPr lvl="0">
              <a:buFont typeface="Wingdings" pitchFamily="2" charset="2"/>
              <a:buChar char="Ø"/>
            </a:pPr>
            <a:endParaRPr lang="el-GR" sz="2000" dirty="0" smtClean="0">
              <a:solidFill>
                <a:prstClr val="black"/>
              </a:solidFill>
            </a:endParaRPr>
          </a:p>
          <a:p>
            <a:endParaRPr lang="el-GR" sz="2000"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4">
              <a:lumMod val="20000"/>
              <a:lumOff val="80000"/>
            </a:schemeClr>
          </a:solidFill>
        </p:spPr>
        <p:txBody>
          <a:bodyPr/>
          <a:lstStyle/>
          <a:p>
            <a:endParaRPr lang="el-GR" dirty="0"/>
          </a:p>
        </p:txBody>
      </p:sp>
      <p:sp>
        <p:nvSpPr>
          <p:cNvPr id="3" name="Content Placeholder 2"/>
          <p:cNvSpPr>
            <a:spLocks noGrp="1"/>
          </p:cNvSpPr>
          <p:nvPr>
            <p:ph idx="1"/>
          </p:nvPr>
        </p:nvSpPr>
        <p:spPr>
          <a:xfrm>
            <a:off x="0" y="332656"/>
            <a:ext cx="5220072" cy="6525344"/>
          </a:xfrm>
        </p:spPr>
        <p:txBody>
          <a:bodyPr>
            <a:normAutofit fontScale="62500" lnSpcReduction="20000"/>
          </a:bodyPr>
          <a:lstStyle/>
          <a:p>
            <a:pPr>
              <a:buNone/>
            </a:pPr>
            <a:endParaRPr lang="el-GR" sz="2400" b="1" dirty="0" smtClean="0">
              <a:hlinkClick r:id="rId2"/>
            </a:endParaRPr>
          </a:p>
          <a:p>
            <a:r>
              <a:rPr lang="el-GR" b="1" dirty="0" smtClean="0">
                <a:latin typeface="Comic Sans MS" pitchFamily="66" charset="0"/>
                <a:hlinkClick r:id="rId2"/>
              </a:rPr>
              <a:t>Σπανακόρυζο της μαμάς</a:t>
            </a:r>
          </a:p>
          <a:p>
            <a:pPr>
              <a:buNone/>
            </a:pPr>
            <a:endParaRPr lang="el-GR" sz="2900" b="1" dirty="0" smtClean="0">
              <a:hlinkClick r:id="rId2"/>
            </a:endParaRPr>
          </a:p>
          <a:p>
            <a:pPr>
              <a:buNone/>
            </a:pPr>
            <a:r>
              <a:rPr lang="el-GR" sz="2900" dirty="0" smtClean="0">
                <a:hlinkClick r:id="rId2"/>
              </a:rPr>
              <a:t>Σπανακόρυζο. Ένα πλήρες γεύμα με πολλές βιταμίνες. Το σπανάκι είναι ένα από τα πλουσιότερα σε θρεπτικά συστατικά πράσινα λαχανικά.</a:t>
            </a:r>
            <a:r>
              <a:rPr lang="el-GR" sz="2900" dirty="0" smtClean="0">
                <a:hlinkClick r:id="rId3"/>
              </a:rPr>
              <a:t> </a:t>
            </a:r>
          </a:p>
          <a:p>
            <a:pPr>
              <a:buNone/>
            </a:pPr>
            <a:r>
              <a:rPr lang="el-GR" sz="2900" u="sng" dirty="0" smtClean="0">
                <a:hlinkClick r:id="rId3"/>
              </a:rPr>
              <a:t>https://www.sintayes.gr/syntages/spanakorizo/</a:t>
            </a:r>
            <a:endParaRPr lang="el-GR" sz="2900" dirty="0" smtClean="0"/>
          </a:p>
          <a:p>
            <a:pPr>
              <a:buNone/>
            </a:pPr>
            <a:endParaRPr lang="el-GR" sz="2900" dirty="0" smtClean="0">
              <a:hlinkClick r:id="rId2"/>
            </a:endParaRPr>
          </a:p>
          <a:p>
            <a:pPr>
              <a:buNone/>
            </a:pPr>
            <a:endParaRPr lang="el-GR" sz="2900" dirty="0" smtClean="0">
              <a:hlinkClick r:id="rId2"/>
            </a:endParaRPr>
          </a:p>
          <a:p>
            <a:endParaRPr lang="el-GR" sz="2900" b="1" u="sng" dirty="0" smtClean="0">
              <a:hlinkClick r:id="rId4"/>
            </a:endParaRPr>
          </a:p>
          <a:p>
            <a:endParaRPr lang="el-GR" sz="2900" b="1" u="sng" dirty="0" smtClean="0">
              <a:hlinkClick r:id="rId4"/>
            </a:endParaRPr>
          </a:p>
          <a:p>
            <a:r>
              <a:rPr lang="el-GR" b="1" u="sng" dirty="0" smtClean="0">
                <a:latin typeface="Comic Sans MS" pitchFamily="66" charset="0"/>
                <a:hlinkClick r:id="rId4"/>
              </a:rPr>
              <a:t>Ντοματόπιτα χωρίς φύλλο</a:t>
            </a:r>
          </a:p>
          <a:p>
            <a:pPr>
              <a:buNone/>
            </a:pPr>
            <a:r>
              <a:rPr lang="en-US" sz="2900" u="sng" dirty="0" smtClean="0">
                <a:hlinkClick r:id="rId5"/>
              </a:rPr>
              <a:t>https://sweetly.gr/2017/07/domatopita-xoris-fyllo/</a:t>
            </a:r>
            <a:endParaRPr lang="el-GR" sz="2900" u="sng" dirty="0" smtClean="0"/>
          </a:p>
          <a:p>
            <a:pPr>
              <a:buNone/>
            </a:pPr>
            <a:endParaRPr lang="el-GR" sz="2900" u="sng" dirty="0" smtClean="0"/>
          </a:p>
          <a:p>
            <a:pPr>
              <a:buNone/>
            </a:pPr>
            <a:endParaRPr lang="el-GR" sz="2900" u="sng" dirty="0" smtClean="0"/>
          </a:p>
          <a:p>
            <a:endParaRPr lang="el-GR" sz="2900" b="1" u="sng" dirty="0" smtClean="0">
              <a:hlinkClick r:id="rId6"/>
            </a:endParaRPr>
          </a:p>
          <a:p>
            <a:endParaRPr lang="el-GR" sz="2900" b="1" u="sng" dirty="0" smtClean="0">
              <a:hlinkClick r:id="rId6"/>
            </a:endParaRPr>
          </a:p>
          <a:p>
            <a:r>
              <a:rPr lang="el-GR" b="1" u="sng" dirty="0" smtClean="0">
                <a:latin typeface="Comic Sans MS" pitchFamily="66" charset="0"/>
                <a:hlinkClick r:id="rId6"/>
              </a:rPr>
              <a:t>Μαρμελάδα φράουλα</a:t>
            </a:r>
          </a:p>
          <a:p>
            <a:pPr>
              <a:buNone/>
            </a:pPr>
            <a:r>
              <a:rPr lang="en-US" sz="2900" u="sng" dirty="0" smtClean="0">
                <a:hlinkClick r:id="rId6"/>
              </a:rPr>
              <a:t>https://faghta-giagias.blogspot.com/2012/04/blog-post_6003.html</a:t>
            </a:r>
            <a:endParaRPr lang="el-GR" sz="2900" u="sng" dirty="0" smtClean="0"/>
          </a:p>
          <a:p>
            <a:pPr>
              <a:buNone/>
            </a:pPr>
            <a:endParaRPr lang="el-GR" sz="2900" u="sng" dirty="0" smtClean="0"/>
          </a:p>
          <a:p>
            <a:pPr>
              <a:buNone/>
            </a:pPr>
            <a:r>
              <a:rPr lang="el-GR" sz="2900" dirty="0" smtClean="0"/>
              <a:t/>
            </a:r>
            <a:br>
              <a:rPr lang="el-GR" sz="2900" dirty="0" smtClean="0"/>
            </a:br>
            <a:endParaRPr lang="el-GR" sz="2900" dirty="0"/>
          </a:p>
        </p:txBody>
      </p:sp>
      <p:pic>
        <p:nvPicPr>
          <p:cNvPr id="86019" name="Picture 3" descr="C:\Users\Bill\Pictures\αρχείο λήψης (5).jpg"/>
          <p:cNvPicPr>
            <a:picLocks noChangeAspect="1" noChangeArrowheads="1"/>
          </p:cNvPicPr>
          <p:nvPr/>
        </p:nvPicPr>
        <p:blipFill>
          <a:blip r:embed="rId7" cstate="print"/>
          <a:srcRect/>
          <a:stretch>
            <a:fillRect/>
          </a:stretch>
        </p:blipFill>
        <p:spPr bwMode="auto">
          <a:xfrm>
            <a:off x="6012160" y="4869160"/>
            <a:ext cx="2628900" cy="1743075"/>
          </a:xfrm>
          <a:prstGeom prst="rect">
            <a:avLst/>
          </a:prstGeom>
          <a:noFill/>
        </p:spPr>
      </p:pic>
      <p:pic>
        <p:nvPicPr>
          <p:cNvPr id="86020" name="Picture 4" descr="C:\Users\Bill\Pictures\αρχείο λήψης (6).jpg"/>
          <p:cNvPicPr>
            <a:picLocks noChangeAspect="1" noChangeArrowheads="1"/>
          </p:cNvPicPr>
          <p:nvPr/>
        </p:nvPicPr>
        <p:blipFill>
          <a:blip r:embed="rId8" cstate="print"/>
          <a:srcRect/>
          <a:stretch>
            <a:fillRect/>
          </a:stretch>
        </p:blipFill>
        <p:spPr bwMode="auto">
          <a:xfrm>
            <a:off x="6012160" y="764704"/>
            <a:ext cx="2619375" cy="1743075"/>
          </a:xfrm>
          <a:prstGeom prst="rect">
            <a:avLst/>
          </a:prstGeom>
          <a:noFill/>
        </p:spPr>
      </p:pic>
      <p:pic>
        <p:nvPicPr>
          <p:cNvPr id="86021" name="Picture 5" descr="C:\Users\Bill\Pictures\αρχείο λήψης (7).jpg"/>
          <p:cNvPicPr>
            <a:picLocks noChangeAspect="1" noChangeArrowheads="1"/>
          </p:cNvPicPr>
          <p:nvPr/>
        </p:nvPicPr>
        <p:blipFill>
          <a:blip r:embed="rId9" cstate="print"/>
          <a:srcRect/>
          <a:stretch>
            <a:fillRect/>
          </a:stretch>
        </p:blipFill>
        <p:spPr bwMode="auto">
          <a:xfrm>
            <a:off x="6012160" y="2780928"/>
            <a:ext cx="2590800" cy="17621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86020"/>
                                        </p:tgtEl>
                                        <p:attrNameLst>
                                          <p:attrName>r</p:attrName>
                                        </p:attrNameLst>
                                      </p:cBhvr>
                                    </p:animRot>
                                  </p:childTnLst>
                                </p:cTn>
                              </p:par>
                            </p:childTnLst>
                          </p:cTn>
                        </p:par>
                        <p:par>
                          <p:cTn id="11" fill="hold">
                            <p:stCondLst>
                              <p:cond delay="2500"/>
                            </p:stCondLst>
                            <p:childTnLst>
                              <p:par>
                                <p:cTn id="12" presetID="8" presetClass="emph" presetSubtype="0" fill="hold" nodeType="afterEffect">
                                  <p:stCondLst>
                                    <p:cond delay="0"/>
                                  </p:stCondLst>
                                  <p:childTnLst>
                                    <p:animRot by="21600000">
                                      <p:cBhvr>
                                        <p:cTn id="13" dur="2000" fill="hold"/>
                                        <p:tgtEl>
                                          <p:spTgt spid="86021"/>
                                        </p:tgtEl>
                                        <p:attrNameLst>
                                          <p:attrName>r</p:attrName>
                                        </p:attrNameLst>
                                      </p:cBhvr>
                                    </p:animRot>
                                  </p:childTnLst>
                                </p:cTn>
                              </p:par>
                            </p:childTnLst>
                          </p:cTn>
                        </p:par>
                        <p:par>
                          <p:cTn id="14" fill="hold">
                            <p:stCondLst>
                              <p:cond delay="4500"/>
                            </p:stCondLst>
                            <p:childTnLst>
                              <p:par>
                                <p:cTn id="15" presetID="8" presetClass="emph" presetSubtype="0" fill="hold" nodeType="afterEffect">
                                  <p:stCondLst>
                                    <p:cond delay="0"/>
                                  </p:stCondLst>
                                  <p:childTnLst>
                                    <p:animRot by="21600000">
                                      <p:cBhvr>
                                        <p:cTn id="16" dur="2000" fill="hold"/>
                                        <p:tgtEl>
                                          <p:spTgt spid="86019"/>
                                        </p:tgtEl>
                                        <p:attrNameLst>
                                          <p:attrName>r</p:attrName>
                                        </p:attrNameLst>
                                      </p:cBhvr>
                                    </p:animRot>
                                  </p:childTnLst>
                                </p:cTn>
                              </p:par>
                            </p:childTnLst>
                          </p:cTn>
                        </p:par>
                        <p:par>
                          <p:cTn id="17" fill="hold">
                            <p:stCondLst>
                              <p:cond delay="6500"/>
                            </p:stCondLst>
                            <p:childTnLst>
                              <p:par>
                                <p:cTn id="18" presetID="3" presetClass="entr" presetSubtype="1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par>
                          <p:cTn id="21" fill="hold">
                            <p:stCondLst>
                              <p:cond delay="7000"/>
                            </p:stCondLst>
                            <p:childTnLst>
                              <p:par>
                                <p:cTn id="22" presetID="3" presetClass="entr" presetSubtype="1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par>
                          <p:cTn id="25" fill="hold">
                            <p:stCondLst>
                              <p:cond delay="7500"/>
                            </p:stCondLst>
                            <p:childTnLst>
                              <p:par>
                                <p:cTn id="26" presetID="3" presetClass="entr" presetSubtype="1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par>
                          <p:cTn id="29" fill="hold">
                            <p:stCondLst>
                              <p:cond delay="8000"/>
                            </p:stCondLst>
                            <p:childTnLst>
                              <p:par>
                                <p:cTn id="30" presetID="3" presetClass="entr" presetSubtype="10" fill="hold" grpId="0"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par>
                          <p:cTn id="33" fill="hold">
                            <p:stCondLst>
                              <p:cond delay="8500"/>
                            </p:stCondLst>
                            <p:childTnLst>
                              <p:par>
                                <p:cTn id="34" presetID="3" presetClass="entr" presetSubtype="10" fill="hold" grpId="0" nodeType="after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par>
                          <p:cTn id="37" fill="hold">
                            <p:stCondLst>
                              <p:cond delay="9000"/>
                            </p:stCondLst>
                            <p:childTnLst>
                              <p:par>
                                <p:cTn id="38" presetID="3" presetClass="entr" presetSubtype="10" fill="hold" grpId="0" nodeType="afterEffect">
                                  <p:stCondLst>
                                    <p:cond delay="0"/>
                                  </p:stCondLst>
                                  <p:childTnLst>
                                    <p:set>
                                      <p:cBhvr>
                                        <p:cTn id="39" dur="1" fill="hold">
                                          <p:stCondLst>
                                            <p:cond delay="0"/>
                                          </p:stCondLst>
                                        </p:cTn>
                                        <p:tgtEl>
                                          <p:spTgt spid="3">
                                            <p:txEl>
                                              <p:pRg st="15" end="15"/>
                                            </p:txEl>
                                          </p:spTgt>
                                        </p:tgtEl>
                                        <p:attrNameLst>
                                          <p:attrName>style.visibility</p:attrName>
                                        </p:attrNameLst>
                                      </p:cBhvr>
                                      <p:to>
                                        <p:strVal val="visible"/>
                                      </p:to>
                                    </p:set>
                                    <p:animEffect transition="in" filter="blinds(horizontal)">
                                      <p:cBhvr>
                                        <p:cTn id="40" dur="500"/>
                                        <p:tgtEl>
                                          <p:spTgt spid="3">
                                            <p:txEl>
                                              <p:pRg st="15" end="15"/>
                                            </p:txEl>
                                          </p:spTgt>
                                        </p:tgtEl>
                                      </p:cBhvr>
                                    </p:animEffect>
                                  </p:childTnLst>
                                </p:cTn>
                              </p:par>
                            </p:childTnLst>
                          </p:cTn>
                        </p:par>
                        <p:par>
                          <p:cTn id="41" fill="hold">
                            <p:stCondLst>
                              <p:cond delay="9500"/>
                            </p:stCondLst>
                            <p:childTnLst>
                              <p:par>
                                <p:cTn id="42" presetID="3" presetClass="entr" presetSubtype="10" fill="hold" grpId="0" nodeType="afterEffect">
                                  <p:stCondLst>
                                    <p:cond delay="0"/>
                                  </p:stCondLst>
                                  <p:childTnLst>
                                    <p:set>
                                      <p:cBhvr>
                                        <p:cTn id="43" dur="1" fill="hold">
                                          <p:stCondLst>
                                            <p:cond delay="0"/>
                                          </p:stCondLst>
                                        </p:cTn>
                                        <p:tgtEl>
                                          <p:spTgt spid="3">
                                            <p:txEl>
                                              <p:pRg st="16" end="16"/>
                                            </p:txEl>
                                          </p:spTgt>
                                        </p:tgtEl>
                                        <p:attrNameLst>
                                          <p:attrName>style.visibility</p:attrName>
                                        </p:attrNameLst>
                                      </p:cBhvr>
                                      <p:to>
                                        <p:strVal val="visible"/>
                                      </p:to>
                                    </p:set>
                                    <p:animEffect transition="in" filter="blinds(horizontal)">
                                      <p:cBhvr>
                                        <p:cTn id="44" dur="500"/>
                                        <p:tgtEl>
                                          <p:spTgt spid="3">
                                            <p:txEl>
                                              <p:pRg st="16" end="16"/>
                                            </p:txEl>
                                          </p:spTgt>
                                        </p:tgtEl>
                                      </p:cBhvr>
                                    </p:animEffect>
                                  </p:childTnLst>
                                </p:cTn>
                              </p:par>
                            </p:childTnLst>
                          </p:cTn>
                        </p:par>
                        <p:par>
                          <p:cTn id="45" fill="hold">
                            <p:stCondLst>
                              <p:cond delay="10000"/>
                            </p:stCondLst>
                            <p:childTnLst>
                              <p:par>
                                <p:cTn id="46" presetID="3" presetClass="entr" presetSubtype="10" fill="hold" grpId="0" nodeType="afterEffect">
                                  <p:stCondLst>
                                    <p:cond delay="0"/>
                                  </p:stCondLst>
                                  <p:childTnLst>
                                    <p:set>
                                      <p:cBhvr>
                                        <p:cTn id="47" dur="1" fill="hold">
                                          <p:stCondLst>
                                            <p:cond delay="0"/>
                                          </p:stCondLst>
                                        </p:cTn>
                                        <p:tgtEl>
                                          <p:spTgt spid="3">
                                            <p:txEl>
                                              <p:pRg st="18" end="18"/>
                                            </p:txEl>
                                          </p:spTgt>
                                        </p:tgtEl>
                                        <p:attrNameLst>
                                          <p:attrName>style.visibility</p:attrName>
                                        </p:attrNameLst>
                                      </p:cBhvr>
                                      <p:to>
                                        <p:strVal val="visible"/>
                                      </p:to>
                                    </p:set>
                                    <p:animEffect transition="in" filter="blinds(horizontal)">
                                      <p:cBhvr>
                                        <p:cTn id="48"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792088"/>
          </a:xfrm>
          <a:blipFill>
            <a:blip r:embed="rId2" cstate="print"/>
            <a:tile tx="0" ty="0" sx="100000" sy="100000" flip="none" algn="tl"/>
          </a:blipFill>
        </p:spPr>
        <p:txBody>
          <a:bodyPr>
            <a:noAutofit/>
          </a:bodyPr>
          <a:lstStyle/>
          <a:p>
            <a:r>
              <a:rPr lang="el-GR" sz="3600" dirty="0" smtClean="0">
                <a:solidFill>
                  <a:srgbClr val="FF0000"/>
                </a:solidFill>
                <a:latin typeface="Comic Sans MS" pitchFamily="66" charset="0"/>
              </a:rPr>
              <a:t>Φτιάξτε μια φρουτοσαλάτα μαζί με τα παιδιά</a:t>
            </a:r>
            <a:endParaRPr lang="el-GR" sz="3600" dirty="0">
              <a:solidFill>
                <a:srgbClr val="FF0000"/>
              </a:solidFill>
              <a:latin typeface="Comic Sans MS" pitchFamily="66" charset="0"/>
            </a:endParaRPr>
          </a:p>
        </p:txBody>
      </p:sp>
      <p:sp>
        <p:nvSpPr>
          <p:cNvPr id="3" name="Content Placeholder 2"/>
          <p:cNvSpPr>
            <a:spLocks noGrp="1"/>
          </p:cNvSpPr>
          <p:nvPr>
            <p:ph idx="1"/>
          </p:nvPr>
        </p:nvSpPr>
        <p:spPr>
          <a:xfrm>
            <a:off x="457200" y="1124744"/>
            <a:ext cx="8229600" cy="5733256"/>
          </a:xfrm>
          <a:blipFill>
            <a:blip r:embed="rId2" cstate="print"/>
            <a:tile tx="0" ty="0" sx="100000" sy="100000" flip="none" algn="tl"/>
          </a:blipFill>
        </p:spPr>
        <p:txBody>
          <a:bodyPr>
            <a:normAutofit fontScale="62500" lnSpcReduction="20000"/>
          </a:bodyPr>
          <a:lstStyle/>
          <a:p>
            <a:pPr>
              <a:buNone/>
            </a:pPr>
            <a:r>
              <a:rPr lang="el-GR" dirty="0" smtClean="0">
                <a:latin typeface="Comic Sans MS" pitchFamily="66" charset="0"/>
              </a:rPr>
              <a:t>Τι χρειάζεστε:</a:t>
            </a:r>
          </a:p>
          <a:p>
            <a:pPr>
              <a:buNone/>
            </a:pPr>
            <a:endParaRPr lang="el-GR" dirty="0" smtClean="0">
              <a:latin typeface="Comic Sans MS" pitchFamily="66" charset="0"/>
            </a:endParaRPr>
          </a:p>
          <a:p>
            <a:r>
              <a:rPr lang="el-GR" dirty="0" smtClean="0">
                <a:latin typeface="Comic Sans MS" pitchFamily="66" charset="0"/>
              </a:rPr>
              <a:t>3μήλα</a:t>
            </a:r>
          </a:p>
          <a:p>
            <a:r>
              <a:rPr lang="el-GR" dirty="0" smtClean="0">
                <a:latin typeface="Comic Sans MS" pitchFamily="66" charset="0"/>
              </a:rPr>
              <a:t>2 αχλάδια </a:t>
            </a:r>
          </a:p>
          <a:p>
            <a:r>
              <a:rPr lang="el-GR" dirty="0" smtClean="0">
                <a:latin typeface="Comic Sans MS" pitchFamily="66" charset="0"/>
              </a:rPr>
              <a:t>κεράσια</a:t>
            </a:r>
          </a:p>
          <a:p>
            <a:r>
              <a:rPr lang="el-GR" dirty="0" smtClean="0">
                <a:latin typeface="Comic Sans MS" pitchFamily="66" charset="0"/>
              </a:rPr>
              <a:t>3 μπανάνες</a:t>
            </a:r>
          </a:p>
          <a:p>
            <a:r>
              <a:rPr lang="el-GR" dirty="0" smtClean="0">
                <a:latin typeface="Comic Sans MS" pitchFamily="66" charset="0"/>
              </a:rPr>
              <a:t>φράουλες</a:t>
            </a:r>
          </a:p>
          <a:p>
            <a:r>
              <a:rPr lang="el-GR" dirty="0" smtClean="0">
                <a:latin typeface="Comic Sans MS" pitchFamily="66" charset="0"/>
              </a:rPr>
              <a:t>4 ακτινίδια (επιχείρηση)</a:t>
            </a:r>
          </a:p>
          <a:p>
            <a:r>
              <a:rPr lang="el-GR" dirty="0" smtClean="0">
                <a:latin typeface="Comic Sans MS" pitchFamily="66" charset="0"/>
              </a:rPr>
              <a:t>χυμός από 4 πορτοκάλια </a:t>
            </a:r>
          </a:p>
          <a:p>
            <a:r>
              <a:rPr lang="el-GR" dirty="0" smtClean="0">
                <a:latin typeface="Comic Sans MS" pitchFamily="66" charset="0"/>
              </a:rPr>
              <a:t>3-4 φέτες ανανά</a:t>
            </a:r>
          </a:p>
          <a:p>
            <a:r>
              <a:rPr lang="el-GR" dirty="0" smtClean="0">
                <a:latin typeface="Comic Sans MS" pitchFamily="66" charset="0"/>
              </a:rPr>
              <a:t>2 κουταλιές της σούπας μέλι</a:t>
            </a:r>
          </a:p>
          <a:p>
            <a:endParaRPr lang="el-GR" dirty="0" smtClean="0">
              <a:latin typeface="Comic Sans MS" pitchFamily="66" charset="0"/>
            </a:endParaRPr>
          </a:p>
          <a:p>
            <a:pPr>
              <a:buNone/>
            </a:pPr>
            <a:r>
              <a:rPr lang="el-GR" dirty="0" smtClean="0">
                <a:latin typeface="Comic Sans MS" pitchFamily="66" charset="0"/>
              </a:rPr>
              <a:t>Πως να το φτιαξεις</a:t>
            </a:r>
          </a:p>
          <a:p>
            <a:r>
              <a:rPr lang="el-GR" dirty="0" smtClean="0">
                <a:latin typeface="Comic Sans MS" pitchFamily="66" charset="0"/>
              </a:rPr>
              <a:t>Πλένουμε και ξεφλουδίζουμε τα φρούτα. Κόψτε σε αρκετά μικρά κομμάτια. Τοποθετήστε τα σε ένα μεγάλο μπολ σαλάτας. Ανακατέψτε το χυμό πορτοκαλιού και το μέλι και ρίξτε τα φρούτα. </a:t>
            </a:r>
          </a:p>
          <a:p>
            <a:r>
              <a:rPr lang="el-GR" dirty="0" smtClean="0">
                <a:latin typeface="Comic Sans MS" pitchFamily="66" charset="0"/>
              </a:rPr>
              <a:t>Σερβίρετε σε μεμονωμένα μπολ.</a:t>
            </a:r>
          </a:p>
          <a:p>
            <a:endParaRPr lang="el-GR" dirty="0" smtClean="0">
              <a:latin typeface="Comic Sans MS" pitchFamily="66" charset="0"/>
            </a:endParaRPr>
          </a:p>
          <a:p>
            <a:pPr algn="ctr">
              <a:buNone/>
            </a:pPr>
            <a:r>
              <a:rPr lang="el-GR" dirty="0" smtClean="0">
                <a:latin typeface="Comic Sans MS" pitchFamily="66" charset="0"/>
              </a:rPr>
              <a:t>Καλή απόλαυση</a:t>
            </a:r>
            <a:endParaRPr lang="el-GR" dirty="0">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ill\Pictures\3_protaseis_gia_enallaktiko_paidiko_theatro_gia_liges_mono_parastaseis_small.jpg"/>
          <p:cNvPicPr>
            <a:picLocks noGrp="1" noChangeAspect="1" noChangeArrowheads="1"/>
          </p:cNvPicPr>
          <p:nvPr>
            <p:ph idx="1"/>
          </p:nvPr>
        </p:nvPicPr>
        <p:blipFill>
          <a:blip r:embed="rId3" cstate="print">
            <a:lum/>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l-GR" b="1" dirty="0" smtClean="0">
                <a:solidFill>
                  <a:schemeClr val="bg2">
                    <a:lumMod val="90000"/>
                  </a:schemeClr>
                </a:solidFill>
                <a:latin typeface="Comic Sans MS" pitchFamily="66" charset="0"/>
              </a:rPr>
              <a:t>ΘΕΑΤΡΟ</a:t>
            </a:r>
            <a:endParaRPr lang="el-GR" b="1" dirty="0">
              <a:solidFill>
                <a:schemeClr val="bg2">
                  <a:lumMod val="90000"/>
                </a:schemeClr>
              </a:solidFill>
              <a:latin typeface="Comic Sans MS" pitchFamily="66" charset="0"/>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3">
              <a:lumMod val="20000"/>
              <a:lumOff val="80000"/>
            </a:schemeClr>
          </a:solidFill>
        </p:spPr>
        <p:txBody>
          <a:bodyPr>
            <a:noAutofit/>
          </a:bodyPr>
          <a:lstStyle/>
          <a:p>
            <a:pPr fontAlgn="base"/>
            <a:r>
              <a:rPr lang="el-GR" b="1" dirty="0" smtClean="0"/>
              <a:t>Θεατρικά Συναισθήματα</a:t>
            </a:r>
          </a:p>
          <a:p>
            <a:pPr fontAlgn="base">
              <a:buNone/>
            </a:pPr>
            <a:r>
              <a:rPr lang="el-GR" b="1" dirty="0" smtClean="0"/>
              <a:t> </a:t>
            </a:r>
            <a:r>
              <a:rPr lang="el-GR" sz="2000" dirty="0" smtClean="0">
                <a:latin typeface="Comic Sans MS" pitchFamily="66" charset="0"/>
              </a:rPr>
              <a:t>Τώρα θα μιμηθείς έναν αγαπημένο σου ήρωα και πως αυτός θα ένιωθε σε συγκεκριμένες καταστάσεις της ζωής του. Εμείς έχουμε αγαπημένο ήρωα μας τον Πασχάλη, εσύ μπορείς να διαλέξεις όποιον θέλεις. Πως θα ένιωθες αν σου συνέβαιναν  τα παρακάτω ;</a:t>
            </a:r>
          </a:p>
          <a:p>
            <a:pPr fontAlgn="base">
              <a:buNone/>
            </a:pPr>
            <a:endParaRPr lang="el-GR" sz="2000" dirty="0" smtClean="0"/>
          </a:p>
          <a:p>
            <a:pPr fontAlgn="base">
              <a:buNone/>
            </a:pPr>
            <a:r>
              <a:rPr lang="el-GR" sz="2400" b="1" dirty="0" smtClean="0">
                <a:solidFill>
                  <a:srgbClr val="FF0000"/>
                </a:solidFill>
              </a:rPr>
              <a:t>1</a:t>
            </a:r>
            <a:r>
              <a:rPr lang="el-GR" sz="2000" b="1" i="1" dirty="0" smtClean="0"/>
              <a:t>. </a:t>
            </a:r>
            <a:r>
              <a:rPr lang="el-GR" sz="2000" i="1" dirty="0" smtClean="0"/>
              <a:t>O Πασχάλης, έχασε τον δρόμο του στο δάσος την νύχτα, άκουγε λύκους να φωνάζουν, κρύφτηκε πίσω από ένα θάμνο αλλά μια αρκούδα τον έπιασε στο κυνήγι.</a:t>
            </a:r>
            <a:endParaRPr lang="el-GR" sz="2000" dirty="0" smtClean="0"/>
          </a:p>
          <a:p>
            <a:pPr fontAlgn="base">
              <a:buNone/>
            </a:pPr>
            <a:r>
              <a:rPr lang="el-GR" sz="2000" b="1" i="1" dirty="0" smtClean="0">
                <a:solidFill>
                  <a:srgbClr val="FF0000"/>
                </a:solidFill>
              </a:rPr>
              <a:t>2. </a:t>
            </a:r>
            <a:r>
              <a:rPr lang="el-GR" sz="2000" i="1" dirty="0" smtClean="0"/>
              <a:t>Ο Πασχάλης γλίτωσε από την αρκούδα και γύρισε σπίτι του, μόλις ηρέμησε η πόρτα χτύπησε! Ήταν η γιαγιά του που του έφερε μια μεγάλη τούρτα να φάει. Ήταν ενθουσιασμένος.</a:t>
            </a:r>
            <a:endParaRPr lang="el-GR" sz="2000" dirty="0" smtClean="0"/>
          </a:p>
          <a:p>
            <a:pPr fontAlgn="base">
              <a:buNone/>
            </a:pPr>
            <a:r>
              <a:rPr lang="el-GR" sz="2000" b="1" i="1" dirty="0" smtClean="0">
                <a:solidFill>
                  <a:srgbClr val="FF0000"/>
                </a:solidFill>
              </a:rPr>
              <a:t>3. </a:t>
            </a:r>
            <a:r>
              <a:rPr lang="el-GR" sz="2000" i="1" dirty="0" smtClean="0"/>
              <a:t>Ο Πασχάλης, έφαγε και η κοιλιά του χόρτασε. Αφού έφυγε η γιαγιά του οι φίλοι του τον επισκέφτηκαν με αστεία και παιχνίδια. Η χαρά του ήταν μεγάλη!</a:t>
            </a:r>
            <a:endParaRPr lang="el-GR" sz="2000" dirty="0" smtClean="0"/>
          </a:p>
          <a:p>
            <a:pPr fontAlgn="base">
              <a:buNone/>
            </a:pPr>
            <a:r>
              <a:rPr lang="el-GR" sz="2000" b="1" i="1" dirty="0" smtClean="0">
                <a:solidFill>
                  <a:srgbClr val="FF0000"/>
                </a:solidFill>
              </a:rPr>
              <a:t>4. </a:t>
            </a:r>
            <a:r>
              <a:rPr lang="el-GR" sz="2000" i="1" dirty="0" smtClean="0"/>
              <a:t>Το άλλο πρωί, ο Πασχάλης είδε πως ο σκύλος του έσπασε το λουρί του και έφυγε στο δάσος, στεναχωρήθηκε πολύ που τον έχασε. Όλη τη μέρα σκεφτόταν πόσο όμορφα είχε περάσει με τον σκύλο του.</a:t>
            </a:r>
            <a:endParaRPr lang="el-GR" sz="2000" dirty="0" smtClean="0"/>
          </a:p>
          <a:p>
            <a:endParaRPr lang="el-G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p:spPr>
        <p:txBody>
          <a:bodyPr/>
          <a:lstStyle/>
          <a:p>
            <a:endParaRPr lang="el-GR" dirty="0"/>
          </a:p>
        </p:txBody>
      </p:sp>
      <p:sp>
        <p:nvSpPr>
          <p:cNvPr id="3" name="Content Placeholder 2"/>
          <p:cNvSpPr>
            <a:spLocks noGrp="1"/>
          </p:cNvSpPr>
          <p:nvPr>
            <p:ph idx="1"/>
          </p:nvPr>
        </p:nvSpPr>
        <p:spPr>
          <a:xfrm>
            <a:off x="323528" y="1124744"/>
            <a:ext cx="4608512" cy="5001419"/>
          </a:xfrm>
        </p:spPr>
        <p:txBody>
          <a:bodyPr>
            <a:normAutofit fontScale="25000" lnSpcReduction="20000"/>
          </a:bodyPr>
          <a:lstStyle/>
          <a:p>
            <a:pPr fontAlgn="base"/>
            <a:r>
              <a:rPr lang="el-GR" sz="11200" b="1" dirty="0" smtClean="0"/>
              <a:t>Τα πιάτα των συναισθημάτων</a:t>
            </a:r>
          </a:p>
          <a:p>
            <a:pPr fontAlgn="base"/>
            <a:endParaRPr lang="el-GR" b="1" dirty="0" smtClean="0"/>
          </a:p>
          <a:p>
            <a:pPr fontAlgn="base"/>
            <a:endParaRPr lang="el-GR" dirty="0" smtClean="0"/>
          </a:p>
          <a:p>
            <a:pPr fontAlgn="base">
              <a:buNone/>
            </a:pPr>
            <a:r>
              <a:rPr lang="el-GR" sz="9600" dirty="0" smtClean="0"/>
              <a:t>     Ζήτα από κάποιον μεγάλο να σου κόψει πλαστικά πιάτα στο μισό,  κόλλησέ τους γλωσσοπίεστρο και στην συνέχεια με έναν μαρκαδόρο ζωγράφισε στόμα, μύτη και γλώσσα ανάλογα με τα συναισθήματα. Στη συνέχεια κράτησέ τα μπροστά από το πρόσωπό σου και προσπάθησε με τα φρύδια και τα μάτια σου να υποκριθείς το συναίσθημα που έχει το πιάτο! Δες την φωτογραφία δίπλα.</a:t>
            </a:r>
          </a:p>
          <a:p>
            <a:pPr fontAlgn="base">
              <a:buNone/>
            </a:pPr>
            <a:r>
              <a:rPr lang="el-GR" dirty="0" smtClean="0"/>
              <a:t/>
            </a:r>
            <a:br>
              <a:rPr lang="el-GR" dirty="0" smtClean="0"/>
            </a:br>
            <a:endParaRPr lang="el-GR" dirty="0" smtClean="0"/>
          </a:p>
          <a:p>
            <a:endParaRPr lang="el-GR" dirty="0"/>
          </a:p>
        </p:txBody>
      </p:sp>
      <p:pic>
        <p:nvPicPr>
          <p:cNvPr id="8" name="Picture 3"/>
          <p:cNvPicPr>
            <a:picLocks noChangeAspect="1" noChangeArrowheads="1"/>
          </p:cNvPicPr>
          <p:nvPr/>
        </p:nvPicPr>
        <p:blipFill>
          <a:blip r:embed="rId3" cstate="print"/>
          <a:srcRect l="34793" t="22906" r="35032" b="13454"/>
          <a:stretch>
            <a:fillRect/>
          </a:stretch>
        </p:blipFill>
        <p:spPr bwMode="auto">
          <a:xfrm>
            <a:off x="4823705" y="836712"/>
            <a:ext cx="4068775" cy="532859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childTnLst>
                          </p:cTn>
                        </p:par>
                        <p:par>
                          <p:cTn id="16" fill="hold">
                            <p:stCondLst>
                              <p:cond delay="4500"/>
                            </p:stCondLst>
                            <p:childTnLst>
                              <p:par>
                                <p:cTn id="17" presetID="8"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9218" name="Picture 2" descr="C:\Users\Bill\Pictures\unnamed (1).jpg"/>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54768"/>
            <a:ext cx="9144000" cy="6912768"/>
          </a:xfrm>
          <a:prstGeom prst="rect">
            <a:avLst/>
          </a:prstGeom>
          <a:noFill/>
        </p:spPr>
      </p:pic>
      <p:sp>
        <p:nvSpPr>
          <p:cNvPr id="6" name="TextBox 5"/>
          <p:cNvSpPr txBox="1"/>
          <p:nvPr/>
        </p:nvSpPr>
        <p:spPr>
          <a:xfrm>
            <a:off x="323528" y="332656"/>
            <a:ext cx="8136904" cy="1200329"/>
          </a:xfrm>
          <a:prstGeom prst="rect">
            <a:avLst/>
          </a:prstGeom>
          <a:noFill/>
        </p:spPr>
        <p:txBody>
          <a:bodyPr wrap="square" rtlCol="0">
            <a:spAutoFit/>
          </a:bodyPr>
          <a:lstStyle/>
          <a:p>
            <a:r>
              <a:rPr lang="el-GR" sz="2400" dirty="0" smtClean="0">
                <a:solidFill>
                  <a:srgbClr val="002060"/>
                </a:solidFill>
                <a:latin typeface="Comic Sans MS" pitchFamily="66" charset="0"/>
              </a:rPr>
              <a:t>Εδώ έχεις την ευκαιρία να δεις κάποια βίντεο μαζί με τους δικούς σου πατώντας πάνω στους παρακάτω τίτλους.</a:t>
            </a:r>
          </a:p>
          <a:p>
            <a:r>
              <a:rPr lang="el-GR" sz="2400" dirty="0" smtClean="0">
                <a:solidFill>
                  <a:srgbClr val="002060"/>
                </a:solidFill>
                <a:latin typeface="Comic Sans MS" pitchFamily="66" charset="0"/>
              </a:rPr>
              <a:t>Σου ευχόμαστε καλή διασκέδαση</a:t>
            </a:r>
            <a:endParaRPr lang="el-GR" sz="2400" dirty="0">
              <a:solidFill>
                <a:srgbClr val="002060"/>
              </a:solidFill>
              <a:latin typeface="Comic Sans MS" pitchFamily="66" charset="0"/>
            </a:endParaRPr>
          </a:p>
        </p:txBody>
      </p:sp>
      <p:sp>
        <p:nvSpPr>
          <p:cNvPr id="7" name="Rectangle 6"/>
          <p:cNvSpPr/>
          <p:nvPr/>
        </p:nvSpPr>
        <p:spPr>
          <a:xfrm>
            <a:off x="971601" y="1988840"/>
            <a:ext cx="5209398" cy="1631216"/>
          </a:xfrm>
          <a:prstGeom prst="rect">
            <a:avLst/>
          </a:prstGeom>
        </p:spPr>
        <p:txBody>
          <a:bodyPr wrap="square">
            <a:spAutoFit/>
          </a:bodyPr>
          <a:lstStyle/>
          <a:p>
            <a:pPr>
              <a:buFont typeface="Arial" pitchFamily="34" charset="0"/>
              <a:buChar char="•"/>
            </a:pPr>
            <a:r>
              <a:rPr lang="el-GR" sz="2800" dirty="0" smtClean="0"/>
              <a:t> </a:t>
            </a:r>
            <a:r>
              <a:rPr lang="el-GR" sz="2800" b="1" dirty="0" smtClean="0"/>
              <a:t> Άνοιξη</a:t>
            </a:r>
          </a:p>
          <a:p>
            <a:r>
              <a:rPr lang="en-US" dirty="0" smtClean="0">
                <a:hlinkClick r:id="rId3"/>
              </a:rPr>
              <a:t>https://youtu.be/URR3UuRoh80</a:t>
            </a:r>
            <a:endParaRPr lang="el-GR" dirty="0" smtClean="0"/>
          </a:p>
          <a:p>
            <a:endParaRPr lang="el-GR" dirty="0" smtClean="0"/>
          </a:p>
          <a:p>
            <a:endParaRPr lang="el-GR" dirty="0" smtClean="0"/>
          </a:p>
          <a:p>
            <a:endParaRPr lang="el-GR" dirty="0" smtClean="0"/>
          </a:p>
        </p:txBody>
      </p:sp>
      <p:sp>
        <p:nvSpPr>
          <p:cNvPr id="8" name="Rectangle 7"/>
          <p:cNvSpPr/>
          <p:nvPr/>
        </p:nvSpPr>
        <p:spPr>
          <a:xfrm>
            <a:off x="899592" y="3244334"/>
            <a:ext cx="7560840" cy="800219"/>
          </a:xfrm>
          <a:prstGeom prst="rect">
            <a:avLst/>
          </a:prstGeom>
        </p:spPr>
        <p:txBody>
          <a:bodyPr wrap="square">
            <a:spAutoFit/>
          </a:bodyPr>
          <a:lstStyle/>
          <a:p>
            <a:pPr>
              <a:buFont typeface="Arial" pitchFamily="34" charset="0"/>
              <a:buChar char="•"/>
            </a:pPr>
            <a:r>
              <a:rPr lang="el-GR" sz="2800" b="1" dirty="0" smtClean="0"/>
              <a:t> Φρειδερίκος Σοπέν</a:t>
            </a:r>
            <a:r>
              <a:rPr lang="en-US" sz="2800" b="1" dirty="0" smtClean="0"/>
              <a:t>- </a:t>
            </a:r>
            <a:r>
              <a:rPr lang="el-GR" sz="2800" b="1" dirty="0" smtClean="0"/>
              <a:t>Το βαλς της άνοιξης</a:t>
            </a:r>
            <a:endParaRPr lang="en-US" sz="2800" b="1" dirty="0" smtClean="0"/>
          </a:p>
          <a:p>
            <a:r>
              <a:rPr lang="en-US" dirty="0" smtClean="0">
                <a:hlinkClick r:id="rId4"/>
              </a:rPr>
              <a:t>https://youtu.be/a0hFZPvanMs</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098" name="Picture 2" descr="C:\Users\Bill\Pictures\93255842_157299472325389_7355958219769905152_n.jpg"/>
          <p:cNvPicPr>
            <a:picLocks noGrp="1" noChangeAspect="1" noChangeArrowheads="1"/>
          </p:cNvPicPr>
          <p:nvPr>
            <p:ph idx="1"/>
          </p:nvPr>
        </p:nvPicPr>
        <p:blipFill>
          <a:blip r:embed="rId2" cstate="print">
            <a:lum contrast="30000"/>
          </a:blip>
          <a:srcRect/>
          <a:stretch>
            <a:fillRect/>
          </a:stretch>
        </p:blipFill>
        <p:spPr bwMode="auto">
          <a:xfrm>
            <a:off x="0" y="404664"/>
            <a:ext cx="9144000" cy="612068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linds(horizontal)">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l-GR" dirty="0" smtClean="0">
                <a:solidFill>
                  <a:schemeClr val="accent3">
                    <a:lumMod val="75000"/>
                  </a:schemeClr>
                </a:solidFill>
              </a:rPr>
              <a:t>Φρούτα και λαχανικά της Άνοιξης</a:t>
            </a:r>
            <a:endParaRPr lang="el-GR" dirty="0">
              <a:solidFill>
                <a:schemeClr val="accent3">
                  <a:lumMod val="75000"/>
                </a:schemeClr>
              </a:solidFill>
            </a:endParaRPr>
          </a:p>
        </p:txBody>
      </p:sp>
      <p:sp>
        <p:nvSpPr>
          <p:cNvPr id="3" name="Content Placeholder 2"/>
          <p:cNvSpPr>
            <a:spLocks noGrp="1"/>
          </p:cNvSpPr>
          <p:nvPr>
            <p:ph idx="1"/>
          </p:nvPr>
        </p:nvSpPr>
        <p:spPr/>
        <p:txBody>
          <a:bodyPr/>
          <a:lstStyle/>
          <a:p>
            <a:r>
              <a:rPr lang="el-GR" dirty="0" smtClean="0"/>
              <a:t>Δείχνουμε στα παιδιά τις καρτέλες με τα φρούτα και τα λαχανικά της άνοιξης .</a:t>
            </a:r>
          </a:p>
          <a:p>
            <a:r>
              <a:rPr lang="el-GR" dirty="0" smtClean="0"/>
              <a:t>Ρωτάμε αν γνωρίζουν κάποια από αυτά.</a:t>
            </a:r>
          </a:p>
          <a:p>
            <a:r>
              <a:rPr lang="el-GR" dirty="0" smtClean="0"/>
              <a:t>Τι χρώματα έχουν;</a:t>
            </a:r>
          </a:p>
          <a:p>
            <a:r>
              <a:rPr lang="el-GR" dirty="0" smtClean="0"/>
              <a:t>Βλέπουμε αν έχουμε στο σπίτι κάποια από αυτά , τα παρατηρούμε και τα γευόμαστε.</a:t>
            </a:r>
          </a:p>
          <a:p>
            <a:endParaRPr lang="el-GR" dirty="0" smtClean="0"/>
          </a:p>
          <a:p>
            <a:endParaRPr lang="el-GR"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TotalTime>
  <Words>3015</Words>
  <Application>Microsoft Office PowerPoint</Application>
  <PresentationFormat>On-screen Show (4:3)</PresentationFormat>
  <Paragraphs>372</Paragraphs>
  <Slides>76</Slides>
  <Notes>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Comic Sans MS</vt:lpstr>
      <vt:lpstr>Times New Roman</vt:lpstr>
      <vt:lpstr>Wingdings</vt:lpstr>
      <vt:lpstr>Office Theme</vt:lpstr>
      <vt:lpstr>ΚΑΛΕΣΜΑ ΤΟΥ 4ου ΤΜΗΜΑΤΟΣ ΠΡΟΣΧΟΛΙΚΗΣ ΑΓΩΓΗΣ ΔΗΜΟΥ ΧΑΛΑΝΔΡΙΟΥ ΓΙΑ ΔΙΑΔΥΚΤΙΑΚΕΣ ΔΡΑΣΕΙΣ</vt:lpstr>
      <vt:lpstr>Οδηγίες για σωστή παρακολούθηση</vt:lpstr>
      <vt:lpstr>Ελπίζουμε να είστε όλοι υγιείς και ασφαλείς. Διανύουμε μια δύσκολη περίοδο με απρόσμενες αλλαγές, ανησυχία, άγχος και αβεβαιότητα. Όλα αυτά που αισθάνονται οι ενήλικες, τα παιδιά τα διαισθάνονται και επηρεάζονται εξίσου. Είναι σημαντικό για τα παιδιά να τα προετοιμάσουμε συναισθηματικά διαβεβαιώνοντάς τα ότι όλα στο τέλος θα πάνε καλά και θα καταφέρουμε να το ξεπεράσουμε όλοι μαζί ενωμένοι, με σύμμαχο την αγάπη.❤</vt:lpstr>
      <vt:lpstr>PowerPoint Presentation</vt:lpstr>
      <vt:lpstr>PowerPoint Presentation</vt:lpstr>
      <vt:lpstr>Άνοιξη</vt:lpstr>
      <vt:lpstr>PowerPoint Presentation</vt:lpstr>
      <vt:lpstr>PowerPoint Presentation</vt:lpstr>
      <vt:lpstr>Φρούτα και λαχανικά της Άνοιξης</vt:lpstr>
      <vt:lpstr>Τα φρούτα της άνοιξης</vt:lpstr>
      <vt:lpstr>Τα λαχανικά της άνοιξης</vt:lpstr>
      <vt:lpstr>Κανέλλης Ορέστης-Το Παιδί με το Ηλιοτρόπιο, περ. 1948</vt:lpstr>
      <vt:lpstr>alfred-thompson-bricher-springtime</vt:lpstr>
      <vt:lpstr>PowerPoint Presentation</vt:lpstr>
      <vt:lpstr>PowerPoint Presentation</vt:lpstr>
      <vt:lpstr>Claude Monet, Spring Flowers  </vt:lpstr>
      <vt:lpstr>Edward Henry Potthast, Walking in the Hills  </vt:lpstr>
      <vt:lpstr>Giuseppe Arcimboldo, Primavera  </vt:lpstr>
      <vt:lpstr>Πίνακες ζωγραφικής με θέμα την άνοιξη </vt:lpstr>
      <vt:lpstr>ΜΟΥΣΙΚΗ-ΠΟΙΗΣΗ κάνε κλικ πάνω στους υπερσυνδέσμους για να ακούσεις τραγουδάκια που μιλούν για την άνοιξη</vt:lpstr>
      <vt:lpstr>PowerPoint Presentation</vt:lpstr>
      <vt:lpstr>PowerPoint Presentation</vt:lpstr>
      <vt:lpstr>      αίνιγμα  Μικρή μικρή νοικοκυρά μεγάλη πίτα φτιάχνει. Τί είναι; (η μέλισσα)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Βίντεο για κατασκευή πρωτομαγιάτικου στεφανιού.(https://youtu.be/p1Skq3S1pRM)  Για να δεις το βίντεο  πρέπει να είσαι σε μορφή «παρουσίασης». </vt:lpstr>
      <vt:lpstr>Γιορτή της μητέρας</vt:lpstr>
      <vt:lpstr>PowerPoint Presentation</vt:lpstr>
      <vt:lpstr>PowerPoint Presentation</vt:lpstr>
      <vt:lpstr>PowerPoint Presentation</vt:lpstr>
      <vt:lpstr>PowerPoint Presentation</vt:lpstr>
      <vt:lpstr>Μπορείς να δεις μαζί με τη μανούλα και να της αφιερώσεις τα παρακάτω βίντεο</vt:lpstr>
      <vt:lpstr>ΜΟΥΣΙΚΟΚΙΝΗΤΙΚΗ ΑΓΩΓΗ</vt:lpstr>
      <vt:lpstr>PowerPoint Presentation</vt:lpstr>
      <vt:lpstr>PowerPoint Presentation</vt:lpstr>
      <vt:lpstr>ΠΑΙΧΝΙΔΙΑ</vt:lpstr>
      <vt:lpstr>PowerPoint Presentation</vt:lpstr>
      <vt:lpstr>PowerPoint Presentation</vt:lpstr>
      <vt:lpstr>PowerPoint Presentation</vt:lpstr>
      <vt:lpstr>πίνακες ζωγραφικής με θέμα την Άνοιξη(παζλ)</vt:lpstr>
      <vt:lpstr>Φτιάξε διαδρομές με πλαστελίνη πάνω σε ένα τραπέζι και με ένα καλαμάκι φύσα το μπαλάκι και οδήγησέ το στη διαδρομή.</vt:lpstr>
      <vt:lpstr>Ας παίξουμε: Τί άλλαξε;;;</vt:lpstr>
      <vt:lpstr>PowerPoint Presentation</vt:lpstr>
      <vt:lpstr>PowerPoint Presentation</vt:lpstr>
      <vt:lpstr>Προγραφικές ασκήσεις</vt:lpstr>
      <vt:lpstr>"Οι μερες είναι φωτεινές ηλιόλουστες οπότε τι καλύτερο να πάρουμε τα αγαπημένα μας ζωάκια να βγούμε.στην βεράντα μας και να πειραματιστούμε με.τις σκιές τους. Πώς να είναι άραγε η σκια του κύκνου ή της τίγρης ή της καμηλοπάρδαλης;"  </vt:lpstr>
      <vt:lpstr>PowerPoint Presentation</vt:lpstr>
      <vt:lpstr>  Φτιάξε ζωγραφιές λαχανικών και φρούτων που γνωρίζεις πχ. φράουλα, τομάτα,  πορτοκάλι,  μήλο,  μπανάνα,  κεράσια,  σταφύλι,  μανιτάρι,  ραπανάκι,  καλαμπόκι,  αχλάδι,  αγγούρι κ.ά. Βάλε μέσα σε μια λεκάνη τα λαχανικά και τα φρούτα και αντιστοίχισέ τα με τις ανάλογες εικόνες.   </vt:lpstr>
      <vt:lpstr>Αν έχεις στο σπίτι αυτοκόλλητο που ντύνουμε τα βιβλία, μπορείς να βάλεις στον τοίχο ένα κομμάτι με την αυτοκόλλητη πλευρά να βλέπει προς εσένα. Το στερεώνεις με χαρτοταινία στον τοίχο και κολλάς πάνω του χάρτινα ή πλαστικά πιατάκια. Στα πιάτα θα βάλεις ένα κομμάτι αυτοκόλλητο επίσης για να μπορούν να κολλήσουν τα αντικείμανα που θα βάλεις. 1. Βάλε πάνω σε κάθε πιατάκι τόσα μπαλάκια, λέγκο, χαρτάκια και ότι άλλο θέλεις, όσα γράφει πάνω από το πιατάκι.  2. Μπορείς να τα βάλεις πάνω από τα πιάτα. 3.Τώρα βάλτα κάτω από τα πιάτα. 4. Κάνε τις παραπάνω κινήσεις γρήγορα και μετά αργά.</vt:lpstr>
      <vt:lpstr>PowerPoint Presentation</vt:lpstr>
      <vt:lpstr> ΜΠΑΛΟΝΙ ΠΟΥ ΦΟΥΣΚΩΝΕΙ ΜΟΝΟ ΤΟΥ!!!  Για να δούμε πώς μπορεί να γίνει αυτό εύκολα , με υλικά που έχει η μαμά στην κουζίνα. Μαζευτείτε όλοι μαζί, να περάσετε μια ώρα πολύ διασκεδαστική !! Τι θα χρειαστούμε : * 1 μπαλόνι * 100 γρ. ξύδι * 2 κ. σ. μαγειρική σόδα * 1 πλαστικό μπουκαλάκι Ας ξεκινήσουμε : * ρίχνουμε το ξύδι μέσα στο μπουκάλι * με τη βοήθεια ενός χωνιού,  βάζουμε τη σόδα μέσα στο μπαλόνι * στερεώνουμε το μπαλόνι στο στόμιο  του μπουκαλιού  και αναποδογυρίζουμε σιγά σιγά ....  Αυτό ήταν!!  Το μπαλόνι φουσκώνει μόνο του!! [ για να μη λερωθείτε, καλό θα ήταν  να τοποθετήσετε το μπουκάλι  μέσα σε μια λεκάνη]  </vt:lpstr>
      <vt:lpstr>PowerPoint Presentation</vt:lpstr>
      <vt:lpstr>PowerPoint Presentation</vt:lpstr>
      <vt:lpstr>Φτιάξε φυσικά πινέλα με φυτά  και κάνε ξεχωριστές ζωγραφιές!!!!</vt:lpstr>
      <vt:lpstr>PowerPoint Presentation</vt:lpstr>
      <vt:lpstr>PowerPoint Presentation</vt:lpstr>
      <vt:lpstr>Μπορείς να βάλεις τα λουλουδάκια που μάζεψες από τη βόλτα σου ή από το μπαλκόνι σου, με αυτούς τους τρόπους για να φτιάξεις  όμορφες συνθέσεις.  </vt:lpstr>
      <vt:lpstr>PowerPoint Presentation</vt:lpstr>
      <vt:lpstr>PowerPoint Presentation</vt:lpstr>
      <vt:lpstr>PowerPoint Presentation</vt:lpstr>
      <vt:lpstr>Λουλούδια από καπάκια.   Υλικά: καπάκια πλαστικά, μαρκαδόρο ή τέμπερα και ένα χαρτόνι.   Με τα καπάκια σχηματιζεις λουλούδια και τα κολλάς στο χαρτόνι όπως στη φώτο.Έπειτα με ένα πράσινο μαρκαδόρο ή πράσινη τέμπερα σχηματιζεις τα κοτσάνια από τα λουλούδια και τα φύλλα τους.</vt:lpstr>
      <vt:lpstr>Π</vt:lpstr>
      <vt:lpstr>Ανοιξιάτικο δέντρο από φαρφάλες.  Χρωμάτισε τις φαρφάλες με χρώματα της αρεσκείας σου(δακτυλομπογιές, τέμπερες) και τις αφήνεις να στεγνώσουν. Σε ένα χαρτόνι σχηματίζεις με καφέ τέμπερα κορμό και κλαδιά για να φτιάξειςένα δέντρο. Πάνω στα κλαδιά κολλάς τις φαρφάλες.   TIP!  Μπορούμε να χρησιμοποιήσουμε όποιο άλλο μικρό ζυμαρικό διαθέτουμε και μας αρέσει.    </vt:lpstr>
      <vt:lpstr> </vt:lpstr>
      <vt:lpstr>PowerPoint Presentation</vt:lpstr>
      <vt:lpstr>Φτιάξτε μια φρουτοσαλάτα μαζί με τα παιδιά</vt:lpstr>
      <vt:lpstr>ΘΕΑΤΡΟ</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ΚΑΛΕΣΜΑ 4ου ΤΜΗΜΑΤΟΣ ΠΡΟΣΧΟΛΙΚΗΣ ΑΓΩΓΗΣ ΔΗΜΟΥ ΧΑΛΑΝΔΡΙΟΥ</dc:title>
  <dc:creator>Bill</dc:creator>
  <cp:lastModifiedBy>katerina</cp:lastModifiedBy>
  <cp:revision>63</cp:revision>
  <dcterms:created xsi:type="dcterms:W3CDTF">2020-04-05T09:53:28Z</dcterms:created>
  <dcterms:modified xsi:type="dcterms:W3CDTF">2020-04-24T10:30:27Z</dcterms:modified>
</cp:coreProperties>
</file>