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91" r:id="rId1"/>
  </p:sldMasterIdLst>
  <p:sldIdLst>
    <p:sldId id="256" r:id="rId2"/>
    <p:sldId id="257" r:id="rId3"/>
    <p:sldId id="258" r:id="rId4"/>
    <p:sldId id="259" r:id="rId5"/>
    <p:sldId id="260" r:id="rId6"/>
    <p:sldId id="261" r:id="rId7"/>
    <p:sldId id="265" r:id="rId8"/>
    <p:sldId id="262" r:id="rId9"/>
    <p:sldId id="263" r:id="rId10"/>
    <p:sldId id="264" r:id="rId11"/>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22" d="100"/>
          <a:sy n="122" d="100"/>
        </p:scale>
        <p:origin x="96" y="21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bg>
      <p:bgRef idx="1002">
        <a:schemeClr val="bg2"/>
      </p:bgRef>
    </p:bg>
    <p:spTree>
      <p:nvGrpSpPr>
        <p:cNvPr id="1" name=""/>
        <p:cNvGrpSpPr/>
        <p:nvPr/>
      </p:nvGrpSpPr>
      <p:grpSpPr>
        <a:xfrm>
          <a:off x="0" y="0"/>
          <a:ext cx="0" cy="0"/>
          <a:chOff x="0" y="0"/>
          <a:chExt cx="0" cy="0"/>
        </a:xfrm>
      </p:grpSpPr>
      <p:sp>
        <p:nvSpPr>
          <p:cNvPr id="16" name="Rectangle 15"/>
          <p:cNvSpPr/>
          <p:nvPr/>
        </p:nvSpPr>
        <p:spPr>
          <a:xfrm>
            <a:off x="0" y="0"/>
            <a:ext cx="12192000" cy="6858000"/>
          </a:xfrm>
          <a:prstGeom prst="rect">
            <a:avLst/>
          </a:prstGeom>
          <a:blipFill dpi="0" rotWithShape="1">
            <a:blip r:embed="rId2">
              <a:alphaModFix amt="45000"/>
              <a:duotone>
                <a:schemeClr val="accent1">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4" name="Group 3"/>
          <p:cNvGrpSpPr/>
          <p:nvPr/>
        </p:nvGrpSpPr>
        <p:grpSpPr>
          <a:xfrm>
            <a:off x="5250180" y="1267730"/>
            <a:ext cx="1691640" cy="645295"/>
            <a:chOff x="5318306" y="1386268"/>
            <a:chExt cx="1567331" cy="645295"/>
          </a:xfrm>
        </p:grpSpPr>
        <p:cxnSp>
          <p:nvCxnSpPr>
            <p:cNvPr id="17" name="Straight Connector 16"/>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561708" y="2091263"/>
            <a:ext cx="9068586" cy="2590800"/>
          </a:xfrm>
        </p:spPr>
        <p:txBody>
          <a:bodyPr tIns="45720" bIns="45720" anchor="ctr">
            <a:noAutofit/>
          </a:bodyPr>
          <a:lstStyle>
            <a:lvl1pPr algn="ctr">
              <a:lnSpc>
                <a:spcPct val="83000"/>
              </a:lnSpc>
              <a:defRPr lang="en-US" sz="7200" b="0" kern="1200" cap="all" spc="-100" baseline="0" dirty="0">
                <a:solidFill>
                  <a:schemeClr val="tx1">
                    <a:lumMod val="85000"/>
                    <a:lumOff val="15000"/>
                  </a:schemeClr>
                </a:solidFill>
                <a:effectLst/>
                <a:latin typeface="+mj-lt"/>
                <a:ea typeface="+mn-ea"/>
                <a:cs typeface="+mn-cs"/>
              </a:defRPr>
            </a:lvl1pPr>
          </a:lstStyle>
          <a:p>
            <a:r>
              <a:rPr lang="el-GR" smtClean="0"/>
              <a:t>Στυλ κύριου τίτλου</a:t>
            </a:r>
            <a:endParaRPr lang="en-US" dirty="0"/>
          </a:p>
        </p:txBody>
      </p:sp>
      <p:sp>
        <p:nvSpPr>
          <p:cNvPr id="3" name="Subtitle 2"/>
          <p:cNvSpPr>
            <a:spLocks noGrp="1"/>
          </p:cNvSpPr>
          <p:nvPr>
            <p:ph type="subTitle" idx="1"/>
          </p:nvPr>
        </p:nvSpPr>
        <p:spPr>
          <a:xfrm>
            <a:off x="1562100" y="4682062"/>
            <a:ext cx="9070848" cy="457201"/>
          </a:xfrm>
        </p:spPr>
        <p:txBody>
          <a:bodyPr>
            <a:normAutofit/>
          </a:bodyPr>
          <a:lstStyle>
            <a:lvl1pPr marL="0" indent="0" algn="ctr">
              <a:spcBef>
                <a:spcPts val="0"/>
              </a:spcBef>
              <a:buNone/>
              <a:defRPr sz="1600" spc="80" baseline="0">
                <a:solidFill>
                  <a:schemeClr val="tx1"/>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smtClean="0"/>
              <a:t>Κάντε κλικ για να επεξεργαστείτε τον υπότιτλο του υποδείγματος</a:t>
            </a:r>
            <a:endParaRPr lang="en-US" dirty="0"/>
          </a:p>
        </p:txBody>
      </p:sp>
      <p:sp>
        <p:nvSpPr>
          <p:cNvPr id="20" name="Date Placeholder 19"/>
          <p:cNvSpPr>
            <a:spLocks noGrp="1"/>
          </p:cNvSpPr>
          <p:nvPr>
            <p:ph type="dt" sz="half" idx="10"/>
          </p:nvPr>
        </p:nvSpPr>
        <p:spPr>
          <a:xfrm>
            <a:off x="5318760" y="1341255"/>
            <a:ext cx="1554480" cy="527213"/>
          </a:xfrm>
        </p:spPr>
        <p:txBody>
          <a:bodyPr/>
          <a:lstStyle>
            <a:lvl1pPr algn="ctr">
              <a:defRPr sz="1300" spc="0" baseline="0">
                <a:solidFill>
                  <a:schemeClr val="tx1"/>
                </a:solidFill>
                <a:latin typeface="+mn-lt"/>
              </a:defRPr>
            </a:lvl1pPr>
          </a:lstStyle>
          <a:p>
            <a:fld id="{397BFB08-3B4F-4BBF-8BA4-57BA07E5F652}" type="datetimeFigureOut">
              <a:rPr lang="el-GR" smtClean="0"/>
              <a:t>5/5/2020</a:t>
            </a:fld>
            <a:endParaRPr lang="el-GR"/>
          </a:p>
        </p:txBody>
      </p:sp>
      <p:sp>
        <p:nvSpPr>
          <p:cNvPr id="21" name="Footer Placeholder 20"/>
          <p:cNvSpPr>
            <a:spLocks noGrp="1"/>
          </p:cNvSpPr>
          <p:nvPr>
            <p:ph type="ftr" sz="quarter" idx="11"/>
          </p:nvPr>
        </p:nvSpPr>
        <p:spPr>
          <a:xfrm>
            <a:off x="1453896" y="5211060"/>
            <a:ext cx="5905500" cy="228600"/>
          </a:xfrm>
        </p:spPr>
        <p:txBody>
          <a:bodyPr/>
          <a:lstStyle>
            <a:lvl1pPr algn="l">
              <a:defRPr>
                <a:solidFill>
                  <a:schemeClr val="tx1">
                    <a:lumMod val="75000"/>
                    <a:lumOff val="25000"/>
                  </a:schemeClr>
                </a:solidFill>
              </a:defRPr>
            </a:lvl1pPr>
          </a:lstStyle>
          <a:p>
            <a:endParaRPr lang="el-GR"/>
          </a:p>
        </p:txBody>
      </p:sp>
      <p:sp>
        <p:nvSpPr>
          <p:cNvPr id="22" name="Slide Number Placeholder 21"/>
          <p:cNvSpPr>
            <a:spLocks noGrp="1"/>
          </p:cNvSpPr>
          <p:nvPr>
            <p:ph type="sldNum" sz="quarter" idx="12"/>
          </p:nvPr>
        </p:nvSpPr>
        <p:spPr>
          <a:xfrm>
            <a:off x="8606919" y="5212080"/>
            <a:ext cx="2111881" cy="228600"/>
          </a:xfrm>
        </p:spPr>
        <p:txBody>
          <a:bodyPr/>
          <a:lstStyle>
            <a:lvl1pPr>
              <a:defRPr>
                <a:solidFill>
                  <a:schemeClr val="tx1">
                    <a:lumMod val="75000"/>
                    <a:lumOff val="25000"/>
                  </a:schemeClr>
                </a:solidFill>
              </a:defRPr>
            </a:lvl1pPr>
          </a:lstStyle>
          <a:p>
            <a:fld id="{33F87D05-A9BE-487C-93AF-87347C22589F}" type="slidenum">
              <a:rPr lang="el-GR" smtClean="0"/>
              <a:t>‹#›</a:t>
            </a:fld>
            <a:endParaRPr lang="el-GR"/>
          </a:p>
        </p:txBody>
      </p:sp>
    </p:spTree>
    <p:extLst>
      <p:ext uri="{BB962C8B-B14F-4D97-AF65-F5344CB8AC3E}">
        <p14:creationId xmlns:p14="http://schemas.microsoft.com/office/powerpoint/2010/main" val="4021240777"/>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dirty="0"/>
          </a:p>
        </p:txBody>
      </p:sp>
      <p:sp>
        <p:nvSpPr>
          <p:cNvPr id="3" name="Vertical Text Placeholder 2"/>
          <p:cNvSpPr>
            <a:spLocks noGrp="1"/>
          </p:cNvSpPr>
          <p:nvPr>
            <p:ph type="body" orient="vert" idx="1"/>
          </p:nvPr>
        </p:nvSpPr>
        <p:spPr/>
        <p:txBody>
          <a:bodyPr vert="eaVert"/>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10"/>
          </p:nvPr>
        </p:nvSpPr>
        <p:spPr/>
        <p:txBody>
          <a:bodyPr/>
          <a:lstStyle/>
          <a:p>
            <a:fld id="{397BFB08-3B4F-4BBF-8BA4-57BA07E5F652}" type="datetimeFigureOut">
              <a:rPr lang="el-GR" smtClean="0"/>
              <a:t>5/5/2020</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33F87D05-A9BE-487C-93AF-87347C22589F}" type="slidenum">
              <a:rPr lang="el-GR" smtClean="0"/>
              <a:t>‹#›</a:t>
            </a:fld>
            <a:endParaRPr lang="el-GR"/>
          </a:p>
        </p:txBody>
      </p:sp>
    </p:spTree>
    <p:extLst>
      <p:ext uri="{BB962C8B-B14F-4D97-AF65-F5344CB8AC3E}">
        <p14:creationId xmlns:p14="http://schemas.microsoft.com/office/powerpoint/2010/main" val="42851052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el-GR" smtClean="0"/>
              <a:t>Στυλ κύριου τίτλου</a:t>
            </a:r>
            <a:endParaRPr lang="en-US" dirty="0"/>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10"/>
          </p:nvPr>
        </p:nvSpPr>
        <p:spPr/>
        <p:txBody>
          <a:bodyPr/>
          <a:lstStyle/>
          <a:p>
            <a:fld id="{397BFB08-3B4F-4BBF-8BA4-57BA07E5F652}" type="datetimeFigureOut">
              <a:rPr lang="el-GR" smtClean="0"/>
              <a:t>5/5/2020</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33F87D05-A9BE-487C-93AF-87347C22589F}" type="slidenum">
              <a:rPr lang="el-GR" smtClean="0"/>
              <a:t>‹#›</a:t>
            </a:fld>
            <a:endParaRPr lang="el-GR"/>
          </a:p>
        </p:txBody>
      </p:sp>
    </p:spTree>
    <p:extLst>
      <p:ext uri="{BB962C8B-B14F-4D97-AF65-F5344CB8AC3E}">
        <p14:creationId xmlns:p14="http://schemas.microsoft.com/office/powerpoint/2010/main" val="1868596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dirty="0"/>
          </a:p>
        </p:txBody>
      </p:sp>
      <p:sp>
        <p:nvSpPr>
          <p:cNvPr id="3" name="Content Placeholder 2"/>
          <p:cNvSpPr>
            <a:spLocks noGrp="1"/>
          </p:cNvSpPr>
          <p:nvPr>
            <p:ph idx="1"/>
          </p:nvPr>
        </p:nvSpPr>
        <p:spPr/>
        <p:txBody>
          <a:body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7" name="Date Placeholder 6"/>
          <p:cNvSpPr>
            <a:spLocks noGrp="1"/>
          </p:cNvSpPr>
          <p:nvPr>
            <p:ph type="dt" sz="half" idx="10"/>
          </p:nvPr>
        </p:nvSpPr>
        <p:spPr/>
        <p:txBody>
          <a:bodyPr/>
          <a:lstStyle/>
          <a:p>
            <a:fld id="{397BFB08-3B4F-4BBF-8BA4-57BA07E5F652}" type="datetimeFigureOut">
              <a:rPr lang="el-GR" smtClean="0"/>
              <a:t>5/5/2020</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33F87D05-A9BE-487C-93AF-87347C22589F}" type="slidenum">
              <a:rPr lang="el-GR" smtClean="0"/>
              <a:t>‹#›</a:t>
            </a:fld>
            <a:endParaRPr lang="el-GR"/>
          </a:p>
        </p:txBody>
      </p:sp>
    </p:spTree>
    <p:extLst>
      <p:ext uri="{BB962C8B-B14F-4D97-AF65-F5344CB8AC3E}">
        <p14:creationId xmlns:p14="http://schemas.microsoft.com/office/powerpoint/2010/main" val="23870645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Κεφαλίδα ενότητας">
    <p:bg>
      <p:bgRef idx="1002">
        <a:schemeClr val="bg2"/>
      </p:bgRef>
    </p:bg>
    <p:spTree>
      <p:nvGrpSpPr>
        <p:cNvPr id="1" name=""/>
        <p:cNvGrpSpPr/>
        <p:nvPr/>
      </p:nvGrpSpPr>
      <p:grpSpPr>
        <a:xfrm>
          <a:off x="0" y="0"/>
          <a:ext cx="0" cy="0"/>
          <a:chOff x="0" y="0"/>
          <a:chExt cx="0" cy="0"/>
        </a:xfrm>
      </p:grpSpPr>
      <p:sp>
        <p:nvSpPr>
          <p:cNvPr id="22" name="Rectangle 21"/>
          <p:cNvSpPr/>
          <p:nvPr/>
        </p:nvSpPr>
        <p:spPr>
          <a:xfrm>
            <a:off x="0" y="0"/>
            <a:ext cx="12192000" cy="6858000"/>
          </a:xfrm>
          <a:prstGeom prst="rect">
            <a:avLst/>
          </a:prstGeom>
          <a:blipFill dpi="0" rotWithShape="1">
            <a:blip r:embed="rId2">
              <a:alphaModFix amt="45000"/>
              <a:duotone>
                <a:schemeClr val="accent2">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Rectangle 22"/>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0"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31" name="Group 30"/>
          <p:cNvGrpSpPr/>
          <p:nvPr/>
        </p:nvGrpSpPr>
        <p:grpSpPr>
          <a:xfrm>
            <a:off x="5250180" y="1267730"/>
            <a:ext cx="1691640" cy="645295"/>
            <a:chOff x="5318306" y="1386268"/>
            <a:chExt cx="1567331" cy="645295"/>
          </a:xfrm>
        </p:grpSpPr>
        <p:cxnSp>
          <p:nvCxnSpPr>
            <p:cNvPr id="32" name="Straight Connector 31"/>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1563623" y="2094309"/>
            <a:ext cx="9070848" cy="2587752"/>
          </a:xfrm>
        </p:spPr>
        <p:txBody>
          <a:bodyPr anchor="ctr">
            <a:noAutofit/>
          </a:bodyPr>
          <a:lstStyle>
            <a:lvl1pPr algn="ctr">
              <a:lnSpc>
                <a:spcPct val="83000"/>
              </a:lnSpc>
              <a:defRPr lang="en-US" sz="7200" kern="1200" cap="all" spc="-100" baseline="0" dirty="0">
                <a:solidFill>
                  <a:schemeClr val="tx1">
                    <a:lumMod val="85000"/>
                    <a:lumOff val="15000"/>
                  </a:schemeClr>
                </a:solidFill>
                <a:effectLst/>
                <a:latin typeface="+mj-lt"/>
                <a:ea typeface="+mn-ea"/>
                <a:cs typeface="+mn-cs"/>
              </a:defRPr>
            </a:lvl1pPr>
          </a:lstStyle>
          <a:p>
            <a:r>
              <a:rPr lang="el-GR" smtClean="0"/>
              <a:t>Στυλ κύριου τίτλου</a:t>
            </a:r>
            <a:endParaRPr lang="en-US" dirty="0"/>
          </a:p>
        </p:txBody>
      </p:sp>
      <p:sp>
        <p:nvSpPr>
          <p:cNvPr id="3" name="Text Placeholder 2"/>
          <p:cNvSpPr>
            <a:spLocks noGrp="1"/>
          </p:cNvSpPr>
          <p:nvPr>
            <p:ph type="body" idx="1"/>
          </p:nvPr>
        </p:nvSpPr>
        <p:spPr>
          <a:xfrm>
            <a:off x="1563624" y="4682062"/>
            <a:ext cx="9070848" cy="457200"/>
          </a:xfrm>
        </p:spPr>
        <p:txBody>
          <a:bodyPr anchor="t">
            <a:normAutofit/>
          </a:bodyPr>
          <a:lstStyle>
            <a:lvl1pPr marL="0" indent="0" algn="ctr">
              <a:buNone/>
              <a:defRPr sz="1600">
                <a:solidFill>
                  <a:schemeClr val="tx1"/>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Επεξεργασία στυλ υποδείγματος κειμένου</a:t>
            </a:r>
          </a:p>
        </p:txBody>
      </p:sp>
      <p:sp>
        <p:nvSpPr>
          <p:cNvPr id="4" name="Date Placeholder 3"/>
          <p:cNvSpPr>
            <a:spLocks noGrp="1"/>
          </p:cNvSpPr>
          <p:nvPr>
            <p:ph type="dt" sz="half" idx="10"/>
          </p:nvPr>
        </p:nvSpPr>
        <p:spPr>
          <a:xfrm>
            <a:off x="5321808" y="1344502"/>
            <a:ext cx="1554480" cy="530352"/>
          </a:xfrm>
        </p:spPr>
        <p:txBody>
          <a:bodyPr/>
          <a:lstStyle>
            <a:lvl1pPr algn="ctr">
              <a:defRPr lang="en-US" sz="1300" kern="1200" spc="0" baseline="0">
                <a:solidFill>
                  <a:schemeClr val="tx1"/>
                </a:solidFill>
                <a:latin typeface="+mn-lt"/>
                <a:ea typeface="+mn-ea"/>
                <a:cs typeface="+mn-cs"/>
              </a:defRPr>
            </a:lvl1pPr>
          </a:lstStyle>
          <a:p>
            <a:fld id="{397BFB08-3B4F-4BBF-8BA4-57BA07E5F652}" type="datetimeFigureOut">
              <a:rPr lang="el-GR" smtClean="0"/>
              <a:t>5/5/2020</a:t>
            </a:fld>
            <a:endParaRPr lang="el-GR"/>
          </a:p>
        </p:txBody>
      </p:sp>
      <p:sp>
        <p:nvSpPr>
          <p:cNvPr id="5" name="Footer Placeholder 4"/>
          <p:cNvSpPr>
            <a:spLocks noGrp="1"/>
          </p:cNvSpPr>
          <p:nvPr>
            <p:ph type="ftr" sz="quarter" idx="11"/>
          </p:nvPr>
        </p:nvSpPr>
        <p:spPr>
          <a:xfrm>
            <a:off x="1453553" y="5211060"/>
            <a:ext cx="5907024" cy="228600"/>
          </a:xfrm>
        </p:spPr>
        <p:txBody>
          <a:bodyPr/>
          <a:lstStyle>
            <a:lvl1pPr algn="l">
              <a:defRPr/>
            </a:lvl1pPr>
          </a:lstStyle>
          <a:p>
            <a:endParaRPr lang="el-GR"/>
          </a:p>
        </p:txBody>
      </p:sp>
      <p:sp>
        <p:nvSpPr>
          <p:cNvPr id="6" name="Slide Number Placeholder 5"/>
          <p:cNvSpPr>
            <a:spLocks noGrp="1"/>
          </p:cNvSpPr>
          <p:nvPr>
            <p:ph type="sldNum" sz="quarter" idx="12"/>
          </p:nvPr>
        </p:nvSpPr>
        <p:spPr>
          <a:xfrm>
            <a:off x="8604504" y="5211060"/>
            <a:ext cx="2112264" cy="228600"/>
          </a:xfrm>
        </p:spPr>
        <p:txBody>
          <a:bodyPr/>
          <a:lstStyle/>
          <a:p>
            <a:fld id="{33F87D05-A9BE-487C-93AF-87347C22589F}" type="slidenum">
              <a:rPr lang="el-GR" smtClean="0"/>
              <a:t>‹#›</a:t>
            </a:fld>
            <a:endParaRPr lang="el-GR"/>
          </a:p>
        </p:txBody>
      </p:sp>
    </p:spTree>
    <p:extLst>
      <p:ext uri="{BB962C8B-B14F-4D97-AF65-F5344CB8AC3E}">
        <p14:creationId xmlns:p14="http://schemas.microsoft.com/office/powerpoint/2010/main" val="1121814645"/>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l-GR" smtClean="0"/>
              <a:t>Στυλ κύριου τίτλου</a:t>
            </a:r>
            <a:endParaRPr lang="en-US" dirty="0"/>
          </a:p>
        </p:txBody>
      </p:sp>
      <p:sp>
        <p:nvSpPr>
          <p:cNvPr id="3" name="Content Placeholder 2"/>
          <p:cNvSpPr>
            <a:spLocks noGrp="1"/>
          </p:cNvSpPr>
          <p:nvPr>
            <p:ph sz="half" idx="1"/>
          </p:nvPr>
        </p:nvSpPr>
        <p:spPr>
          <a:xfrm>
            <a:off x="106680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Content Placeholder 3"/>
          <p:cNvSpPr>
            <a:spLocks noGrp="1"/>
          </p:cNvSpPr>
          <p:nvPr>
            <p:ph sz="half" idx="2"/>
          </p:nvPr>
        </p:nvSpPr>
        <p:spPr>
          <a:xfrm>
            <a:off x="637032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5" name="Date Placeholder 4"/>
          <p:cNvSpPr>
            <a:spLocks noGrp="1"/>
          </p:cNvSpPr>
          <p:nvPr>
            <p:ph type="dt" sz="half" idx="10"/>
          </p:nvPr>
        </p:nvSpPr>
        <p:spPr/>
        <p:txBody>
          <a:bodyPr/>
          <a:lstStyle/>
          <a:p>
            <a:fld id="{397BFB08-3B4F-4BBF-8BA4-57BA07E5F652}" type="datetimeFigureOut">
              <a:rPr lang="el-GR" smtClean="0"/>
              <a:t>5/5/2020</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33F87D05-A9BE-487C-93AF-87347C22589F}" type="slidenum">
              <a:rPr lang="el-GR" smtClean="0"/>
              <a:t>‹#›</a:t>
            </a:fld>
            <a:endParaRPr lang="el-GR"/>
          </a:p>
        </p:txBody>
      </p:sp>
    </p:spTree>
    <p:extLst>
      <p:ext uri="{BB962C8B-B14F-4D97-AF65-F5344CB8AC3E}">
        <p14:creationId xmlns:p14="http://schemas.microsoft.com/office/powerpoint/2010/main" val="6271028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dirty="0"/>
          </a:p>
        </p:txBody>
      </p:sp>
      <p:sp>
        <p:nvSpPr>
          <p:cNvPr id="3" name="Text Placeholder 2"/>
          <p:cNvSpPr>
            <a:spLocks noGrp="1"/>
          </p:cNvSpPr>
          <p:nvPr>
            <p:ph type="body" idx="1"/>
          </p:nvPr>
        </p:nvSpPr>
        <p:spPr>
          <a:xfrm>
            <a:off x="1069848" y="2074334"/>
            <a:ext cx="4754880" cy="640080"/>
          </a:xfrm>
        </p:spPr>
        <p:txBody>
          <a:bodyPr anchor="ctr">
            <a:normAutofit/>
          </a:bodyPr>
          <a:lstStyle>
            <a:lvl1pPr marL="0" indent="0" algn="ctr">
              <a:spcBef>
                <a:spcPts val="0"/>
              </a:spcBef>
              <a:buNone/>
              <a:defRPr sz="1900" b="0">
                <a:solidFill>
                  <a:schemeClr val="tx2"/>
                </a:solidFill>
                <a:latin typeface="+mn-lt"/>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Επεξεργασία στυλ υποδείγματος κειμένου</a:t>
            </a:r>
          </a:p>
        </p:txBody>
      </p:sp>
      <p:sp>
        <p:nvSpPr>
          <p:cNvPr id="4" name="Content Placeholder 3"/>
          <p:cNvSpPr>
            <a:spLocks noGrp="1"/>
          </p:cNvSpPr>
          <p:nvPr>
            <p:ph sz="half" idx="2"/>
          </p:nvPr>
        </p:nvSpPr>
        <p:spPr>
          <a:xfrm>
            <a:off x="1069848" y="2755898"/>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5" name="Text Placeholder 4"/>
          <p:cNvSpPr>
            <a:spLocks noGrp="1"/>
          </p:cNvSpPr>
          <p:nvPr>
            <p:ph type="body" sz="quarter" idx="3"/>
          </p:nvPr>
        </p:nvSpPr>
        <p:spPr>
          <a:xfrm>
            <a:off x="6373368" y="2074334"/>
            <a:ext cx="4754880" cy="640080"/>
          </a:xfrm>
        </p:spPr>
        <p:txBody>
          <a:bodyPr anchor="ctr">
            <a:normAutofit/>
          </a:bodyPr>
          <a:lstStyle>
            <a:lvl1pPr marL="0" indent="0" algn="ctr">
              <a:spcBef>
                <a:spcPts val="0"/>
              </a:spcBef>
              <a:buNone/>
              <a:defRPr sz="1900" b="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Επεξεργασία στυλ υποδείγματος κειμένου</a:t>
            </a:r>
          </a:p>
        </p:txBody>
      </p:sp>
      <p:sp>
        <p:nvSpPr>
          <p:cNvPr id="6" name="Content Placeholder 5"/>
          <p:cNvSpPr>
            <a:spLocks noGrp="1"/>
          </p:cNvSpPr>
          <p:nvPr>
            <p:ph sz="quarter" idx="4"/>
          </p:nvPr>
        </p:nvSpPr>
        <p:spPr>
          <a:xfrm>
            <a:off x="6373368" y="2756581"/>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7" name="Date Placeholder 6"/>
          <p:cNvSpPr>
            <a:spLocks noGrp="1"/>
          </p:cNvSpPr>
          <p:nvPr>
            <p:ph type="dt" sz="half" idx="10"/>
          </p:nvPr>
        </p:nvSpPr>
        <p:spPr/>
        <p:txBody>
          <a:bodyPr/>
          <a:lstStyle/>
          <a:p>
            <a:fld id="{397BFB08-3B4F-4BBF-8BA4-57BA07E5F652}" type="datetimeFigureOut">
              <a:rPr lang="el-GR" smtClean="0"/>
              <a:t>5/5/2020</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33F87D05-A9BE-487C-93AF-87347C22589F}" type="slidenum">
              <a:rPr lang="el-GR" smtClean="0"/>
              <a:t>‹#›</a:t>
            </a:fld>
            <a:endParaRPr lang="el-GR"/>
          </a:p>
        </p:txBody>
      </p:sp>
    </p:spTree>
    <p:extLst>
      <p:ext uri="{BB962C8B-B14F-4D97-AF65-F5344CB8AC3E}">
        <p14:creationId xmlns:p14="http://schemas.microsoft.com/office/powerpoint/2010/main" val="6557628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dirty="0"/>
          </a:p>
        </p:txBody>
      </p:sp>
      <p:sp>
        <p:nvSpPr>
          <p:cNvPr id="3" name="Date Placeholder 2"/>
          <p:cNvSpPr>
            <a:spLocks noGrp="1"/>
          </p:cNvSpPr>
          <p:nvPr>
            <p:ph type="dt" sz="half" idx="10"/>
          </p:nvPr>
        </p:nvSpPr>
        <p:spPr/>
        <p:txBody>
          <a:bodyPr/>
          <a:lstStyle/>
          <a:p>
            <a:fld id="{397BFB08-3B4F-4BBF-8BA4-57BA07E5F652}" type="datetimeFigureOut">
              <a:rPr lang="el-GR" smtClean="0"/>
              <a:t>5/5/2020</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33F87D05-A9BE-487C-93AF-87347C22589F}" type="slidenum">
              <a:rPr lang="el-GR" smtClean="0"/>
              <a:t>‹#›</a:t>
            </a:fld>
            <a:endParaRPr lang="el-GR"/>
          </a:p>
        </p:txBody>
      </p:sp>
    </p:spTree>
    <p:extLst>
      <p:ext uri="{BB962C8B-B14F-4D97-AF65-F5344CB8AC3E}">
        <p14:creationId xmlns:p14="http://schemas.microsoft.com/office/powerpoint/2010/main" val="39521766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97BFB08-3B4F-4BBF-8BA4-57BA07E5F652}" type="datetimeFigureOut">
              <a:rPr lang="el-GR" smtClean="0"/>
              <a:t>5/5/2020</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33F87D05-A9BE-487C-93AF-87347C22589F}" type="slidenum">
              <a:rPr lang="el-GR" smtClean="0"/>
              <a:t>‹#›</a:t>
            </a:fld>
            <a:endParaRPr lang="el-GR"/>
          </a:p>
        </p:txBody>
      </p:sp>
    </p:spTree>
    <p:extLst>
      <p:ext uri="{BB962C8B-B14F-4D97-AF65-F5344CB8AC3E}">
        <p14:creationId xmlns:p14="http://schemas.microsoft.com/office/powerpoint/2010/main" val="33465803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Περιεχόμενο με λεζάντα">
    <p:spTree>
      <p:nvGrpSpPr>
        <p:cNvPr id="1" name=""/>
        <p:cNvGrpSpPr/>
        <p:nvPr/>
      </p:nvGrpSpPr>
      <p:grpSpPr>
        <a:xfrm>
          <a:off x="0" y="0"/>
          <a:ext cx="0" cy="0"/>
          <a:chOff x="0" y="0"/>
          <a:chExt cx="0" cy="0"/>
        </a:xfrm>
      </p:grpSpPr>
      <p:sp>
        <p:nvSpPr>
          <p:cNvPr id="16" name="Rectangle 15"/>
          <p:cNvSpPr/>
          <p:nvPr/>
        </p:nvSpPr>
        <p:spPr>
          <a:xfrm>
            <a:off x="245529" y="237744"/>
            <a:ext cx="8531352" cy="63825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9020386" y="237744"/>
            <a:ext cx="2926080" cy="6382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7392"/>
            <a:ext cx="2430780" cy="1645920"/>
          </a:xfrm>
        </p:spPr>
        <p:txBody>
          <a:bodyPr anchor="b">
            <a:normAutofit/>
          </a:bodyPr>
          <a:lstStyle>
            <a:lvl1pPr algn="l" defTabSz="914400" rtl="0" eaLnBrk="1" latinLnBrk="0" hangingPunct="1">
              <a:lnSpc>
                <a:spcPct val="90000"/>
              </a:lnSpc>
              <a:spcBef>
                <a:spcPct val="0"/>
              </a:spcBef>
              <a:buNone/>
              <a:defRPr lang="en-US" sz="2800" b="0" kern="1200" cap="none" spc="0" baseline="0" dirty="0">
                <a:solidFill>
                  <a:srgbClr val="FFFFFF"/>
                </a:solidFill>
                <a:effectLst/>
                <a:latin typeface="+mj-lt"/>
                <a:ea typeface="+mn-ea"/>
                <a:cs typeface="+mn-cs"/>
              </a:defRPr>
            </a:lvl1pPr>
          </a:lstStyle>
          <a:p>
            <a:r>
              <a:rPr lang="el-GR" smtClean="0"/>
              <a:t>Στυλ κύριου τίτλου</a:t>
            </a:r>
            <a:endParaRPr lang="en-US" dirty="0"/>
          </a:p>
        </p:txBody>
      </p:sp>
      <p:sp>
        <p:nvSpPr>
          <p:cNvPr id="3" name="Content Placeholder 2"/>
          <p:cNvSpPr>
            <a:spLocks noGrp="1"/>
          </p:cNvSpPr>
          <p:nvPr>
            <p:ph idx="1"/>
          </p:nvPr>
        </p:nvSpPr>
        <p:spPr>
          <a:xfrm>
            <a:off x="685800" y="609600"/>
            <a:ext cx="7772400" cy="53340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Text Placeholder 3"/>
          <p:cNvSpPr>
            <a:spLocks noGrp="1"/>
          </p:cNvSpPr>
          <p:nvPr>
            <p:ph type="body" sz="half" idx="2"/>
          </p:nvPr>
        </p:nvSpPr>
        <p:spPr>
          <a:xfrm>
            <a:off x="9296400" y="2286000"/>
            <a:ext cx="2430780" cy="3505200"/>
          </a:xfrm>
        </p:spPr>
        <p:txBody>
          <a:bodyPr>
            <a:normAutofit/>
          </a:bodyPr>
          <a:lstStyle>
            <a:lvl1pPr marL="0" indent="0">
              <a:lnSpc>
                <a:spcPct val="110000"/>
              </a:lnSpc>
              <a:spcBef>
                <a:spcPts val="800"/>
              </a:spcBef>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Επεξεργασία στυλ υποδείγματος κειμένου</a:t>
            </a:r>
          </a:p>
        </p:txBody>
      </p:sp>
      <p:sp>
        <p:nvSpPr>
          <p:cNvPr id="8" name="Date Placeholder 7"/>
          <p:cNvSpPr>
            <a:spLocks noGrp="1"/>
          </p:cNvSpPr>
          <p:nvPr>
            <p:ph type="dt" sz="half" idx="10"/>
          </p:nvPr>
        </p:nvSpPr>
        <p:spPr/>
        <p:txBody>
          <a:bodyPr/>
          <a:lstStyle/>
          <a:p>
            <a:fld id="{397BFB08-3B4F-4BBF-8BA4-57BA07E5F652}" type="datetimeFigureOut">
              <a:rPr lang="el-GR" smtClean="0"/>
              <a:t>5/5/2020</a:t>
            </a:fld>
            <a:endParaRPr lang="el-GR"/>
          </a:p>
        </p:txBody>
      </p:sp>
      <p:sp>
        <p:nvSpPr>
          <p:cNvPr id="9" name="Footer Placeholder 8"/>
          <p:cNvSpPr>
            <a:spLocks noGrp="1"/>
          </p:cNvSpPr>
          <p:nvPr>
            <p:ph type="ftr" sz="quarter" idx="11"/>
          </p:nvPr>
        </p:nvSpPr>
        <p:spPr/>
        <p:txBody>
          <a:bodyPr/>
          <a:lstStyle>
            <a:lvl1pPr algn="r">
              <a:defRPr/>
            </a:lvl1pPr>
          </a:lstStyle>
          <a:p>
            <a:endParaRPr lang="el-GR"/>
          </a:p>
        </p:txBody>
      </p:sp>
      <p:sp>
        <p:nvSpPr>
          <p:cNvPr id="11" name="Slide Number Placeholder 10"/>
          <p:cNvSpPr>
            <a:spLocks noGrp="1"/>
          </p:cNvSpPr>
          <p:nvPr>
            <p:ph type="sldNum" sz="quarter" idx="12"/>
          </p:nvPr>
        </p:nvSpPr>
        <p:spPr>
          <a:xfrm>
            <a:off x="10393677" y="6223002"/>
            <a:ext cx="1463040" cy="274320"/>
          </a:xfrm>
        </p:spPr>
        <p:txBody>
          <a:bodyPr/>
          <a:lstStyle>
            <a:lvl1pPr>
              <a:defRPr>
                <a:solidFill>
                  <a:srgbClr val="FFFFFF"/>
                </a:solidFill>
              </a:defRPr>
            </a:lvl1pPr>
          </a:lstStyle>
          <a:p>
            <a:fld id="{33F87D05-A9BE-487C-93AF-87347C22589F}" type="slidenum">
              <a:rPr lang="el-GR" smtClean="0"/>
              <a:t>‹#›</a:t>
            </a:fld>
            <a:endParaRPr lang="el-GR"/>
          </a:p>
        </p:txBody>
      </p:sp>
      <p:sp>
        <p:nvSpPr>
          <p:cNvPr id="12" name="Rectangle 11"/>
          <p:cNvSpPr/>
          <p:nvPr/>
        </p:nvSpPr>
        <p:spPr>
          <a:xfrm>
            <a:off x="9157546" y="374904"/>
            <a:ext cx="2651760" cy="6108192"/>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2350604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spTree>
      <p:nvGrpSpPr>
        <p:cNvPr id="1" name=""/>
        <p:cNvGrpSpPr/>
        <p:nvPr/>
      </p:nvGrpSpPr>
      <p:grpSpPr>
        <a:xfrm>
          <a:off x="0" y="0"/>
          <a:ext cx="0" cy="0"/>
          <a:chOff x="0" y="0"/>
          <a:chExt cx="0" cy="0"/>
        </a:xfrm>
      </p:grpSpPr>
      <p:sp>
        <p:nvSpPr>
          <p:cNvPr id="14" name="Rectangle 13"/>
          <p:cNvSpPr/>
          <p:nvPr/>
        </p:nvSpPr>
        <p:spPr>
          <a:xfrm>
            <a:off x="9020386" y="237744"/>
            <a:ext cx="2926080" cy="6382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3504"/>
            <a:ext cx="2432304" cy="1645920"/>
          </a:xfrm>
        </p:spPr>
        <p:txBody>
          <a:bodyPr anchor="b">
            <a:noAutofit/>
          </a:bodyPr>
          <a:lstStyle>
            <a:lvl1pPr algn="l">
              <a:defRPr sz="2800" b="0">
                <a:solidFill>
                  <a:srgbClr val="FFFFFF"/>
                </a:solidFill>
                <a:latin typeface="+mj-lt"/>
              </a:defRPr>
            </a:lvl1pPr>
          </a:lstStyle>
          <a:p>
            <a:r>
              <a:rPr lang="el-GR" smtClean="0"/>
              <a:t>Στυλ κύριου τίτλου</a:t>
            </a:r>
            <a:endParaRPr lang="en-US" dirty="0"/>
          </a:p>
        </p:txBody>
      </p:sp>
      <p:sp>
        <p:nvSpPr>
          <p:cNvPr id="3" name="Picture Placeholder 2"/>
          <p:cNvSpPr>
            <a:spLocks noGrp="1" noChangeAspect="1"/>
          </p:cNvSpPr>
          <p:nvPr>
            <p:ph type="pic" idx="1"/>
          </p:nvPr>
        </p:nvSpPr>
        <p:spPr>
          <a:xfrm>
            <a:off x="228599" y="237744"/>
            <a:ext cx="8531352" cy="6382512"/>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smtClean="0"/>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9296400" y="2286000"/>
            <a:ext cx="2432304" cy="3502152"/>
          </a:xfrm>
        </p:spPr>
        <p:txBody>
          <a:bodyPr>
            <a:normAutofit/>
          </a:bodyPr>
          <a:lstStyle>
            <a:lvl1pPr marL="0" indent="0" algn="l">
              <a:lnSpc>
                <a:spcPct val="110000"/>
              </a:lnSpc>
              <a:spcBef>
                <a:spcPts val="800"/>
              </a:spcBef>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Επεξεργασία στυλ υποδείγματος κειμένου</a:t>
            </a:r>
          </a:p>
        </p:txBody>
      </p:sp>
      <p:sp>
        <p:nvSpPr>
          <p:cNvPr id="5" name="Date Placeholder 4"/>
          <p:cNvSpPr>
            <a:spLocks noGrp="1"/>
          </p:cNvSpPr>
          <p:nvPr>
            <p:ph type="dt" sz="half" idx="10"/>
          </p:nvPr>
        </p:nvSpPr>
        <p:spPr/>
        <p:txBody>
          <a:bodyPr/>
          <a:lstStyle>
            <a:lvl1pPr>
              <a:defRPr>
                <a:solidFill>
                  <a:srgbClr val="FFFFFF"/>
                </a:solidFill>
                <a:effectLst>
                  <a:outerShdw blurRad="12700" dist="6350" dir="2700000" algn="tl" rotWithShape="0">
                    <a:prstClr val="black">
                      <a:alpha val="40000"/>
                    </a:prstClr>
                  </a:outerShdw>
                </a:effectLst>
              </a:defRPr>
            </a:lvl1pPr>
          </a:lstStyle>
          <a:p>
            <a:fld id="{397BFB08-3B4F-4BBF-8BA4-57BA07E5F652}" type="datetimeFigureOut">
              <a:rPr lang="el-GR" smtClean="0"/>
              <a:t>5/5/2020</a:t>
            </a:fld>
            <a:endParaRPr lang="el-GR"/>
          </a:p>
        </p:txBody>
      </p:sp>
      <p:sp>
        <p:nvSpPr>
          <p:cNvPr id="6" name="Footer Placeholder 5"/>
          <p:cNvSpPr>
            <a:spLocks noGrp="1"/>
          </p:cNvSpPr>
          <p:nvPr>
            <p:ph type="ftr" sz="quarter" idx="11"/>
          </p:nvPr>
        </p:nvSpPr>
        <p:spPr/>
        <p:txBody>
          <a:bodyPr/>
          <a:lstStyle>
            <a:lvl1pPr marL="0" algn="r" defTabSz="914400" rtl="0" eaLnBrk="1" latinLnBrk="0" hangingPunct="1">
              <a:defRPr lang="en-US" sz="1000" kern="1200" dirty="0">
                <a:solidFill>
                  <a:srgbClr val="FFFFFF"/>
                </a:solidFill>
                <a:effectLst>
                  <a:outerShdw blurRad="12700" dist="6350" dir="2700000" algn="tl" rotWithShape="0">
                    <a:prstClr val="black">
                      <a:alpha val="40000"/>
                    </a:prstClr>
                  </a:outerShdw>
                </a:effectLst>
                <a:latin typeface="+mn-lt"/>
                <a:ea typeface="+mn-ea"/>
                <a:cs typeface="+mn-cs"/>
              </a:defRPr>
            </a:lvl1pPr>
          </a:lstStyle>
          <a:p>
            <a:endParaRPr lang="el-GR"/>
          </a:p>
        </p:txBody>
      </p:sp>
      <p:sp>
        <p:nvSpPr>
          <p:cNvPr id="7" name="Slide Number Placeholder 6"/>
          <p:cNvSpPr>
            <a:spLocks noGrp="1"/>
          </p:cNvSpPr>
          <p:nvPr>
            <p:ph type="sldNum" sz="quarter" idx="12"/>
          </p:nvPr>
        </p:nvSpPr>
        <p:spPr>
          <a:xfrm>
            <a:off x="10396728" y="6227064"/>
            <a:ext cx="1463040" cy="274320"/>
          </a:xfrm>
        </p:spPr>
        <p:txBody>
          <a:bodyPr/>
          <a:lstStyle>
            <a:lvl1pPr>
              <a:defRPr>
                <a:solidFill>
                  <a:srgbClr val="FFFFFF"/>
                </a:solidFill>
              </a:defRPr>
            </a:lvl1pPr>
          </a:lstStyle>
          <a:p>
            <a:fld id="{33F87D05-A9BE-487C-93AF-87347C22589F}" type="slidenum">
              <a:rPr lang="el-GR" smtClean="0"/>
              <a:t>‹#›</a:t>
            </a:fld>
            <a:endParaRPr lang="el-GR"/>
          </a:p>
        </p:txBody>
      </p:sp>
      <p:sp>
        <p:nvSpPr>
          <p:cNvPr id="10" name="Rectangle 9"/>
          <p:cNvSpPr/>
          <p:nvPr/>
        </p:nvSpPr>
        <p:spPr>
          <a:xfrm>
            <a:off x="9157546" y="374904"/>
            <a:ext cx="2651760" cy="6108192"/>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8540335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4696" y="237744"/>
            <a:ext cx="11722608" cy="6382512"/>
          </a:xfrm>
          <a:prstGeom prst="rect">
            <a:avLst/>
          </a:prstGeom>
          <a:solidFill>
            <a:schemeClr val="bg2"/>
          </a:solidFill>
          <a:ln w="6350" cap="flat" cmpd="sng" algn="ctr">
            <a:noFill/>
            <a:prstDash val="solid"/>
          </a:ln>
          <a:effectLst>
            <a:softEdge rad="0"/>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l-GR" smtClean="0"/>
              <a:t>Στυλ κύριου τίτλου</a:t>
            </a:r>
            <a:endParaRPr lang="en-US" dirty="0"/>
          </a:p>
        </p:txBody>
      </p:sp>
      <p:sp>
        <p:nvSpPr>
          <p:cNvPr id="3" name="Text Placeholder 2"/>
          <p:cNvSpPr>
            <a:spLocks noGrp="1"/>
          </p:cNvSpPr>
          <p:nvPr>
            <p:ph type="body" idx="1"/>
          </p:nvPr>
        </p:nvSpPr>
        <p:spPr>
          <a:xfrm>
            <a:off x="1066800" y="2103120"/>
            <a:ext cx="10058400" cy="3931920"/>
          </a:xfrm>
          <a:prstGeom prst="rect">
            <a:avLst/>
          </a:prstGeom>
        </p:spPr>
        <p:txBody>
          <a:bodyPr vert="horz" lIns="91440" tIns="45720" rIns="91440" bIns="45720" rtlCol="0">
            <a:normAutofit/>
          </a:body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2"/>
          </p:nvPr>
        </p:nvSpPr>
        <p:spPr>
          <a:xfrm>
            <a:off x="274320" y="6307672"/>
            <a:ext cx="2743200" cy="274320"/>
          </a:xfrm>
          <a:prstGeom prst="rect">
            <a:avLst/>
          </a:prstGeom>
        </p:spPr>
        <p:txBody>
          <a:bodyPr vert="horz" lIns="91440" tIns="45720" rIns="91440" bIns="45720" rtlCol="0" anchor="b"/>
          <a:lstStyle>
            <a:lvl1pPr algn="l">
              <a:defRPr sz="1000">
                <a:solidFill>
                  <a:schemeClr val="tx1">
                    <a:lumMod val="75000"/>
                    <a:lumOff val="25000"/>
                  </a:schemeClr>
                </a:solidFill>
              </a:defRPr>
            </a:lvl1pPr>
          </a:lstStyle>
          <a:p>
            <a:fld id="{397BFB08-3B4F-4BBF-8BA4-57BA07E5F652}" type="datetimeFigureOut">
              <a:rPr lang="el-GR" smtClean="0"/>
              <a:t>5/5/2020</a:t>
            </a:fld>
            <a:endParaRPr lang="el-GR"/>
          </a:p>
        </p:txBody>
      </p:sp>
      <p:sp>
        <p:nvSpPr>
          <p:cNvPr id="5" name="Footer Placeholder 4"/>
          <p:cNvSpPr>
            <a:spLocks noGrp="1"/>
          </p:cNvSpPr>
          <p:nvPr>
            <p:ph type="ftr" sz="quarter" idx="3"/>
          </p:nvPr>
        </p:nvSpPr>
        <p:spPr>
          <a:xfrm>
            <a:off x="3489960" y="6307672"/>
            <a:ext cx="5212080" cy="274320"/>
          </a:xfrm>
          <a:prstGeom prst="rect">
            <a:avLst/>
          </a:prstGeom>
        </p:spPr>
        <p:txBody>
          <a:bodyPr vert="horz" lIns="91440" tIns="45720" rIns="91440" bIns="45720" rtlCol="0" anchor="b"/>
          <a:lstStyle>
            <a:lvl1pPr algn="ctr">
              <a:defRPr sz="1000">
                <a:solidFill>
                  <a:schemeClr val="tx1">
                    <a:lumMod val="75000"/>
                    <a:lumOff val="25000"/>
                  </a:schemeClr>
                </a:solidFill>
              </a:defRPr>
            </a:lvl1pPr>
          </a:lstStyle>
          <a:p>
            <a:endParaRPr lang="el-GR"/>
          </a:p>
        </p:txBody>
      </p:sp>
      <p:sp>
        <p:nvSpPr>
          <p:cNvPr id="6" name="Slide Number Placeholder 5"/>
          <p:cNvSpPr>
            <a:spLocks noGrp="1"/>
          </p:cNvSpPr>
          <p:nvPr>
            <p:ph type="sldNum" sz="quarter" idx="4"/>
          </p:nvPr>
        </p:nvSpPr>
        <p:spPr>
          <a:xfrm>
            <a:off x="10469880" y="6307672"/>
            <a:ext cx="1463040" cy="274320"/>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33F87D05-A9BE-487C-93AF-87347C22589F}" type="slidenum">
              <a:rPr lang="el-GR" smtClean="0"/>
              <a:t>‹#›</a:t>
            </a:fld>
            <a:endParaRPr lang="el-GR"/>
          </a:p>
        </p:txBody>
      </p:sp>
    </p:spTree>
    <p:extLst>
      <p:ext uri="{BB962C8B-B14F-4D97-AF65-F5344CB8AC3E}">
        <p14:creationId xmlns:p14="http://schemas.microsoft.com/office/powerpoint/2010/main" val="1263622352"/>
      </p:ext>
    </p:extLst>
  </p:cSld>
  <p:clrMap bg1="lt1" tx1="dk1" bg2="lt2" tx2="dk2" accent1="accent1" accent2="accent2" accent3="accent3" accent4="accent4" accent5="accent5" accent6="accent6" hlink="hlink" folHlink="folHlink"/>
  <p:sldLayoutIdLst>
    <p:sldLayoutId id="2147483892" r:id="rId1"/>
    <p:sldLayoutId id="2147483893" r:id="rId2"/>
    <p:sldLayoutId id="2147483894" r:id="rId3"/>
    <p:sldLayoutId id="2147483895" r:id="rId4"/>
    <p:sldLayoutId id="2147483896" r:id="rId5"/>
    <p:sldLayoutId id="2147483897" r:id="rId6"/>
    <p:sldLayoutId id="2147483898" r:id="rId7"/>
    <p:sldLayoutId id="2147483899" r:id="rId8"/>
    <p:sldLayoutId id="2147483900" r:id="rId9"/>
    <p:sldLayoutId id="2147483901" r:id="rId10"/>
    <p:sldLayoutId id="2147483902" r:id="rId11"/>
  </p:sldLayoutIdLst>
  <p:txStyles>
    <p:titleStyle>
      <a:lvl1pPr algn="l" defTabSz="914400" rtl="0" eaLnBrk="1" latinLnBrk="0" hangingPunct="1">
        <a:lnSpc>
          <a:spcPct val="90000"/>
        </a:lnSpc>
        <a:spcBef>
          <a:spcPct val="0"/>
        </a:spcBef>
        <a:buNone/>
        <a:defRPr lang="en-US" sz="480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Garamond" pitchFamily="18"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2.xml"/><Relationship Id="rId4" Type="http://schemas.openxmlformats.org/officeDocument/2006/relationships/image" Target="../media/image8.jpg"/></Relationships>
</file>

<file path=ppt/slides/_rels/slide5.xml.rels><?xml version="1.0" encoding="UTF-8" standalone="yes"?>
<Relationships xmlns="http://schemas.openxmlformats.org/package/2006/relationships"><Relationship Id="rId8" Type="http://schemas.openxmlformats.org/officeDocument/2006/relationships/image" Target="../media/image15.jpg"/><Relationship Id="rId3" Type="http://schemas.openxmlformats.org/officeDocument/2006/relationships/image" Target="../media/image10.jpg"/><Relationship Id="rId7" Type="http://schemas.openxmlformats.org/officeDocument/2006/relationships/image" Target="../media/image14.jpg"/><Relationship Id="rId2" Type="http://schemas.openxmlformats.org/officeDocument/2006/relationships/image" Target="../media/image9.jp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jpg"/><Relationship Id="rId10" Type="http://schemas.openxmlformats.org/officeDocument/2006/relationships/image" Target="../media/image17.jpg"/><Relationship Id="rId4" Type="http://schemas.openxmlformats.org/officeDocument/2006/relationships/image" Target="../media/image11.png"/><Relationship Id="rId9"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image" Target="../media/image20.jpg"/></Relationships>
</file>

<file path=ppt/slides/_rels/slide7.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8.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eg"/><Relationship Id="rId1" Type="http://schemas.openxmlformats.org/officeDocument/2006/relationships/slideLayout" Target="../slideLayouts/slideLayout2.xml"/><Relationship Id="rId6" Type="http://schemas.openxmlformats.org/officeDocument/2006/relationships/image" Target="../media/image32.emf"/><Relationship Id="rId5" Type="http://schemas.openxmlformats.org/officeDocument/2006/relationships/image" Target="../media/image31.png"/><Relationship Id="rId4" Type="http://schemas.openxmlformats.org/officeDocument/2006/relationships/image" Target="../media/image3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184668" y="1911927"/>
            <a:ext cx="4133135" cy="831273"/>
          </a:xfrm>
        </p:spPr>
        <p:txBody>
          <a:bodyPr>
            <a:normAutofit/>
          </a:bodyPr>
          <a:lstStyle/>
          <a:p>
            <a:r>
              <a:rPr lang="el-GR" sz="5400" dirty="0" smtClean="0">
                <a:solidFill>
                  <a:schemeClr val="tx2">
                    <a:lumMod val="60000"/>
                    <a:lumOff val="40000"/>
                  </a:schemeClr>
                </a:solidFill>
              </a:rPr>
              <a:t>ΑΝΟΙΞΗ</a:t>
            </a:r>
            <a:endParaRPr lang="el-GR" sz="5400" dirty="0">
              <a:solidFill>
                <a:schemeClr val="tx2">
                  <a:lumMod val="60000"/>
                  <a:lumOff val="40000"/>
                </a:schemeClr>
              </a:solidFill>
            </a:endParaRPr>
          </a:p>
        </p:txBody>
      </p:sp>
      <p:sp>
        <p:nvSpPr>
          <p:cNvPr id="3" name="Υπότιτλος 2"/>
          <p:cNvSpPr>
            <a:spLocks noGrp="1"/>
          </p:cNvSpPr>
          <p:nvPr>
            <p:ph type="subTitle" idx="1"/>
          </p:nvPr>
        </p:nvSpPr>
        <p:spPr>
          <a:xfrm>
            <a:off x="7157258" y="3466407"/>
            <a:ext cx="2934393" cy="1330037"/>
          </a:xfrm>
        </p:spPr>
        <p:txBody>
          <a:bodyPr>
            <a:normAutofit/>
          </a:bodyPr>
          <a:lstStyle/>
          <a:p>
            <a:pPr algn="l"/>
            <a:endParaRPr lang="el-GR" dirty="0" smtClean="0"/>
          </a:p>
          <a:p>
            <a:pPr algn="l"/>
            <a:r>
              <a:rPr lang="el-GR" sz="2400" b="1" i="1" dirty="0" smtClean="0">
                <a:solidFill>
                  <a:schemeClr val="accent3">
                    <a:lumMod val="75000"/>
                  </a:schemeClr>
                </a:solidFill>
              </a:rPr>
              <a:t>Ο ΚΟΣΜΟΣ ΤΩΝ ΕΝΤΟΜΩΝ</a:t>
            </a:r>
            <a:endParaRPr lang="el-GR" sz="2400" b="1" i="1" dirty="0">
              <a:solidFill>
                <a:schemeClr val="accent3">
                  <a:lumMod val="75000"/>
                </a:schemeClr>
              </a:solidFill>
            </a:endParaRPr>
          </a:p>
        </p:txBody>
      </p:sp>
      <p:pic>
        <p:nvPicPr>
          <p:cNvPr id="5" name="Εικόνα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24841" y="2004860"/>
            <a:ext cx="4754256" cy="3183774"/>
          </a:xfrm>
          <a:prstGeom prst="rect">
            <a:avLst/>
          </a:prstGeom>
        </p:spPr>
      </p:pic>
      <p:sp>
        <p:nvSpPr>
          <p:cNvPr id="4" name="Ορθογώνιο 3"/>
          <p:cNvSpPr/>
          <p:nvPr/>
        </p:nvSpPr>
        <p:spPr>
          <a:xfrm>
            <a:off x="5332389" y="5130955"/>
            <a:ext cx="5466176" cy="388696"/>
          </a:xfrm>
          <a:prstGeom prst="rect">
            <a:avLst/>
          </a:prstGeom>
        </p:spPr>
        <p:txBody>
          <a:bodyPr wrap="none">
            <a:spAutoFit/>
          </a:bodyPr>
          <a:lstStyle/>
          <a:p>
            <a:pPr>
              <a:lnSpc>
                <a:spcPct val="107000"/>
              </a:lnSpc>
              <a:spcAft>
                <a:spcPts val="800"/>
              </a:spcAft>
            </a:pPr>
            <a:r>
              <a:rPr lang="el-GR" dirty="0">
                <a:solidFill>
                  <a:schemeClr val="tx2"/>
                </a:solidFill>
                <a:latin typeface="Calibri" panose="020F0502020204030204" pitchFamily="34" charset="0"/>
                <a:ea typeface="Calibri" panose="020F0502020204030204" pitchFamily="34" charset="0"/>
                <a:cs typeface="Times New Roman" panose="02020603050405020304" pitchFamily="18" charset="0"/>
              </a:rPr>
              <a:t>2</a:t>
            </a:r>
            <a:r>
              <a:rPr lang="el-GR" baseline="30000" dirty="0">
                <a:solidFill>
                  <a:schemeClr val="tx2"/>
                </a:solidFill>
                <a:latin typeface="Calibri" panose="020F0502020204030204" pitchFamily="34" charset="0"/>
                <a:ea typeface="Calibri" panose="020F0502020204030204" pitchFamily="34" charset="0"/>
                <a:cs typeface="Times New Roman" panose="02020603050405020304" pitchFamily="18" charset="0"/>
              </a:rPr>
              <a:t>ο</a:t>
            </a:r>
            <a:r>
              <a:rPr lang="el-GR" dirty="0">
                <a:solidFill>
                  <a:schemeClr val="tx2"/>
                </a:solidFill>
                <a:latin typeface="Calibri" panose="020F0502020204030204" pitchFamily="34" charset="0"/>
                <a:ea typeface="Calibri" panose="020F0502020204030204" pitchFamily="34" charset="0"/>
                <a:cs typeface="Times New Roman" panose="02020603050405020304" pitchFamily="18" charset="0"/>
              </a:rPr>
              <a:t> ΤΜΗΜΑ ΠΡΟΣΧΟΛΙΚΗΣ ΑΓΩΓΗΣ ΔΗΜΟΥ ΧΑΛΑΝΔΡΙΟΥ</a:t>
            </a:r>
          </a:p>
        </p:txBody>
      </p:sp>
    </p:spTree>
    <p:extLst>
      <p:ext uri="{BB962C8B-B14F-4D97-AF65-F5344CB8AC3E}">
        <p14:creationId xmlns:p14="http://schemas.microsoft.com/office/powerpoint/2010/main" val="21709564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066800" y="642594"/>
            <a:ext cx="10058400" cy="496250"/>
          </a:xfrm>
        </p:spPr>
        <p:txBody>
          <a:bodyPr>
            <a:normAutofit fontScale="90000"/>
          </a:bodyPr>
          <a:lstStyle/>
          <a:p>
            <a:r>
              <a:rPr lang="el-GR" dirty="0" smtClean="0"/>
              <a:t>ΤΡΑΓΟΥΔΙΑ ΚΑΙ ΙΣΤΟΡΙΕΣ ΜΕ ΕΝΤΟΜΑ</a:t>
            </a:r>
            <a:endParaRPr lang="el-GR" dirty="0"/>
          </a:p>
        </p:txBody>
      </p:sp>
      <p:sp>
        <p:nvSpPr>
          <p:cNvPr id="3" name="Θέση περιεχομένου 2"/>
          <p:cNvSpPr>
            <a:spLocks noGrp="1"/>
          </p:cNvSpPr>
          <p:nvPr>
            <p:ph idx="1"/>
          </p:nvPr>
        </p:nvSpPr>
        <p:spPr>
          <a:xfrm>
            <a:off x="1066800" y="1070708"/>
            <a:ext cx="10058400" cy="5271903"/>
          </a:xfrm>
        </p:spPr>
        <p:txBody>
          <a:bodyPr>
            <a:normAutofit fontScale="85000" lnSpcReduction="20000"/>
          </a:bodyPr>
          <a:lstStyle/>
          <a:p>
            <a:pPr lvl="0"/>
            <a:r>
              <a:rPr lang="el-GR" dirty="0"/>
              <a:t>ΠΑΣΧΑΛΙΤΣΑ ΕΝΑΝΤΙΟΝ ΜΕΛΙΓΚΡΑΣ </a:t>
            </a:r>
            <a:r>
              <a:rPr lang="en-US" dirty="0" smtClean="0"/>
              <a:t>  </a:t>
            </a:r>
            <a:endParaRPr lang="el-GR" dirty="0"/>
          </a:p>
          <a:p>
            <a:pPr lvl="0"/>
            <a:r>
              <a:rPr lang="el-GR" dirty="0"/>
              <a:t>ΜΥΡΜΗΓΚΙΑ- Ο ΜΑΓΙΚΟΣ ΚΟΣΜΟΣ ΤΩΝ </a:t>
            </a:r>
            <a:r>
              <a:rPr lang="el-GR" dirty="0" smtClean="0"/>
              <a:t>ΖΩΩΝ</a:t>
            </a:r>
            <a:endParaRPr lang="el-GR" dirty="0"/>
          </a:p>
          <a:p>
            <a:pPr lvl="0"/>
            <a:r>
              <a:rPr lang="el-GR" dirty="0"/>
              <a:t>Ο ΠΑΡΑΜΥΘΑΣ: Η ΚΑΜΠΙΑ </a:t>
            </a:r>
            <a:r>
              <a:rPr lang="en-US" dirty="0" smtClean="0"/>
              <a:t>  </a:t>
            </a:r>
            <a:endParaRPr lang="el-GR" dirty="0"/>
          </a:p>
          <a:p>
            <a:r>
              <a:rPr lang="el-GR" dirty="0"/>
              <a:t> Ορφέας </a:t>
            </a:r>
            <a:r>
              <a:rPr lang="el-GR" dirty="0" err="1"/>
              <a:t>Περίδης</a:t>
            </a:r>
            <a:r>
              <a:rPr lang="el-GR" dirty="0"/>
              <a:t> </a:t>
            </a:r>
            <a:r>
              <a:rPr lang="el-GR" dirty="0" smtClean="0"/>
              <a:t>– </a:t>
            </a:r>
            <a:r>
              <a:rPr lang="el-GR" dirty="0" err="1" smtClean="0"/>
              <a:t>Λιβελούλα</a:t>
            </a:r>
            <a:r>
              <a:rPr lang="el-GR" dirty="0" smtClean="0"/>
              <a:t> </a:t>
            </a:r>
            <a:r>
              <a:rPr lang="en-US" dirty="0" smtClean="0"/>
              <a:t>   </a:t>
            </a:r>
            <a:endParaRPr lang="el-GR" dirty="0" smtClean="0"/>
          </a:p>
          <a:p>
            <a:r>
              <a:rPr lang="el-GR" dirty="0"/>
              <a:t>ΖΟΥΜ </a:t>
            </a:r>
            <a:r>
              <a:rPr lang="el-GR" dirty="0" err="1"/>
              <a:t>ΖΟΥΜ</a:t>
            </a:r>
            <a:r>
              <a:rPr lang="el-GR" dirty="0"/>
              <a:t> ΜΕΛΙΣΣΑ </a:t>
            </a:r>
            <a:r>
              <a:rPr lang="el-GR" dirty="0" smtClean="0"/>
              <a:t>ΠΕΤΑ </a:t>
            </a:r>
            <a:r>
              <a:rPr lang="en-US" dirty="0" smtClean="0"/>
              <a:t>   </a:t>
            </a:r>
            <a:endParaRPr lang="el-GR" dirty="0" smtClean="0"/>
          </a:p>
          <a:p>
            <a:r>
              <a:rPr lang="el-GR" dirty="0"/>
              <a:t>Το </a:t>
            </a:r>
            <a:r>
              <a:rPr lang="en-US" dirty="0"/>
              <a:t>K</a:t>
            </a:r>
            <a:r>
              <a:rPr lang="el-GR" dirty="0" err="1"/>
              <a:t>ουνούπι</a:t>
            </a:r>
            <a:r>
              <a:rPr lang="el-GR" dirty="0"/>
              <a:t>-Τάνια </a:t>
            </a:r>
            <a:r>
              <a:rPr lang="el-GR" dirty="0" smtClean="0"/>
              <a:t>Τσακαλίδου</a:t>
            </a:r>
            <a:r>
              <a:rPr lang="en-US" dirty="0" smtClean="0"/>
              <a:t>   </a:t>
            </a:r>
            <a:endParaRPr lang="el-GR" dirty="0" smtClean="0"/>
          </a:p>
          <a:p>
            <a:r>
              <a:rPr lang="el-GR" dirty="0"/>
              <a:t>Αφήγηση Παραμύθια: </a:t>
            </a:r>
            <a:r>
              <a:rPr lang="el-GR" dirty="0" err="1"/>
              <a:t>Ούπι</a:t>
            </a:r>
            <a:r>
              <a:rPr lang="el-GR" dirty="0"/>
              <a:t> Το </a:t>
            </a:r>
            <a:r>
              <a:rPr lang="el-GR" dirty="0" smtClean="0"/>
              <a:t>Κουνούπι</a:t>
            </a:r>
            <a:r>
              <a:rPr lang="en-US" dirty="0" smtClean="0"/>
              <a:t> </a:t>
            </a:r>
            <a:r>
              <a:rPr lang="el-GR" dirty="0" smtClean="0"/>
              <a:t> </a:t>
            </a:r>
          </a:p>
          <a:p>
            <a:r>
              <a:rPr lang="el-GR" dirty="0"/>
              <a:t>Αφήγηση Παραμύθια: ΛΙΤΣΑ Η </a:t>
            </a:r>
            <a:r>
              <a:rPr lang="el-GR" dirty="0" smtClean="0"/>
              <a:t>ΠΑΣΧΑΛΙΤΣΑ</a:t>
            </a:r>
            <a:r>
              <a:rPr lang="en-US" dirty="0" smtClean="0"/>
              <a:t>  </a:t>
            </a:r>
            <a:r>
              <a:rPr lang="el-GR" dirty="0" smtClean="0"/>
              <a:t> </a:t>
            </a:r>
          </a:p>
          <a:p>
            <a:r>
              <a:rPr lang="el-GR" dirty="0"/>
              <a:t>Τζίτζικας και ο μέρμηγκας</a:t>
            </a:r>
            <a:r>
              <a:rPr lang="el-GR" dirty="0" smtClean="0"/>
              <a:t>.</a:t>
            </a:r>
            <a:r>
              <a:rPr lang="en-US" dirty="0"/>
              <a:t> </a:t>
            </a:r>
            <a:r>
              <a:rPr lang="en-US" dirty="0" smtClean="0"/>
              <a:t> </a:t>
            </a:r>
            <a:endParaRPr lang="el-GR" dirty="0" smtClean="0"/>
          </a:p>
          <a:p>
            <a:r>
              <a:rPr lang="el-GR" dirty="0" smtClean="0"/>
              <a:t>Ο </a:t>
            </a:r>
            <a:r>
              <a:rPr lang="el-GR" dirty="0"/>
              <a:t>μέρμηγκας - Μάνος </a:t>
            </a:r>
            <a:r>
              <a:rPr lang="el-GR" dirty="0" err="1" smtClean="0"/>
              <a:t>Λοϊζος</a:t>
            </a:r>
            <a:r>
              <a:rPr lang="el-GR" dirty="0" smtClean="0"/>
              <a:t>   </a:t>
            </a:r>
          </a:p>
          <a:p>
            <a:r>
              <a:rPr lang="el-GR" dirty="0" smtClean="0"/>
              <a:t> ΛΑΜΠΡΙΤΣΑ Η ΠΑΣΧΑΛΙΤΣΑ </a:t>
            </a:r>
            <a:r>
              <a:rPr lang="en-US" dirty="0" smtClean="0"/>
              <a:t> </a:t>
            </a:r>
            <a:endParaRPr lang="el-GR" dirty="0" smtClean="0"/>
          </a:p>
          <a:p>
            <a:r>
              <a:rPr lang="el-GR" dirty="0"/>
              <a:t>Τα τρία μερμηγκάκια </a:t>
            </a:r>
            <a:r>
              <a:rPr lang="el-GR" dirty="0" smtClean="0"/>
              <a:t>– </a:t>
            </a:r>
            <a:r>
              <a:rPr lang="el-GR" dirty="0" err="1" smtClean="0"/>
              <a:t>Ανεκδοτάκι</a:t>
            </a:r>
            <a:r>
              <a:rPr lang="el-GR" dirty="0" smtClean="0"/>
              <a:t> </a:t>
            </a:r>
          </a:p>
          <a:p>
            <a:r>
              <a:rPr lang="el-GR" dirty="0" smtClean="0"/>
              <a:t>Η ψείρα</a:t>
            </a:r>
          </a:p>
          <a:p>
            <a:r>
              <a:rPr lang="el-GR" dirty="0" smtClean="0"/>
              <a:t>Η μικρή αράχνη</a:t>
            </a:r>
            <a:r>
              <a:rPr lang="en-US" dirty="0" smtClean="0"/>
              <a:t> </a:t>
            </a:r>
            <a:endParaRPr lang="el-GR" dirty="0" smtClean="0"/>
          </a:p>
          <a:p>
            <a:r>
              <a:rPr lang="el-GR" dirty="0" smtClean="0"/>
              <a:t>Όλα τα παραπάνω μπορείτε να βρείτε στο </a:t>
            </a:r>
            <a:r>
              <a:rPr lang="en-US" dirty="0" err="1" smtClean="0"/>
              <a:t>youtube</a:t>
            </a:r>
            <a:r>
              <a:rPr lang="en-US" dirty="0" smtClean="0"/>
              <a:t>.</a:t>
            </a:r>
          </a:p>
          <a:p>
            <a:r>
              <a:rPr lang="en-US" dirty="0"/>
              <a:t> </a:t>
            </a:r>
            <a:r>
              <a:rPr lang="en-US" dirty="0" smtClean="0"/>
              <a:t>                        </a:t>
            </a:r>
            <a:r>
              <a:rPr lang="el-GR" sz="4800" dirty="0" smtClean="0"/>
              <a:t>ΚΑΛΗ ΔΙΑΣΚΕΔΑΣΗ!!!</a:t>
            </a:r>
            <a:endParaRPr lang="el-GR" sz="4800" dirty="0"/>
          </a:p>
        </p:txBody>
      </p:sp>
    </p:spTree>
    <p:extLst>
      <p:ext uri="{BB962C8B-B14F-4D97-AF65-F5344CB8AC3E}">
        <p14:creationId xmlns:p14="http://schemas.microsoft.com/office/powerpoint/2010/main" val="40836563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066800" y="642594"/>
            <a:ext cx="10058400" cy="881406"/>
          </a:xfrm>
        </p:spPr>
        <p:txBody>
          <a:bodyPr>
            <a:noAutofit/>
          </a:bodyPr>
          <a:lstStyle/>
          <a:p>
            <a:r>
              <a:rPr lang="el-GR" sz="3200" dirty="0" smtClean="0">
                <a:solidFill>
                  <a:srgbClr val="FF0000"/>
                </a:solidFill>
              </a:rPr>
              <a:t>ΜΑΪΟΣ…Ο ΟΜΟΡΦΟΤΕΡΟΣ ΜΗΝΑΣ ΤΗΣ ΑΝΟΙΞΗΣ</a:t>
            </a:r>
            <a:endParaRPr lang="el-GR" sz="3200" dirty="0">
              <a:solidFill>
                <a:srgbClr val="FF0000"/>
              </a:solidFill>
            </a:endParaRPr>
          </a:p>
        </p:txBody>
      </p:sp>
      <p:sp>
        <p:nvSpPr>
          <p:cNvPr id="3" name="Θέση περιεχομένου 2"/>
          <p:cNvSpPr>
            <a:spLocks noGrp="1"/>
          </p:cNvSpPr>
          <p:nvPr>
            <p:ph idx="1"/>
          </p:nvPr>
        </p:nvSpPr>
        <p:spPr>
          <a:xfrm>
            <a:off x="2922953" y="1664676"/>
            <a:ext cx="8745415" cy="4314945"/>
          </a:xfrm>
        </p:spPr>
        <p:txBody>
          <a:bodyPr>
            <a:normAutofit/>
          </a:bodyPr>
          <a:lstStyle/>
          <a:p>
            <a:r>
              <a:rPr lang="el-GR" dirty="0" smtClean="0"/>
              <a:t>Αγαπημένοι μας γονείς και παιδιά, συνεχίζουμε να σας στέλνουμε ιδέες για να εμπλουτίσετε τις δραστηριότητες της μέρας σας.</a:t>
            </a:r>
          </a:p>
          <a:p>
            <a:endParaRPr lang="el-GR" dirty="0"/>
          </a:p>
          <a:p>
            <a:r>
              <a:rPr lang="el-GR" dirty="0" smtClean="0"/>
              <a:t>Γειά σας αγαπημένα μας παιδιά!!!</a:t>
            </a:r>
          </a:p>
          <a:p>
            <a:r>
              <a:rPr lang="el-GR" dirty="0" smtClean="0"/>
              <a:t>Τι κάνετε;</a:t>
            </a:r>
          </a:p>
          <a:p>
            <a:r>
              <a:rPr lang="el-GR" dirty="0" smtClean="0"/>
              <a:t>Η άνοιξη έχει </a:t>
            </a:r>
            <a:r>
              <a:rPr lang="el-GR" dirty="0" err="1" smtClean="0"/>
              <a:t>μπεί</a:t>
            </a:r>
            <a:r>
              <a:rPr lang="el-GR" dirty="0" smtClean="0"/>
              <a:t> για τα καλά και ομορφαίνει τις γειτονιές μας…Η φύση έχει ξυπνήσει και μας καλε</a:t>
            </a:r>
            <a:r>
              <a:rPr lang="el-GR" dirty="0"/>
              <a:t>ί</a:t>
            </a:r>
            <a:r>
              <a:rPr lang="el-GR" dirty="0" smtClean="0"/>
              <a:t> να την απολαύσουμε. Σε έναν περίπατο με τους γονείς σας παρατηρήστε την….Οι ομορφιές της θα σας εκπλήξουν!!!</a:t>
            </a:r>
          </a:p>
          <a:p>
            <a:r>
              <a:rPr lang="el-GR" dirty="0" smtClean="0"/>
              <a:t>Αλήθεια έχετε προσέξει πόσα έντομα  είναι γύρω μας αυτή την εποχή</a:t>
            </a:r>
            <a:r>
              <a:rPr lang="en-US" dirty="0" smtClean="0"/>
              <a:t>;</a:t>
            </a:r>
          </a:p>
          <a:p>
            <a:r>
              <a:rPr lang="el-GR" dirty="0" smtClean="0"/>
              <a:t>Τόσα πολλά και διαφορετικά…</a:t>
            </a:r>
          </a:p>
          <a:p>
            <a:r>
              <a:rPr lang="el-GR" dirty="0" smtClean="0"/>
              <a:t>Γνωρίστε τα!!!</a:t>
            </a:r>
          </a:p>
          <a:p>
            <a:endParaRPr lang="el-GR" dirty="0"/>
          </a:p>
        </p:txBody>
      </p:sp>
      <p:pic>
        <p:nvPicPr>
          <p:cNvPr id="4" name="Εικόνα 3"/>
          <p:cNvPicPr/>
          <p:nvPr/>
        </p:nvPicPr>
        <p:blipFill>
          <a:blip r:embed="rId2">
            <a:extLst>
              <a:ext uri="{28A0092B-C50C-407E-A947-70E740481C1C}">
                <a14:useLocalDpi xmlns:a14="http://schemas.microsoft.com/office/drawing/2010/main" val="0"/>
              </a:ext>
            </a:extLst>
          </a:blip>
          <a:stretch>
            <a:fillRect/>
          </a:stretch>
        </p:blipFill>
        <p:spPr>
          <a:xfrm>
            <a:off x="367323" y="1774092"/>
            <a:ext cx="2395417" cy="3524738"/>
          </a:xfrm>
          <a:prstGeom prst="rect">
            <a:avLst/>
          </a:prstGeom>
        </p:spPr>
      </p:pic>
    </p:spTree>
    <p:extLst>
      <p:ext uri="{BB962C8B-B14F-4D97-AF65-F5344CB8AC3E}">
        <p14:creationId xmlns:p14="http://schemas.microsoft.com/office/powerpoint/2010/main" val="739533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pic>
        <p:nvPicPr>
          <p:cNvPr id="4" name="Θέση περιεχομένου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947651" y="642594"/>
            <a:ext cx="10050087" cy="5392922"/>
          </a:xfrm>
        </p:spPr>
      </p:pic>
    </p:spTree>
    <p:extLst>
      <p:ext uri="{BB962C8B-B14F-4D97-AF65-F5344CB8AC3E}">
        <p14:creationId xmlns:p14="http://schemas.microsoft.com/office/powerpoint/2010/main" val="11271646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221971" y="2211185"/>
            <a:ext cx="9842268" cy="723208"/>
          </a:xfrm>
        </p:spPr>
        <p:txBody>
          <a:bodyPr>
            <a:normAutofit fontScale="90000"/>
          </a:bodyPr>
          <a:lstStyle/>
          <a:p>
            <a:r>
              <a:rPr lang="el-GR" sz="1800" b="1" dirty="0" smtClean="0">
                <a:solidFill>
                  <a:schemeClr val="tx1"/>
                </a:solidFill>
              </a:rPr>
              <a:t>ΚΑΡΤΕΛΕΣ ΕΝΤΟΜΩΝ   -να τα παρατηρήσετε</a:t>
            </a:r>
            <a:br>
              <a:rPr lang="el-GR" sz="1800" b="1" dirty="0" smtClean="0">
                <a:solidFill>
                  <a:schemeClr val="tx1"/>
                </a:solidFill>
              </a:rPr>
            </a:br>
            <a:r>
              <a:rPr lang="el-GR" sz="1800" b="1" dirty="0" smtClean="0">
                <a:solidFill>
                  <a:schemeClr val="tx1"/>
                </a:solidFill>
              </a:rPr>
              <a:t>                                       - να κάνετε τη μορφολογική τους περιγραφή ( τα χρώματα, τα μέρη του      σώματος τους: </a:t>
            </a:r>
            <a:r>
              <a:rPr lang="el-GR" sz="1800" b="1" dirty="0" err="1" smtClean="0">
                <a:solidFill>
                  <a:schemeClr val="tx1"/>
                </a:solidFill>
              </a:rPr>
              <a:t>φτερά,πόδια,κεραίες</a:t>
            </a:r>
            <a:r>
              <a:rPr lang="el-GR" sz="1800" b="1" dirty="0" smtClean="0">
                <a:solidFill>
                  <a:schemeClr val="tx1"/>
                </a:solidFill>
              </a:rPr>
              <a:t>…)</a:t>
            </a:r>
            <a:br>
              <a:rPr lang="el-GR" sz="1800" b="1" dirty="0" smtClean="0">
                <a:solidFill>
                  <a:schemeClr val="tx1"/>
                </a:solidFill>
              </a:rPr>
            </a:br>
            <a:r>
              <a:rPr lang="el-GR" sz="1800" b="1" dirty="0" smtClean="0">
                <a:solidFill>
                  <a:schemeClr val="tx1"/>
                </a:solidFill>
              </a:rPr>
              <a:t>                                        -τι τρώνε</a:t>
            </a:r>
            <a:r>
              <a:rPr lang="en-US" sz="1800" b="1" dirty="0" smtClean="0">
                <a:solidFill>
                  <a:schemeClr val="tx1"/>
                </a:solidFill>
              </a:rPr>
              <a:t>;</a:t>
            </a:r>
            <a:br>
              <a:rPr lang="en-US" sz="1800" b="1" dirty="0" smtClean="0">
                <a:solidFill>
                  <a:schemeClr val="tx1"/>
                </a:solidFill>
              </a:rPr>
            </a:br>
            <a:r>
              <a:rPr lang="en-US" sz="1800" b="1" dirty="0">
                <a:solidFill>
                  <a:schemeClr val="tx1"/>
                </a:solidFill>
              </a:rPr>
              <a:t> </a:t>
            </a:r>
            <a:r>
              <a:rPr lang="en-US" sz="1800" b="1" dirty="0" smtClean="0">
                <a:solidFill>
                  <a:schemeClr val="tx1"/>
                </a:solidFill>
              </a:rPr>
              <a:t>                                       -</a:t>
            </a:r>
            <a:r>
              <a:rPr lang="el-GR" sz="1800" b="1" dirty="0" smtClean="0">
                <a:solidFill>
                  <a:schemeClr val="tx1"/>
                </a:solidFill>
              </a:rPr>
              <a:t>πώς γεννιούνται και αναπτύσσονται</a:t>
            </a:r>
            <a:br>
              <a:rPr lang="el-GR" sz="1800" b="1" dirty="0" smtClean="0">
                <a:solidFill>
                  <a:schemeClr val="tx1"/>
                </a:solidFill>
              </a:rPr>
            </a:br>
            <a:r>
              <a:rPr lang="el-GR" sz="1800" b="1" dirty="0" smtClean="0">
                <a:solidFill>
                  <a:schemeClr val="tx1"/>
                </a:solidFill>
              </a:rPr>
              <a:t>                                         - που ζούνε</a:t>
            </a:r>
            <a:r>
              <a:rPr lang="en-US" sz="1800" b="1" dirty="0" smtClean="0">
                <a:solidFill>
                  <a:schemeClr val="tx1"/>
                </a:solidFill>
              </a:rPr>
              <a:t>;</a:t>
            </a:r>
            <a:br>
              <a:rPr lang="en-US" sz="1800" b="1" dirty="0" smtClean="0">
                <a:solidFill>
                  <a:schemeClr val="tx1"/>
                </a:solidFill>
              </a:rPr>
            </a:br>
            <a:r>
              <a:rPr lang="en-US" sz="1800" b="1" dirty="0">
                <a:solidFill>
                  <a:schemeClr val="tx1"/>
                </a:solidFill>
              </a:rPr>
              <a:t> </a:t>
            </a:r>
            <a:r>
              <a:rPr lang="en-US" sz="1800" b="1" dirty="0" smtClean="0">
                <a:solidFill>
                  <a:schemeClr val="tx1"/>
                </a:solidFill>
              </a:rPr>
              <a:t>                                        -</a:t>
            </a:r>
            <a:r>
              <a:rPr lang="el-GR" sz="1800" b="1" dirty="0" smtClean="0">
                <a:solidFill>
                  <a:schemeClr val="tx1"/>
                </a:solidFill>
              </a:rPr>
              <a:t>συγκρίνετε τα μεταξύ τους</a:t>
            </a:r>
            <a:br>
              <a:rPr lang="el-GR" sz="1800" b="1" dirty="0" smtClean="0">
                <a:solidFill>
                  <a:schemeClr val="tx1"/>
                </a:solidFill>
              </a:rPr>
            </a:br>
            <a:r>
              <a:rPr lang="el-GR" sz="1800" b="1" dirty="0" smtClean="0">
                <a:solidFill>
                  <a:schemeClr val="tx1"/>
                </a:solidFill>
              </a:rPr>
              <a:t>Συζητείστε με τους γονείς σας: </a:t>
            </a:r>
            <a:r>
              <a:rPr lang="el-GR" sz="1800" b="1" dirty="0" err="1" smtClean="0">
                <a:solidFill>
                  <a:schemeClr val="tx1"/>
                </a:solidFill>
              </a:rPr>
              <a:t>ποιά</a:t>
            </a:r>
            <a:r>
              <a:rPr lang="el-GR" sz="1800" b="1" dirty="0" smtClean="0">
                <a:solidFill>
                  <a:schemeClr val="tx1"/>
                </a:solidFill>
              </a:rPr>
              <a:t> έντομα έχετε </a:t>
            </a:r>
            <a:r>
              <a:rPr lang="el-GR" sz="1800" b="1" dirty="0" err="1" smtClean="0">
                <a:solidFill>
                  <a:schemeClr val="tx1"/>
                </a:solidFill>
              </a:rPr>
              <a:t>δεί</a:t>
            </a:r>
            <a:r>
              <a:rPr lang="el-GR" sz="1800" b="1" dirty="0" smtClean="0">
                <a:solidFill>
                  <a:schemeClr val="tx1"/>
                </a:solidFill>
              </a:rPr>
              <a:t>, ποια έντομα σας έκαναν εντύπωση,</a:t>
            </a:r>
            <a:r>
              <a:rPr lang="en-US" sz="1800" b="1" dirty="0" smtClean="0">
                <a:solidFill>
                  <a:schemeClr val="tx1"/>
                </a:solidFill>
              </a:rPr>
              <a:t> </a:t>
            </a:r>
            <a:r>
              <a:rPr lang="el-GR" sz="1800" b="1" dirty="0" smtClean="0">
                <a:solidFill>
                  <a:schemeClr val="tx1"/>
                </a:solidFill>
              </a:rPr>
              <a:t>φοβηθήκατε κάποιο ζουζούνι</a:t>
            </a:r>
            <a:r>
              <a:rPr lang="en-US" sz="1800" b="1" dirty="0" smtClean="0">
                <a:solidFill>
                  <a:schemeClr val="tx1"/>
                </a:solidFill>
              </a:rPr>
              <a:t>;</a:t>
            </a:r>
            <a:r>
              <a:rPr lang="el-GR" sz="1800" b="1" dirty="0" smtClean="0">
                <a:solidFill>
                  <a:schemeClr val="tx1"/>
                </a:solidFill>
              </a:rPr>
              <a:t>Περιγράψτε μια εμπειρία σας , θετική ή αρνητική ,με κάποιο έντομο.</a:t>
            </a:r>
            <a:r>
              <a:rPr lang="en-US" sz="1800" b="1" dirty="0" smtClean="0">
                <a:solidFill>
                  <a:schemeClr val="tx1"/>
                </a:solidFill>
              </a:rPr>
              <a:t/>
            </a:r>
            <a:br>
              <a:rPr lang="en-US" sz="1800" b="1" dirty="0" smtClean="0">
                <a:solidFill>
                  <a:schemeClr val="tx1"/>
                </a:solidFill>
              </a:rPr>
            </a:br>
            <a:r>
              <a:rPr lang="el-GR" sz="1200" dirty="0" smtClean="0">
                <a:solidFill>
                  <a:schemeClr val="tx1"/>
                </a:solidFill>
              </a:rPr>
              <a:t>     </a:t>
            </a:r>
            <a:br>
              <a:rPr lang="el-GR" sz="1200" dirty="0" smtClean="0">
                <a:solidFill>
                  <a:schemeClr val="tx1"/>
                </a:solidFill>
              </a:rPr>
            </a:br>
            <a:r>
              <a:rPr lang="el-GR" sz="1800" dirty="0">
                <a:solidFill>
                  <a:srgbClr val="FF0000"/>
                </a:solidFill>
              </a:rPr>
              <a:t/>
            </a:r>
            <a:br>
              <a:rPr lang="el-GR" sz="1800" dirty="0">
                <a:solidFill>
                  <a:srgbClr val="FF0000"/>
                </a:solidFill>
              </a:rPr>
            </a:br>
            <a:r>
              <a:rPr lang="el-GR" sz="1800" dirty="0" smtClean="0">
                <a:solidFill>
                  <a:srgbClr val="FF0000"/>
                </a:solidFill>
              </a:rPr>
              <a:t/>
            </a:r>
            <a:br>
              <a:rPr lang="el-GR" sz="1800" dirty="0" smtClean="0">
                <a:solidFill>
                  <a:srgbClr val="FF0000"/>
                </a:solidFill>
              </a:rPr>
            </a:br>
            <a:r>
              <a:rPr lang="el-GR" sz="1800" dirty="0">
                <a:solidFill>
                  <a:srgbClr val="FF0000"/>
                </a:solidFill>
              </a:rPr>
              <a:t/>
            </a:r>
            <a:br>
              <a:rPr lang="el-GR" sz="1800" dirty="0">
                <a:solidFill>
                  <a:srgbClr val="FF0000"/>
                </a:solidFill>
              </a:rPr>
            </a:br>
            <a:r>
              <a:rPr lang="el-GR" sz="1800" dirty="0" smtClean="0">
                <a:solidFill>
                  <a:srgbClr val="FF0000"/>
                </a:solidFill>
              </a:rPr>
              <a:t/>
            </a:r>
            <a:br>
              <a:rPr lang="el-GR" sz="1800" dirty="0" smtClean="0">
                <a:solidFill>
                  <a:srgbClr val="FF0000"/>
                </a:solidFill>
              </a:rPr>
            </a:br>
            <a:r>
              <a:rPr lang="el-GR" sz="1800" dirty="0">
                <a:solidFill>
                  <a:srgbClr val="FF0000"/>
                </a:solidFill>
              </a:rPr>
              <a:t/>
            </a:r>
            <a:br>
              <a:rPr lang="el-GR" sz="1800" dirty="0">
                <a:solidFill>
                  <a:srgbClr val="FF0000"/>
                </a:solidFill>
              </a:rPr>
            </a:br>
            <a:r>
              <a:rPr lang="el-GR" sz="1800" dirty="0" smtClean="0">
                <a:solidFill>
                  <a:srgbClr val="FF0000"/>
                </a:solidFill>
              </a:rPr>
              <a:t/>
            </a:r>
            <a:br>
              <a:rPr lang="el-GR" sz="1800" dirty="0" smtClean="0">
                <a:solidFill>
                  <a:srgbClr val="FF0000"/>
                </a:solidFill>
              </a:rPr>
            </a:br>
            <a:r>
              <a:rPr lang="el-GR" sz="1800" dirty="0">
                <a:solidFill>
                  <a:srgbClr val="FF0000"/>
                </a:solidFill>
              </a:rPr>
              <a:t/>
            </a:r>
            <a:br>
              <a:rPr lang="el-GR" sz="1800" dirty="0">
                <a:solidFill>
                  <a:srgbClr val="FF0000"/>
                </a:solidFill>
              </a:rPr>
            </a:br>
            <a:r>
              <a:rPr lang="el-GR" sz="1800" dirty="0" smtClean="0">
                <a:solidFill>
                  <a:srgbClr val="FF0000"/>
                </a:solidFill>
              </a:rPr>
              <a:t/>
            </a:r>
            <a:br>
              <a:rPr lang="el-GR" sz="1800" dirty="0" smtClean="0">
                <a:solidFill>
                  <a:srgbClr val="FF0000"/>
                </a:solidFill>
              </a:rPr>
            </a:br>
            <a:r>
              <a:rPr lang="el-GR" sz="1800" dirty="0" smtClean="0">
                <a:solidFill>
                  <a:srgbClr val="FF0000"/>
                </a:solidFill>
              </a:rPr>
              <a:t>                                             </a:t>
            </a:r>
            <a:br>
              <a:rPr lang="el-GR" sz="1800" dirty="0" smtClean="0">
                <a:solidFill>
                  <a:srgbClr val="FF0000"/>
                </a:solidFill>
              </a:rPr>
            </a:br>
            <a:endParaRPr lang="el-GR" sz="1800" dirty="0">
              <a:solidFill>
                <a:srgbClr val="FF0000"/>
              </a:solidFill>
            </a:endParaRPr>
          </a:p>
        </p:txBody>
      </p:sp>
      <p:pic>
        <p:nvPicPr>
          <p:cNvPr id="4" name="Θέση περιεχομένου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257516" y="2506286"/>
            <a:ext cx="3041339" cy="3932237"/>
          </a:xfrm>
        </p:spPr>
      </p:pic>
      <p:pic>
        <p:nvPicPr>
          <p:cNvPr id="5" name="Εικόνα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8999" y="2506287"/>
            <a:ext cx="3770448" cy="4260274"/>
          </a:xfrm>
          <a:prstGeom prst="rect">
            <a:avLst/>
          </a:prstGeom>
        </p:spPr>
      </p:pic>
      <p:pic>
        <p:nvPicPr>
          <p:cNvPr id="7" name="Εικόνα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96923" y="2506286"/>
            <a:ext cx="4309565" cy="4143896"/>
          </a:xfrm>
          <a:prstGeom prst="rect">
            <a:avLst/>
          </a:prstGeom>
        </p:spPr>
      </p:pic>
    </p:spTree>
    <p:extLst>
      <p:ext uri="{BB962C8B-B14F-4D97-AF65-F5344CB8AC3E}">
        <p14:creationId xmlns:p14="http://schemas.microsoft.com/office/powerpoint/2010/main" val="32851458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066800" y="232857"/>
            <a:ext cx="10058400" cy="1338521"/>
          </a:xfrm>
        </p:spPr>
        <p:txBody>
          <a:bodyPr>
            <a:normAutofit/>
          </a:bodyPr>
          <a:lstStyle/>
          <a:p>
            <a:r>
              <a:rPr lang="el-GR" sz="3200" b="1" i="1" dirty="0" smtClean="0"/>
              <a:t>ΦΤΙΑΞΤΕ ΤΟ ΔΙΚΟ ΣΑΣ ΒΙΒΛΙΟ ΕΝΤΟΜΩΝ….</a:t>
            </a:r>
            <a:br>
              <a:rPr lang="el-GR" sz="3200" b="1" i="1" dirty="0" smtClean="0"/>
            </a:br>
            <a:r>
              <a:rPr lang="el-GR" sz="3200" b="1" i="1" dirty="0" smtClean="0"/>
              <a:t/>
            </a:r>
            <a:br>
              <a:rPr lang="el-GR" sz="3200" b="1" i="1" dirty="0" smtClean="0"/>
            </a:br>
            <a:r>
              <a:rPr lang="el-GR" sz="1600" dirty="0" smtClean="0"/>
              <a:t>Σας επισυνάπτουμε φωτογραφικό υλικό.</a:t>
            </a:r>
            <a:endParaRPr lang="el-GR" sz="2400" dirty="0"/>
          </a:p>
        </p:txBody>
      </p:sp>
      <p:pic>
        <p:nvPicPr>
          <p:cNvPr id="4" name="Θέση περιεχομένου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847743" y="3521834"/>
            <a:ext cx="4099224" cy="2451426"/>
          </a:xfrm>
        </p:spPr>
      </p:pic>
      <p:pic>
        <p:nvPicPr>
          <p:cNvPr id="5" name="Εικόνα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90987" y="1200481"/>
            <a:ext cx="2057400" cy="2219325"/>
          </a:xfrm>
          <a:prstGeom prst="rect">
            <a:avLst/>
          </a:prstGeom>
        </p:spPr>
      </p:pic>
      <p:pic>
        <p:nvPicPr>
          <p:cNvPr id="6" name="Εικόνα 5"/>
          <p:cNvPicPr>
            <a:picLocks noChangeAspect="1"/>
          </p:cNvPicPr>
          <p:nvPr/>
        </p:nvPicPr>
        <p:blipFill>
          <a:blip r:embed="rId4"/>
          <a:stretch>
            <a:fillRect/>
          </a:stretch>
        </p:blipFill>
        <p:spPr>
          <a:xfrm>
            <a:off x="633393" y="1702217"/>
            <a:ext cx="3238500" cy="1409700"/>
          </a:xfrm>
          <a:prstGeom prst="rect">
            <a:avLst/>
          </a:prstGeom>
        </p:spPr>
      </p:pic>
      <p:pic>
        <p:nvPicPr>
          <p:cNvPr id="8" name="Εικόνα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22216" y="1702217"/>
            <a:ext cx="2838450" cy="1609725"/>
          </a:xfrm>
          <a:prstGeom prst="rect">
            <a:avLst/>
          </a:prstGeom>
        </p:spPr>
      </p:pic>
      <p:pic>
        <p:nvPicPr>
          <p:cNvPr id="9" name="Εικόνα 8"/>
          <p:cNvPicPr>
            <a:picLocks noChangeAspect="1"/>
          </p:cNvPicPr>
          <p:nvPr/>
        </p:nvPicPr>
        <p:blipFill>
          <a:blip r:embed="rId6"/>
          <a:stretch>
            <a:fillRect/>
          </a:stretch>
        </p:blipFill>
        <p:spPr>
          <a:xfrm>
            <a:off x="394078" y="4845500"/>
            <a:ext cx="3057525" cy="1495425"/>
          </a:xfrm>
          <a:prstGeom prst="rect">
            <a:avLst/>
          </a:prstGeom>
        </p:spPr>
      </p:pic>
      <p:pic>
        <p:nvPicPr>
          <p:cNvPr id="10" name="Εικόνα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25401" y="3196252"/>
            <a:ext cx="2847975" cy="1600200"/>
          </a:xfrm>
          <a:prstGeom prst="rect">
            <a:avLst/>
          </a:prstGeom>
        </p:spPr>
      </p:pic>
      <p:pic>
        <p:nvPicPr>
          <p:cNvPr id="11" name="Εικόνα 1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915766" y="1581245"/>
            <a:ext cx="2533650" cy="1809750"/>
          </a:xfrm>
          <a:prstGeom prst="rect">
            <a:avLst/>
          </a:prstGeom>
        </p:spPr>
      </p:pic>
      <p:pic>
        <p:nvPicPr>
          <p:cNvPr id="12" name="Εικόνα 11"/>
          <p:cNvPicPr>
            <a:picLocks noChangeAspect="1"/>
          </p:cNvPicPr>
          <p:nvPr/>
        </p:nvPicPr>
        <p:blipFill>
          <a:blip r:embed="rId9"/>
          <a:stretch>
            <a:fillRect/>
          </a:stretch>
        </p:blipFill>
        <p:spPr>
          <a:xfrm>
            <a:off x="8041441" y="3488775"/>
            <a:ext cx="2719800" cy="1108163"/>
          </a:xfrm>
          <a:prstGeom prst="rect">
            <a:avLst/>
          </a:prstGeom>
        </p:spPr>
      </p:pic>
      <p:pic>
        <p:nvPicPr>
          <p:cNvPr id="13" name="Εικόνα 12"/>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031916" y="4665907"/>
            <a:ext cx="2857500" cy="1808421"/>
          </a:xfrm>
          <a:prstGeom prst="rect">
            <a:avLst/>
          </a:prstGeom>
        </p:spPr>
      </p:pic>
    </p:spTree>
    <p:extLst>
      <p:ext uri="{BB962C8B-B14F-4D97-AF65-F5344CB8AC3E}">
        <p14:creationId xmlns:p14="http://schemas.microsoft.com/office/powerpoint/2010/main" val="26535053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471548" y="3115733"/>
            <a:ext cx="6653652" cy="3369734"/>
          </a:xfrm>
        </p:spPr>
        <p:txBody>
          <a:bodyPr>
            <a:normAutofit fontScale="90000"/>
          </a:bodyPr>
          <a:lstStyle/>
          <a:p>
            <a:r>
              <a:rPr lang="el-GR" sz="2000" i="1" dirty="0" smtClean="0"/>
              <a:t>Φτιάξτε τις δικές σας καρτέλες και βάλτε τις στο βιβλίο σας .              </a:t>
            </a:r>
            <a:br>
              <a:rPr lang="el-GR" sz="2000" i="1" dirty="0" smtClean="0"/>
            </a:br>
            <a:r>
              <a:rPr lang="el-GR" sz="2000" i="1" dirty="0"/>
              <a:t> </a:t>
            </a:r>
            <a:r>
              <a:rPr lang="el-GR" sz="2000" i="1" dirty="0" smtClean="0"/>
              <a:t>           </a:t>
            </a:r>
            <a:br>
              <a:rPr lang="el-GR" sz="2000" i="1" dirty="0" smtClean="0"/>
            </a:br>
            <a:r>
              <a:rPr lang="el-GR" sz="2000" i="1" dirty="0" smtClean="0"/>
              <a:t>    Δημιουργήστε το δικό σας κολλάζ από περιοδικά, ζωγραφιές,</a:t>
            </a:r>
            <a:r>
              <a:rPr lang="en-US" sz="2000" i="1" dirty="0" smtClean="0"/>
              <a:t> </a:t>
            </a:r>
            <a:r>
              <a:rPr lang="el-GR" sz="2000" i="1" dirty="0" smtClean="0"/>
              <a:t>παλιά παραμύθια … </a:t>
            </a:r>
            <a:br>
              <a:rPr lang="el-GR" sz="2000" i="1" dirty="0" smtClean="0"/>
            </a:br>
            <a:r>
              <a:rPr lang="el-GR" sz="2000" i="1" dirty="0" smtClean="0"/>
              <a:t/>
            </a:r>
            <a:br>
              <a:rPr lang="el-GR" sz="2000" i="1" dirty="0" smtClean="0"/>
            </a:br>
            <a:r>
              <a:rPr lang="el-GR" sz="2000" i="1" dirty="0" smtClean="0"/>
              <a:t>Βάλτε στο βιβλίο τις δικές σας φωτογραφίες </a:t>
            </a:r>
            <a:br>
              <a:rPr lang="el-GR" sz="2000" i="1" dirty="0" smtClean="0"/>
            </a:br>
            <a:r>
              <a:rPr lang="el-GR" sz="2000" i="1" dirty="0" smtClean="0"/>
              <a:t>από έντομα που έχετε φωτογραφίσει μόνοι σας.</a:t>
            </a:r>
            <a:br>
              <a:rPr lang="el-GR" sz="2000" i="1" dirty="0" smtClean="0"/>
            </a:br>
            <a:r>
              <a:rPr lang="el-GR" sz="2000" i="1" dirty="0"/>
              <a:t/>
            </a:r>
            <a:br>
              <a:rPr lang="el-GR" sz="2000" i="1" dirty="0"/>
            </a:br>
            <a:r>
              <a:rPr lang="el-GR" sz="2000" i="1" dirty="0" smtClean="0"/>
              <a:t>Με τη βοήθεια των γονιών σας καταγράψτε τις εντυπώσεις σας και τις εμπειρίες σας .Αν θέλετε μπορείτε και  να τις ηχογραφήσετε δημιουργώντας ένα όμορφο ενθύμιο.                                                           </a:t>
            </a:r>
            <a:r>
              <a:rPr lang="el-GR" sz="2400" i="1" dirty="0" smtClean="0"/>
              <a:t>                                      </a:t>
            </a:r>
            <a:endParaRPr lang="el-GR" sz="2400" i="1" dirty="0"/>
          </a:p>
        </p:txBody>
      </p:sp>
      <p:pic>
        <p:nvPicPr>
          <p:cNvPr id="4" name="Θέση περιεχομένου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522111" y="476918"/>
            <a:ext cx="4503635" cy="2516242"/>
          </a:xfrm>
        </p:spPr>
      </p:pic>
      <p:pic>
        <p:nvPicPr>
          <p:cNvPr id="5" name="Εικόνα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7337" y="476919"/>
            <a:ext cx="5207000" cy="2516242"/>
          </a:xfrm>
          <a:prstGeom prst="rect">
            <a:avLst/>
          </a:prstGeom>
        </p:spPr>
      </p:pic>
      <p:pic>
        <p:nvPicPr>
          <p:cNvPr id="6" name="Εικόνα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7337" y="3259667"/>
            <a:ext cx="3018599" cy="2197484"/>
          </a:xfrm>
          <a:prstGeom prst="rect">
            <a:avLst/>
          </a:prstGeom>
        </p:spPr>
      </p:pic>
    </p:spTree>
    <p:extLst>
      <p:ext uri="{BB962C8B-B14F-4D97-AF65-F5344CB8AC3E}">
        <p14:creationId xmlns:p14="http://schemas.microsoft.com/office/powerpoint/2010/main" val="29254554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160584" y="5673970"/>
            <a:ext cx="10058400" cy="844061"/>
          </a:xfrm>
        </p:spPr>
        <p:txBody>
          <a:bodyPr>
            <a:noAutofit/>
          </a:bodyPr>
          <a:lstStyle/>
          <a:p>
            <a:r>
              <a:rPr lang="el-GR" sz="2000" dirty="0" smtClean="0"/>
              <a:t>Μπορείς να </a:t>
            </a:r>
            <a:r>
              <a:rPr lang="el-GR" sz="2000" dirty="0" err="1" smtClean="0"/>
              <a:t>βρείς</a:t>
            </a:r>
            <a:r>
              <a:rPr lang="el-GR" sz="2000" dirty="0" smtClean="0"/>
              <a:t> σε </a:t>
            </a:r>
            <a:r>
              <a:rPr lang="el-GR" sz="2000" dirty="0" err="1" smtClean="0"/>
              <a:t>ποιό</a:t>
            </a:r>
            <a:r>
              <a:rPr lang="el-GR" sz="2000" dirty="0" smtClean="0"/>
              <a:t> έντομο αναφέρεται το κάθε αίνιγμα</a:t>
            </a:r>
            <a:r>
              <a:rPr lang="en-US" sz="2000" dirty="0" smtClean="0"/>
              <a:t>;</a:t>
            </a:r>
            <a:br>
              <a:rPr lang="en-US" sz="2000" dirty="0" smtClean="0"/>
            </a:br>
            <a:r>
              <a:rPr lang="el-GR" sz="2000" dirty="0" smtClean="0"/>
              <a:t>Μια ωραία ιδέα είναι να ζωγραφίσεις τα έντομα που βρήκες ή να κόψεις εικόνες από περιοδικά  και να τα κολλήσεις και αυτά στο βιβλίο σου.      </a:t>
            </a:r>
            <a:endParaRPr lang="el-GR" sz="2000" dirty="0"/>
          </a:p>
        </p:txBody>
      </p:sp>
      <p:pic>
        <p:nvPicPr>
          <p:cNvPr id="4" name="Θέση περιεχομένου 3"/>
          <p:cNvPicPr>
            <a:picLocks noGrp="1" noChangeAspect="1"/>
          </p:cNvPicPr>
          <p:nvPr>
            <p:ph idx="1"/>
          </p:nvPr>
        </p:nvPicPr>
        <p:blipFill>
          <a:blip r:embed="rId2"/>
          <a:stretch>
            <a:fillRect/>
          </a:stretch>
        </p:blipFill>
        <p:spPr>
          <a:xfrm>
            <a:off x="286444" y="1113689"/>
            <a:ext cx="5411940" cy="4407877"/>
          </a:xfrm>
          <a:prstGeom prst="rect">
            <a:avLst/>
          </a:prstGeom>
        </p:spPr>
      </p:pic>
      <p:pic>
        <p:nvPicPr>
          <p:cNvPr id="5" name="Εικόνα 4"/>
          <p:cNvPicPr>
            <a:picLocks noChangeAspect="1"/>
          </p:cNvPicPr>
          <p:nvPr/>
        </p:nvPicPr>
        <p:blipFill>
          <a:blip r:embed="rId3"/>
          <a:stretch>
            <a:fillRect/>
          </a:stretch>
        </p:blipFill>
        <p:spPr>
          <a:xfrm>
            <a:off x="5732370" y="1101967"/>
            <a:ext cx="5548922" cy="4407877"/>
          </a:xfrm>
          <a:prstGeom prst="rect">
            <a:avLst/>
          </a:prstGeom>
        </p:spPr>
      </p:pic>
      <p:pic>
        <p:nvPicPr>
          <p:cNvPr id="6" name="Εικόνα 5"/>
          <p:cNvPicPr>
            <a:picLocks noChangeAspect="1"/>
          </p:cNvPicPr>
          <p:nvPr/>
        </p:nvPicPr>
        <p:blipFill>
          <a:blip r:embed="rId4"/>
          <a:stretch>
            <a:fillRect/>
          </a:stretch>
        </p:blipFill>
        <p:spPr>
          <a:xfrm>
            <a:off x="1725849" y="265721"/>
            <a:ext cx="7724301" cy="859690"/>
          </a:xfrm>
          <a:prstGeom prst="rect">
            <a:avLst/>
          </a:prstGeom>
        </p:spPr>
      </p:pic>
      <p:pic>
        <p:nvPicPr>
          <p:cNvPr id="7" name="Εικόνα 6"/>
          <p:cNvPicPr>
            <a:picLocks noChangeAspect="1"/>
          </p:cNvPicPr>
          <p:nvPr/>
        </p:nvPicPr>
        <p:blipFill>
          <a:blip r:embed="rId5"/>
          <a:stretch>
            <a:fillRect/>
          </a:stretch>
        </p:blipFill>
        <p:spPr>
          <a:xfrm>
            <a:off x="4389092" y="4306277"/>
            <a:ext cx="2618583" cy="1203567"/>
          </a:xfrm>
          <a:prstGeom prst="rect">
            <a:avLst/>
          </a:prstGeom>
        </p:spPr>
      </p:pic>
      <p:pic>
        <p:nvPicPr>
          <p:cNvPr id="9" name="Εικόνα 8"/>
          <p:cNvPicPr>
            <a:picLocks noChangeAspect="1"/>
          </p:cNvPicPr>
          <p:nvPr/>
        </p:nvPicPr>
        <p:blipFill>
          <a:blip r:embed="rId6"/>
          <a:stretch>
            <a:fillRect/>
          </a:stretch>
        </p:blipFill>
        <p:spPr>
          <a:xfrm>
            <a:off x="9679140" y="203201"/>
            <a:ext cx="1602152" cy="898766"/>
          </a:xfrm>
          <a:prstGeom prst="rect">
            <a:avLst/>
          </a:prstGeom>
        </p:spPr>
      </p:pic>
      <p:pic>
        <p:nvPicPr>
          <p:cNvPr id="11" name="Εικόνα 10"/>
          <p:cNvPicPr>
            <a:picLocks noChangeAspect="1"/>
          </p:cNvPicPr>
          <p:nvPr/>
        </p:nvPicPr>
        <p:blipFill>
          <a:blip r:embed="rId7"/>
          <a:stretch>
            <a:fillRect/>
          </a:stretch>
        </p:blipFill>
        <p:spPr>
          <a:xfrm flipH="1">
            <a:off x="175649" y="203201"/>
            <a:ext cx="1694981" cy="994863"/>
          </a:xfrm>
          <a:prstGeom prst="rect">
            <a:avLst/>
          </a:prstGeom>
        </p:spPr>
      </p:pic>
    </p:spTree>
    <p:extLst>
      <p:ext uri="{BB962C8B-B14F-4D97-AF65-F5344CB8AC3E}">
        <p14:creationId xmlns:p14="http://schemas.microsoft.com/office/powerpoint/2010/main" val="18291373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066800" y="642594"/>
            <a:ext cx="10058400" cy="911886"/>
          </a:xfrm>
        </p:spPr>
        <p:txBody>
          <a:bodyPr/>
          <a:lstStyle/>
          <a:p>
            <a:r>
              <a:rPr lang="el-GR" dirty="0" smtClean="0"/>
              <a:t>Ζωγράφισε το </a:t>
            </a:r>
            <a:r>
              <a:rPr lang="el-GR" dirty="0" err="1" smtClean="0"/>
              <a:t>ποιήμα</a:t>
            </a:r>
            <a:r>
              <a:rPr lang="el-GR" dirty="0" smtClean="0"/>
              <a:t>….</a:t>
            </a:r>
            <a:endParaRPr lang="el-GR" dirty="0"/>
          </a:p>
        </p:txBody>
      </p:sp>
      <p:pic>
        <p:nvPicPr>
          <p:cNvPr id="4" name="Θέση περιεχομένου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158345" y="2014194"/>
            <a:ext cx="2951018" cy="3931920"/>
          </a:xfrm>
        </p:spPr>
      </p:pic>
      <p:sp>
        <p:nvSpPr>
          <p:cNvPr id="5" name="Ορθογώνιο 4"/>
          <p:cNvSpPr/>
          <p:nvPr/>
        </p:nvSpPr>
        <p:spPr>
          <a:xfrm>
            <a:off x="1597273" y="2014194"/>
            <a:ext cx="3704708" cy="4616648"/>
          </a:xfrm>
          <a:prstGeom prst="rect">
            <a:avLst/>
          </a:prstGeom>
        </p:spPr>
        <p:txBody>
          <a:bodyPr wrap="square">
            <a:spAutoFit/>
          </a:bodyPr>
          <a:lstStyle/>
          <a:p>
            <a:pPr algn="ctr"/>
            <a:r>
              <a:rPr lang="el-GR" sz="1400" b="1" dirty="0">
                <a:latin typeface="times new roman" panose="02020603050405020304" pitchFamily="18" charset="0"/>
              </a:rPr>
              <a:t>Από κάτω απ’ το ραδίκι</a:t>
            </a:r>
            <a:endParaRPr lang="el-GR" sz="1400" b="1" dirty="0" smtClean="0">
              <a:effectLst/>
            </a:endParaRPr>
          </a:p>
          <a:p>
            <a:pPr algn="ctr"/>
            <a:r>
              <a:rPr lang="el-GR" sz="1400" b="1" dirty="0">
                <a:latin typeface="times new roman" panose="02020603050405020304" pitchFamily="18" charset="0"/>
              </a:rPr>
              <a:t>κάθονται δυο πιτσιρίκοι</a:t>
            </a:r>
            <a:endParaRPr lang="el-GR" sz="1400" b="1" dirty="0" smtClean="0">
              <a:effectLst/>
            </a:endParaRPr>
          </a:p>
          <a:p>
            <a:pPr algn="ctr"/>
            <a:r>
              <a:rPr lang="el-GR" sz="1400" b="1" dirty="0">
                <a:latin typeface="times new roman" panose="02020603050405020304" pitchFamily="18" charset="0"/>
              </a:rPr>
              <a:t>και ρωτάν ο ένας τον άλλο</a:t>
            </a:r>
            <a:endParaRPr lang="el-GR" sz="1400" b="1" dirty="0" smtClean="0">
              <a:effectLst/>
            </a:endParaRPr>
          </a:p>
          <a:p>
            <a:pPr algn="ctr"/>
            <a:r>
              <a:rPr lang="el-GR" sz="1400" b="1" dirty="0">
                <a:latin typeface="times new roman" panose="02020603050405020304" pitchFamily="18" charset="0"/>
              </a:rPr>
              <a:t>ποιο ‘ναι απ’ όλα πιο μεγάλο.</a:t>
            </a:r>
            <a:endParaRPr lang="el-GR" sz="1400" b="1" dirty="0" smtClean="0">
              <a:effectLst/>
            </a:endParaRPr>
          </a:p>
          <a:p>
            <a:pPr algn="ctr"/>
            <a:r>
              <a:rPr lang="el-GR" sz="1400" b="1" dirty="0" smtClean="0">
                <a:effectLst/>
              </a:rPr>
              <a:t/>
            </a:r>
            <a:br>
              <a:rPr lang="el-GR" sz="1400" b="1" dirty="0" smtClean="0">
                <a:effectLst/>
              </a:rPr>
            </a:br>
            <a:endParaRPr lang="el-GR" sz="1400" b="1" dirty="0" smtClean="0">
              <a:effectLst/>
            </a:endParaRPr>
          </a:p>
          <a:p>
            <a:pPr algn="ctr"/>
            <a:r>
              <a:rPr lang="el-GR" sz="1400" b="1" dirty="0">
                <a:latin typeface="times new roman" panose="02020603050405020304" pitchFamily="18" charset="0"/>
              </a:rPr>
              <a:t>Τους ακούει ένα σκαθάρι</a:t>
            </a:r>
            <a:endParaRPr lang="el-GR" sz="1400" b="1" dirty="0" smtClean="0">
              <a:effectLst/>
            </a:endParaRPr>
          </a:p>
          <a:p>
            <a:pPr algn="ctr"/>
            <a:r>
              <a:rPr lang="el-GR" sz="1400" b="1" dirty="0">
                <a:latin typeface="times new roman" panose="02020603050405020304" pitchFamily="18" charset="0"/>
              </a:rPr>
              <a:t>και τους λέει «το κουκουνάρι!»</a:t>
            </a:r>
            <a:endParaRPr lang="el-GR" sz="1400" b="1" dirty="0" smtClean="0">
              <a:effectLst/>
            </a:endParaRPr>
          </a:p>
          <a:p>
            <a:pPr algn="ctr"/>
            <a:r>
              <a:rPr lang="el-GR" sz="1400" b="1" dirty="0">
                <a:latin typeface="times new roman" panose="02020603050405020304" pitchFamily="18" charset="0"/>
              </a:rPr>
              <a:t>τους ακούει ένα τριζόνι</a:t>
            </a:r>
            <a:endParaRPr lang="el-GR" sz="1400" b="1" dirty="0" smtClean="0">
              <a:effectLst/>
            </a:endParaRPr>
          </a:p>
          <a:p>
            <a:pPr algn="ctr"/>
            <a:r>
              <a:rPr lang="el-GR" sz="1400" b="1" dirty="0">
                <a:latin typeface="times new roman" panose="02020603050405020304" pitchFamily="18" charset="0"/>
              </a:rPr>
              <a:t>και τους λέει «το πεπόνι!»</a:t>
            </a:r>
            <a:endParaRPr lang="el-GR" sz="1400" b="1" dirty="0" smtClean="0">
              <a:effectLst/>
            </a:endParaRPr>
          </a:p>
          <a:p>
            <a:pPr algn="ctr"/>
            <a:r>
              <a:rPr lang="el-GR" sz="1400" b="1" dirty="0">
                <a:latin typeface="times new roman" panose="02020603050405020304" pitchFamily="18" charset="0"/>
              </a:rPr>
              <a:t>τους ακούει κι ένα τσιμπούρι</a:t>
            </a:r>
            <a:endParaRPr lang="el-GR" sz="1400" b="1" dirty="0" smtClean="0">
              <a:effectLst/>
            </a:endParaRPr>
          </a:p>
          <a:p>
            <a:pPr algn="ctr"/>
            <a:r>
              <a:rPr lang="el-GR" sz="1400" b="1" dirty="0">
                <a:latin typeface="times new roman" panose="02020603050405020304" pitchFamily="18" charset="0"/>
              </a:rPr>
              <a:t>και τους λέει «το γαϊδούρι!».</a:t>
            </a:r>
            <a:endParaRPr lang="el-GR" sz="1400" b="1" dirty="0" smtClean="0">
              <a:effectLst/>
            </a:endParaRPr>
          </a:p>
          <a:p>
            <a:pPr algn="ctr"/>
            <a:r>
              <a:rPr lang="el-GR" sz="1400" b="1" dirty="0" smtClean="0">
                <a:effectLst/>
              </a:rPr>
              <a:t/>
            </a:r>
            <a:br>
              <a:rPr lang="el-GR" sz="1400" b="1" dirty="0" smtClean="0">
                <a:effectLst/>
              </a:rPr>
            </a:br>
            <a:endParaRPr lang="el-GR" sz="1400" b="1" dirty="0" smtClean="0">
              <a:effectLst/>
            </a:endParaRPr>
          </a:p>
          <a:p>
            <a:pPr algn="ctr"/>
            <a:r>
              <a:rPr lang="el-GR" sz="1400" b="1" dirty="0">
                <a:latin typeface="times new roman" panose="02020603050405020304" pitchFamily="18" charset="0"/>
              </a:rPr>
              <a:t>Γέλασαν οι πιτσιρίκοι</a:t>
            </a:r>
            <a:endParaRPr lang="el-GR" sz="1400" b="1" dirty="0" smtClean="0">
              <a:effectLst/>
            </a:endParaRPr>
          </a:p>
          <a:p>
            <a:pPr algn="ctr"/>
            <a:r>
              <a:rPr lang="el-GR" sz="1400" b="1" dirty="0">
                <a:latin typeface="times new roman" panose="02020603050405020304" pitchFamily="18" charset="0"/>
              </a:rPr>
              <a:t>γέλασε και το ραδίκι</a:t>
            </a:r>
            <a:endParaRPr lang="el-GR" sz="1400" b="1" dirty="0" smtClean="0">
              <a:effectLst/>
            </a:endParaRPr>
          </a:p>
          <a:p>
            <a:pPr algn="ctr"/>
            <a:r>
              <a:rPr lang="el-GR" sz="1400" b="1" dirty="0">
                <a:latin typeface="times new roman" panose="02020603050405020304" pitchFamily="18" charset="0"/>
              </a:rPr>
              <a:t>κι ένας με μεγάλο στόμα</a:t>
            </a:r>
            <a:endParaRPr lang="el-GR" sz="1400" b="1" dirty="0" smtClean="0">
              <a:effectLst/>
            </a:endParaRPr>
          </a:p>
          <a:p>
            <a:pPr algn="ctr"/>
            <a:r>
              <a:rPr lang="el-GR" sz="1400" b="1" dirty="0">
                <a:latin typeface="times new roman" panose="02020603050405020304" pitchFamily="18" charset="0"/>
              </a:rPr>
              <a:t>βάτραχος γελάει ακόμα.</a:t>
            </a:r>
            <a:endParaRPr lang="el-GR" sz="1400" b="1" dirty="0" smtClean="0">
              <a:effectLst/>
            </a:endParaRPr>
          </a:p>
          <a:p>
            <a:pPr algn="ctr"/>
            <a:r>
              <a:rPr lang="el-GR" sz="1400" dirty="0" smtClean="0">
                <a:effectLst/>
              </a:rPr>
              <a:t/>
            </a:r>
            <a:br>
              <a:rPr lang="el-GR" sz="1400" dirty="0" smtClean="0">
                <a:effectLst/>
              </a:rPr>
            </a:br>
            <a:endParaRPr lang="el-GR" sz="1400" dirty="0" smtClean="0">
              <a:effectLst/>
            </a:endParaRPr>
          </a:p>
          <a:p>
            <a:pPr algn="ctr"/>
            <a:r>
              <a:rPr lang="el-GR" sz="1400" b="1" dirty="0">
                <a:latin typeface="times new roman" panose="02020603050405020304" pitchFamily="18" charset="0"/>
              </a:rPr>
              <a:t>ΒΑΣΙΛΗΣ ΡΩΤΑΣ</a:t>
            </a:r>
            <a:endParaRPr lang="el-GR" sz="1400" dirty="0">
              <a:effectLst/>
            </a:endParaRPr>
          </a:p>
        </p:txBody>
      </p:sp>
    </p:spTree>
    <p:extLst>
      <p:ext uri="{BB962C8B-B14F-4D97-AF65-F5344CB8AC3E}">
        <p14:creationId xmlns:p14="http://schemas.microsoft.com/office/powerpoint/2010/main" val="3741979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066800" y="642594"/>
            <a:ext cx="10058400" cy="704068"/>
          </a:xfrm>
        </p:spPr>
        <p:txBody>
          <a:bodyPr>
            <a:normAutofit fontScale="90000"/>
          </a:bodyPr>
          <a:lstStyle/>
          <a:p>
            <a:r>
              <a:rPr lang="el-GR" dirty="0" smtClean="0"/>
              <a:t>Φτιάξτε τις δικές σου κατασκευές….</a:t>
            </a:r>
            <a:endParaRPr lang="el-GR" dirty="0"/>
          </a:p>
        </p:txBody>
      </p:sp>
      <p:pic>
        <p:nvPicPr>
          <p:cNvPr id="4" name="Θέση περιεχομένου 3" descr="131ο ΝΗΠΙΑΓΩΓΕΙΟ ΑΘΗΝΩΝ: ΟΙ ΑΝΟΙΞΙΑΤΙΚΕΣ ΜΑΣ ΚΑΤΑΣΚΕΥΕΣ"/>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65175" y="1724938"/>
            <a:ext cx="2466975" cy="1847850"/>
          </a:xfrm>
          <a:prstGeom prst="rect">
            <a:avLst/>
          </a:prstGeom>
          <a:noFill/>
          <a:ln>
            <a:noFill/>
          </a:ln>
        </p:spPr>
      </p:pic>
      <p:sp>
        <p:nvSpPr>
          <p:cNvPr id="5" name="AutoShape 2" descr="1ο ΝΗΠΙΑΓΩΓΕΙΟ ΙΣΤΙΑΙΑΣ: Μαθαίνουμε για τα ΕΝΤΟΜΑ στο νηπιαγωγείο ..."/>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l-GR"/>
          </a:p>
        </p:txBody>
      </p:sp>
      <p:sp>
        <p:nvSpPr>
          <p:cNvPr id="6" name="AutoShape 4" descr="1ο ΝΗΠΙΑΓΩΓΕΙΟ ΙΣΤΙΑΙΑΣ: Μαθαίνουμε για τα ΕΝΤΟΜΑ στο νηπιαγωγείο ..."/>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l-GR"/>
          </a:p>
        </p:txBody>
      </p:sp>
      <p:pic>
        <p:nvPicPr>
          <p:cNvPr id="7" name="Εικόνα 6"/>
          <p:cNvPicPr>
            <a:picLocks noChangeAspect="1"/>
          </p:cNvPicPr>
          <p:nvPr/>
        </p:nvPicPr>
        <p:blipFill>
          <a:blip r:embed="rId3"/>
          <a:stretch>
            <a:fillRect/>
          </a:stretch>
        </p:blipFill>
        <p:spPr>
          <a:xfrm>
            <a:off x="9327924" y="1453798"/>
            <a:ext cx="2324100" cy="1971675"/>
          </a:xfrm>
          <a:prstGeom prst="rect">
            <a:avLst/>
          </a:prstGeom>
        </p:spPr>
      </p:pic>
      <p:sp>
        <p:nvSpPr>
          <p:cNvPr id="8" name="AutoShape 6" descr="Μέσα σ'ένα σεντουκάκι: Ιδέες από το διαδίκτυο με θέμα τα ΕΝΤΟΜΑ"/>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l-GR"/>
          </a:p>
        </p:txBody>
      </p:sp>
      <p:pic>
        <p:nvPicPr>
          <p:cNvPr id="9" name="Εικόνα 8"/>
          <p:cNvPicPr>
            <a:picLocks noChangeAspect="1"/>
          </p:cNvPicPr>
          <p:nvPr/>
        </p:nvPicPr>
        <p:blipFill>
          <a:blip r:embed="rId4"/>
          <a:stretch>
            <a:fillRect/>
          </a:stretch>
        </p:blipFill>
        <p:spPr>
          <a:xfrm>
            <a:off x="5120527" y="1643719"/>
            <a:ext cx="2628900" cy="1743075"/>
          </a:xfrm>
          <a:prstGeom prst="rect">
            <a:avLst/>
          </a:prstGeom>
        </p:spPr>
      </p:pic>
      <p:pic>
        <p:nvPicPr>
          <p:cNvPr id="10" name="Εικόνα 9"/>
          <p:cNvPicPr>
            <a:picLocks noChangeAspect="1"/>
          </p:cNvPicPr>
          <p:nvPr/>
        </p:nvPicPr>
        <p:blipFill>
          <a:blip r:embed="rId5"/>
          <a:stretch>
            <a:fillRect/>
          </a:stretch>
        </p:blipFill>
        <p:spPr>
          <a:xfrm>
            <a:off x="1073929" y="3770603"/>
            <a:ext cx="6124209" cy="2766870"/>
          </a:xfrm>
          <a:prstGeom prst="rect">
            <a:avLst/>
          </a:prstGeom>
        </p:spPr>
      </p:pic>
      <p:pic>
        <p:nvPicPr>
          <p:cNvPr id="11" name="Εικόνα 10"/>
          <p:cNvPicPr>
            <a:picLocks noChangeAspect="1"/>
          </p:cNvPicPr>
          <p:nvPr/>
        </p:nvPicPr>
        <p:blipFill>
          <a:blip r:embed="rId6"/>
          <a:stretch>
            <a:fillRect/>
          </a:stretch>
        </p:blipFill>
        <p:spPr>
          <a:xfrm>
            <a:off x="3339523" y="2648863"/>
            <a:ext cx="6652375" cy="854526"/>
          </a:xfrm>
          <a:prstGeom prst="rect">
            <a:avLst/>
          </a:prstGeom>
        </p:spPr>
      </p:pic>
      <p:sp>
        <p:nvSpPr>
          <p:cNvPr id="12" name="Ορθογώνιο 11"/>
          <p:cNvSpPr/>
          <p:nvPr/>
        </p:nvSpPr>
        <p:spPr>
          <a:xfrm flipH="1">
            <a:off x="7722524" y="3200400"/>
            <a:ext cx="1379802" cy="685059"/>
          </a:xfrm>
          <a:prstGeom prst="rect">
            <a:avLst/>
          </a:prstGeom>
        </p:spPr>
        <p:txBody>
          <a:bodyPr wrap="square">
            <a:spAutoFit/>
          </a:bodyPr>
          <a:lstStyle/>
          <a:p>
            <a:pPr>
              <a:lnSpc>
                <a:spcPct val="107000"/>
              </a:lnSpc>
              <a:spcAft>
                <a:spcPts val="800"/>
              </a:spcAft>
            </a:pPr>
            <a:r>
              <a:rPr lang="el-GR" dirty="0">
                <a:latin typeface="Calibri" panose="020F0502020204030204" pitchFamily="34" charset="0"/>
                <a:ea typeface="Calibri" panose="020F0502020204030204" pitchFamily="34" charset="0"/>
                <a:cs typeface="Times New Roman" panose="02020603050405020304" pitchFamily="18" charset="0"/>
              </a:rPr>
              <a:t>Με χάρτινα πιάτα</a:t>
            </a:r>
          </a:p>
        </p:txBody>
      </p:sp>
      <p:sp>
        <p:nvSpPr>
          <p:cNvPr id="14" name="Ορθογώνιο 13"/>
          <p:cNvSpPr/>
          <p:nvPr/>
        </p:nvSpPr>
        <p:spPr>
          <a:xfrm flipH="1">
            <a:off x="7567181" y="4358966"/>
            <a:ext cx="1690485" cy="388696"/>
          </a:xfrm>
          <a:prstGeom prst="rect">
            <a:avLst/>
          </a:prstGeom>
        </p:spPr>
        <p:txBody>
          <a:bodyPr wrap="square">
            <a:spAutoFit/>
          </a:bodyPr>
          <a:lstStyle/>
          <a:p>
            <a:pPr>
              <a:lnSpc>
                <a:spcPct val="107000"/>
              </a:lnSpc>
              <a:spcAft>
                <a:spcPts val="800"/>
              </a:spcAft>
            </a:pPr>
            <a:r>
              <a:rPr lang="el-GR" dirty="0">
                <a:latin typeface="Calibri" panose="020F0502020204030204" pitchFamily="34" charset="0"/>
                <a:ea typeface="Calibri" panose="020F0502020204030204" pitchFamily="34" charset="0"/>
                <a:cs typeface="Times New Roman" panose="02020603050405020304" pitchFamily="18" charset="0"/>
              </a:rPr>
              <a:t>Με πλαστελίνη</a:t>
            </a:r>
          </a:p>
        </p:txBody>
      </p:sp>
    </p:spTree>
    <p:extLst>
      <p:ext uri="{BB962C8B-B14F-4D97-AF65-F5344CB8AC3E}">
        <p14:creationId xmlns:p14="http://schemas.microsoft.com/office/powerpoint/2010/main" val="77927388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
  <a:themeElements>
    <a:clrScheme name="Savon">
      <a:dk1>
        <a:sysClr val="windowText" lastClr="000000"/>
      </a:dk1>
      <a:lt1>
        <a:sysClr val="window" lastClr="FFFFFF"/>
      </a:lt1>
      <a:dk2>
        <a:srgbClr val="1485A4"/>
      </a:dk2>
      <a:lt2>
        <a:srgbClr val="E3DED1"/>
      </a:lt2>
      <a:accent1>
        <a:srgbClr val="1CADE4"/>
      </a:accent1>
      <a:accent2>
        <a:srgbClr val="2683C6"/>
      </a:accent2>
      <a:accent3>
        <a:srgbClr val="27CED7"/>
      </a:accent3>
      <a:accent4>
        <a:srgbClr val="42BA97"/>
      </a:accent4>
      <a:accent5>
        <a:srgbClr val="3E8853"/>
      </a:accent5>
      <a:accent6>
        <a:srgbClr val="62A39F"/>
      </a:accent6>
      <a:hlink>
        <a:srgbClr val="F49100"/>
      </a:hlink>
      <a:folHlink>
        <a:srgbClr val="739D9B"/>
      </a:folHlink>
    </a:clrScheme>
    <a:fontScheme name="Savon">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90000"/>
                <a:shade val="92000"/>
                <a:satMod val="160000"/>
              </a:schemeClr>
            </a:gs>
            <a:gs pos="77000">
              <a:schemeClr val="phClr">
                <a:tint val="100000"/>
                <a:shade val="73000"/>
                <a:satMod val="155000"/>
              </a:schemeClr>
            </a:gs>
            <a:gs pos="100000">
              <a:schemeClr val="phClr">
                <a:tint val="100000"/>
                <a:shade val="67000"/>
                <a:satMod val="145000"/>
              </a:schemeClr>
            </a:gs>
          </a:gsLst>
          <a:lin ang="5400000" scaled="0"/>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 id="{1306E473-ED32-493B-A2D0-240A757EDD34}" vid="{C20BADFE-D095-436F-9677-9264042809F0}"/>
    </a:ext>
  </a:extLst>
</a:theme>
</file>

<file path=docProps/app.xml><?xml version="1.0" encoding="utf-8"?>
<Properties xmlns="http://schemas.openxmlformats.org/officeDocument/2006/extended-properties" xmlns:vt="http://schemas.openxmlformats.org/officeDocument/2006/docPropsVTypes">
  <Template>Savon</Template>
  <TotalTime>252</TotalTime>
  <Words>260</Words>
  <Application>Microsoft Office PowerPoint</Application>
  <PresentationFormat>Ευρεία οθόνη</PresentationFormat>
  <Paragraphs>56</Paragraphs>
  <Slides>10</Slides>
  <Notes>0</Notes>
  <HiddenSlides>0</HiddenSlides>
  <MMClips>0</MMClips>
  <ScaleCrop>false</ScaleCrop>
  <HeadingPairs>
    <vt:vector size="6" baseType="variant">
      <vt:variant>
        <vt:lpstr>Γραμματοσειρές που χρησιμοποιούνται</vt:lpstr>
      </vt:variant>
      <vt:variant>
        <vt:i4>5</vt:i4>
      </vt:variant>
      <vt:variant>
        <vt:lpstr>Θέμα</vt:lpstr>
      </vt:variant>
      <vt:variant>
        <vt:i4>1</vt:i4>
      </vt:variant>
      <vt:variant>
        <vt:lpstr>Τίτλοι διαφανειών</vt:lpstr>
      </vt:variant>
      <vt:variant>
        <vt:i4>10</vt:i4>
      </vt:variant>
    </vt:vector>
  </HeadingPairs>
  <TitlesOfParts>
    <vt:vector size="16" baseType="lpstr">
      <vt:lpstr>Calibri</vt:lpstr>
      <vt:lpstr>Century Gothic</vt:lpstr>
      <vt:lpstr>Garamond</vt:lpstr>
      <vt:lpstr>Times New Roman</vt:lpstr>
      <vt:lpstr>Times New Roman</vt:lpstr>
      <vt:lpstr>Savon</vt:lpstr>
      <vt:lpstr>ΑΝΟΙΞΗ</vt:lpstr>
      <vt:lpstr>ΜΑΪΟΣ…Ο ΟΜΟΡΦΟΤΕΡΟΣ ΜΗΝΑΣ ΤΗΣ ΑΝΟΙΞΗΣ</vt:lpstr>
      <vt:lpstr>Παρουσίαση του PowerPoint</vt:lpstr>
      <vt:lpstr>ΚΑΡΤΕΛΕΣ ΕΝΤΟΜΩΝ   -να τα παρατηρήσετε                                        - να κάνετε τη μορφολογική τους περιγραφή ( τα χρώματα, τα μέρη του      σώματος τους: φτερά,πόδια,κεραίες…)                                         -τι τρώνε;                                         -πώς γεννιούνται και αναπτύσσονται                                          - που ζούνε;                                          -συγκρίνετε τα μεταξύ τους Συζητείστε με τους γονείς σας: ποιά έντομα έχετε δεί, ποια έντομα σας έκαναν εντύπωση, φοβηθήκατε κάποιο ζουζούνι;Περιγράψτε μια εμπειρία σας , θετική ή αρνητική ,με κάποιο έντομο.                                                             </vt:lpstr>
      <vt:lpstr>ΦΤΙΑΞΤΕ ΤΟ ΔΙΚΟ ΣΑΣ ΒΙΒΛΙΟ ΕΝΤΟΜΩΝ….  Σας επισυνάπτουμε φωτογραφικό υλικό.</vt:lpstr>
      <vt:lpstr>Φτιάξτε τις δικές σας καρτέλες και βάλτε τις στο βιβλίο σας .                                Δημιουργήστε το δικό σας κολλάζ από περιοδικά, ζωγραφιές, παλιά παραμύθια …   Βάλτε στο βιβλίο τις δικές σας φωτογραφίες  από έντομα που έχετε φωτογραφίσει μόνοι σας.  Με τη βοήθεια των γονιών σας καταγράψτε τις εντυπώσεις σας και τις εμπειρίες σας .Αν θέλετε μπορείτε και  να τις ηχογραφήσετε δημιουργώντας ένα όμορφο ενθύμιο.                                                                                                 </vt:lpstr>
      <vt:lpstr>Μπορείς να βρείς σε ποιό έντομο αναφέρεται το κάθε αίνιγμα; Μια ωραία ιδέα είναι να ζωγραφίσεις τα έντομα που βρήκες ή να κόψεις εικόνες από περιοδικά  και να τα κολλήσεις και αυτά στο βιβλίο σου.      </vt:lpstr>
      <vt:lpstr>Ζωγράφισε το ποιήμα….</vt:lpstr>
      <vt:lpstr>Φτιάξτε τις δικές σου κατασκευές….</vt:lpstr>
      <vt:lpstr>ΤΡΑΓΟΥΔΙΑ ΚΑΙ ΙΣΤΟΡΙΕΣ ΜΕ ΕΝΤΟΜΑ</vt:lpstr>
    </vt:vector>
  </TitlesOfParts>
  <Company>HP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ΑΝΟΙΞΗ</dc:title>
  <dc:creator>p_prosxolag2</dc:creator>
  <cp:lastModifiedBy>p_prosxolag2</cp:lastModifiedBy>
  <cp:revision>28</cp:revision>
  <dcterms:created xsi:type="dcterms:W3CDTF">2020-05-04T08:45:31Z</dcterms:created>
  <dcterms:modified xsi:type="dcterms:W3CDTF">2020-05-05T08:07:41Z</dcterms:modified>
</cp:coreProperties>
</file>