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6"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2D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36DC593-BC3B-4280-8BAC-17E998E426B2}" type="datetimeFigureOut">
              <a:rPr lang="el-GR" smtClean="0"/>
              <a:t>7/5/2020</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890874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36DC593-BC3B-4280-8BAC-17E998E426B2}" type="datetimeFigureOut">
              <a:rPr lang="el-GR" smtClean="0"/>
              <a:t>7/5/2020</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85208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Επεξεργασία στυλ υποδείγματος κειμένου</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36DC593-BC3B-4280-8BAC-17E998E426B2}" type="datetimeFigureOut">
              <a:rPr lang="el-GR" smtClean="0"/>
              <a:t>7/5/2020</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842F62-D522-4E76-87BF-F26E794C3536}"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4643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smtClean="0"/>
              <a:t>Στυλ κύριου τίτλου</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36DC593-BC3B-4280-8BAC-17E998E426B2}" type="datetimeFigureOut">
              <a:rPr lang="el-GR" smtClean="0"/>
              <a:t>7/5/2020</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911993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36DC593-BC3B-4280-8BAC-17E998E426B2}" type="datetimeFigureOut">
              <a:rPr lang="el-GR" smtClean="0"/>
              <a:t>7/5/2020</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842F62-D522-4E76-87BF-F26E794C3536}"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3949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36DC593-BC3B-4280-8BAC-17E998E426B2}" type="datetimeFigureOut">
              <a:rPr lang="el-GR" smtClean="0"/>
              <a:t>7/5/2020</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102364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36DC593-BC3B-4280-8BAC-17E998E426B2}" type="datetimeFigureOut">
              <a:rPr lang="el-GR" smtClean="0"/>
              <a:t>7/5/2020</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3621017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36DC593-BC3B-4280-8BAC-17E998E426B2}" type="datetimeFigureOut">
              <a:rPr lang="el-GR" smtClean="0"/>
              <a:t>7/5/2020</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372641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smtClean="0"/>
              <a:t>Στυλ κύριου τίτλου</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36DC593-BC3B-4280-8BAC-17E998E426B2}" type="datetimeFigureOut">
              <a:rPr lang="el-GR" smtClean="0"/>
              <a:t>7/5/2020</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316684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36DC593-BC3B-4280-8BAC-17E998E426B2}" type="datetimeFigureOut">
              <a:rPr lang="el-GR" smtClean="0"/>
              <a:t>7/5/2020</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358038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36DC593-BC3B-4280-8BAC-17E998E426B2}" type="datetimeFigureOut">
              <a:rPr lang="el-GR" smtClean="0"/>
              <a:t>7/5/2020</a:t>
            </a:fld>
            <a:endParaRPr lang="el-GR"/>
          </a:p>
        </p:txBody>
      </p:sp>
      <p:sp>
        <p:nvSpPr>
          <p:cNvPr id="6" name="Footer Placeholder 5"/>
          <p:cNvSpPr>
            <a:spLocks noGrp="1"/>
          </p:cNvSpPr>
          <p:nvPr>
            <p:ph type="ftr" sz="quarter" idx="11"/>
          </p:nvPr>
        </p:nvSpPr>
        <p:spPr/>
        <p:txBody>
          <a:bodyPr/>
          <a:lstStyle/>
          <a:p>
            <a:endParaRPr lang="el-G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19811522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36DC593-BC3B-4280-8BAC-17E998E426B2}" type="datetimeFigureOut">
              <a:rPr lang="el-GR" smtClean="0"/>
              <a:t>7/5/2020</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412133916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536DC593-BC3B-4280-8BAC-17E998E426B2}" type="datetimeFigureOut">
              <a:rPr lang="el-GR" smtClean="0"/>
              <a:t>7/5/2020</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380339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DC593-BC3B-4280-8BAC-17E998E426B2}" type="datetimeFigureOut">
              <a:rPr lang="el-GR" smtClean="0"/>
              <a:t>7/5/2020</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346155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smtClean="0"/>
              <a:t>Στυλ κύριου τίτλου</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36DC593-BC3B-4280-8BAC-17E998E426B2}" type="datetimeFigureOut">
              <a:rPr lang="el-GR" smtClean="0"/>
              <a:t>7/5/2020</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2881482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36DC593-BC3B-4280-8BAC-17E998E426B2}" type="datetimeFigureOut">
              <a:rPr lang="el-GR" smtClean="0"/>
              <a:t>7/5/2020</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842F62-D522-4E76-87BF-F26E794C3536}" type="slidenum">
              <a:rPr lang="el-GR" smtClean="0"/>
              <a:t>‹#›</a:t>
            </a:fld>
            <a:endParaRPr lang="el-GR"/>
          </a:p>
        </p:txBody>
      </p:sp>
    </p:spTree>
    <p:extLst>
      <p:ext uri="{BB962C8B-B14F-4D97-AF65-F5344CB8AC3E}">
        <p14:creationId xmlns:p14="http://schemas.microsoft.com/office/powerpoint/2010/main" val="1975767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36DC593-BC3B-4280-8BAC-17E998E426B2}" type="datetimeFigureOut">
              <a:rPr lang="el-GR" smtClean="0"/>
              <a:t>7/5/2020</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8842F62-D522-4E76-87BF-F26E794C3536}" type="slidenum">
              <a:rPr lang="el-GR" smtClean="0"/>
              <a:t>‹#›</a:t>
            </a:fld>
            <a:endParaRPr lang="el-GR"/>
          </a:p>
        </p:txBody>
      </p:sp>
    </p:spTree>
    <p:extLst>
      <p:ext uri="{BB962C8B-B14F-4D97-AF65-F5344CB8AC3E}">
        <p14:creationId xmlns:p14="http://schemas.microsoft.com/office/powerpoint/2010/main" val="2288173002"/>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922;&#945;&#955;&#951;&#956;&#941;&#961;&#945;%20&#964;&#953;%20&#954;&#940;&#957;&#949;&#953;&#962;%20-%20&#928;&#945;&#953;&#948;&#953;&#954;&#942;%20&#967;&#959;&#961;&#969;&#948;&#943;&#945;%20&#931;&#960;&#973;&#961;&#959;&#965;%20&#923;&#940;&#956;&#960;&#961;&#959;&#965;.%20https:/youtu.be/ljY-7Ic3Is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2519264" y="290945"/>
            <a:ext cx="6583171" cy="922713"/>
          </a:xfrm>
        </p:spPr>
        <p:txBody>
          <a:bodyPr>
            <a:normAutofit/>
          </a:bodyPr>
          <a:lstStyle/>
          <a:p>
            <a:r>
              <a:rPr lang="el-GR" dirty="0" smtClean="0"/>
              <a:t>        </a:t>
            </a:r>
            <a:r>
              <a:rPr lang="el-GR" dirty="0" smtClean="0">
                <a:solidFill>
                  <a:schemeClr val="accent1">
                    <a:lumMod val="60000"/>
                    <a:lumOff val="40000"/>
                  </a:schemeClr>
                </a:solidFill>
              </a:rPr>
              <a:t>ΜΗΤΕΡΑ</a:t>
            </a:r>
            <a:endParaRPr lang="el-GR" dirty="0">
              <a:solidFill>
                <a:schemeClr val="accent1">
                  <a:lumMod val="60000"/>
                  <a:lumOff val="40000"/>
                </a:schemeClr>
              </a:solidFill>
            </a:endParaRPr>
          </a:p>
        </p:txBody>
      </p:sp>
      <p:sp>
        <p:nvSpPr>
          <p:cNvPr id="3" name="Υπότιτλος 2"/>
          <p:cNvSpPr>
            <a:spLocks noGrp="1"/>
          </p:cNvSpPr>
          <p:nvPr>
            <p:ph type="subTitle" idx="1"/>
          </p:nvPr>
        </p:nvSpPr>
        <p:spPr>
          <a:xfrm>
            <a:off x="2127379" y="4777379"/>
            <a:ext cx="7853233" cy="1157907"/>
          </a:xfrm>
        </p:spPr>
        <p:txBody>
          <a:bodyPr>
            <a:noAutofit/>
          </a:bodyPr>
          <a:lstStyle/>
          <a:p>
            <a:r>
              <a:rPr lang="el-GR" sz="3600" dirty="0" smtClean="0"/>
              <a:t>Η ΠΙΟ ΟΜΟΡΦΗ ΛΕΞΗ ΣΤΑ ΧΕΙΛΗ ΤΗΣ ΑΝΘΡΩΠΟΤΗΤΑΣ     </a:t>
            </a:r>
            <a:r>
              <a:rPr lang="en-US" sz="2400" dirty="0"/>
              <a:t>~ Kahlil Gibran</a:t>
            </a:r>
            <a:endParaRPr lang="el-GR" sz="2400" dirty="0"/>
          </a:p>
        </p:txBody>
      </p:sp>
      <p:sp>
        <p:nvSpPr>
          <p:cNvPr id="4" name="AutoShape 2" descr="Gustav Klimt - Klimt Patterns Motherhood I | Arte-shop.g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8" name="Εικόνα 7"/>
          <p:cNvPicPr>
            <a:picLocks noChangeAspect="1"/>
          </p:cNvPicPr>
          <p:nvPr/>
        </p:nvPicPr>
        <p:blipFill>
          <a:blip r:embed="rId2"/>
          <a:stretch>
            <a:fillRect/>
          </a:stretch>
        </p:blipFill>
        <p:spPr>
          <a:xfrm>
            <a:off x="2468878" y="1281134"/>
            <a:ext cx="6633557" cy="3391446"/>
          </a:xfrm>
          <a:prstGeom prst="rect">
            <a:avLst/>
          </a:prstGeom>
        </p:spPr>
      </p:pic>
    </p:spTree>
    <p:extLst>
      <p:ext uri="{BB962C8B-B14F-4D97-AF65-F5344CB8AC3E}">
        <p14:creationId xmlns:p14="http://schemas.microsoft.com/office/powerpoint/2010/main" val="199164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69663" y="733525"/>
            <a:ext cx="947445" cy="1280890"/>
          </a:xfrm>
        </p:spPr>
        <p:txBody>
          <a:bodyPr/>
          <a:lstStyle/>
          <a:p>
            <a:endParaRPr lang="el-GR"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76701" y="265723"/>
            <a:ext cx="3367252" cy="4884615"/>
          </a:xfrm>
          <a:prstGeom prst="rect">
            <a:avLst/>
          </a:prstGeom>
        </p:spPr>
      </p:pic>
      <p:sp>
        <p:nvSpPr>
          <p:cNvPr id="6" name="Ορθογώνιο 5"/>
          <p:cNvSpPr/>
          <p:nvPr/>
        </p:nvSpPr>
        <p:spPr>
          <a:xfrm flipH="1">
            <a:off x="2265280" y="5361354"/>
            <a:ext cx="3008924" cy="646331"/>
          </a:xfrm>
          <a:prstGeom prst="rect">
            <a:avLst/>
          </a:prstGeom>
        </p:spPr>
        <p:txBody>
          <a:bodyPr wrap="square">
            <a:spAutoFit/>
          </a:bodyPr>
          <a:lstStyle/>
          <a:p>
            <a:r>
              <a:rPr lang="el-GR" b="1" dirty="0">
                <a:solidFill>
                  <a:srgbClr val="660000"/>
                </a:solidFill>
                <a:latin typeface="Georgia" panose="02040502050405020303" pitchFamily="18" charset="0"/>
              </a:rPr>
              <a:t>Πάμπλο Πικάσο - Μητέρα και παιδί</a:t>
            </a:r>
            <a:endParaRPr lang="el-GR" dirty="0"/>
          </a:p>
        </p:txBody>
      </p:sp>
      <p:pic>
        <p:nvPicPr>
          <p:cNvPr id="7" name="Εικόνα 6"/>
          <p:cNvPicPr>
            <a:picLocks noChangeAspect="1"/>
          </p:cNvPicPr>
          <p:nvPr/>
        </p:nvPicPr>
        <p:blipFill>
          <a:blip r:embed="rId3"/>
          <a:stretch>
            <a:fillRect/>
          </a:stretch>
        </p:blipFill>
        <p:spPr>
          <a:xfrm>
            <a:off x="6067181" y="413971"/>
            <a:ext cx="5022850" cy="4556614"/>
          </a:xfrm>
          <a:prstGeom prst="rect">
            <a:avLst/>
          </a:prstGeom>
        </p:spPr>
      </p:pic>
      <p:sp>
        <p:nvSpPr>
          <p:cNvPr id="8" name="Ορθογώνιο 7"/>
          <p:cNvSpPr/>
          <p:nvPr/>
        </p:nvSpPr>
        <p:spPr>
          <a:xfrm>
            <a:off x="6658706" y="5150338"/>
            <a:ext cx="4353171" cy="369332"/>
          </a:xfrm>
          <a:prstGeom prst="rect">
            <a:avLst/>
          </a:prstGeom>
        </p:spPr>
        <p:txBody>
          <a:bodyPr wrap="square">
            <a:spAutoFit/>
          </a:bodyPr>
          <a:lstStyle/>
          <a:p>
            <a:r>
              <a:rPr lang="el-GR" b="1" dirty="0">
                <a:solidFill>
                  <a:srgbClr val="660000"/>
                </a:solidFill>
                <a:latin typeface="Georgia" panose="02040502050405020303" pitchFamily="18" charset="0"/>
              </a:rPr>
              <a:t>Πάμπλο Πικάσο - Μητέρα και παιδί</a:t>
            </a:r>
            <a:endParaRPr lang="el-GR" dirty="0"/>
          </a:p>
        </p:txBody>
      </p:sp>
    </p:spTree>
    <p:extLst>
      <p:ext uri="{BB962C8B-B14F-4D97-AF65-F5344CB8AC3E}">
        <p14:creationId xmlns:p14="http://schemas.microsoft.com/office/powerpoint/2010/main" val="3063240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1384" y="78153"/>
            <a:ext cx="5228492" cy="6041292"/>
          </a:xfrm>
          <a:prstGeom prst="rect">
            <a:avLst/>
          </a:prstGeom>
        </p:spPr>
      </p:pic>
      <p:pic>
        <p:nvPicPr>
          <p:cNvPr id="7" name="Εικόνα 6"/>
          <p:cNvPicPr>
            <a:picLocks noChangeAspect="1"/>
          </p:cNvPicPr>
          <p:nvPr/>
        </p:nvPicPr>
        <p:blipFill>
          <a:blip r:embed="rId3"/>
          <a:stretch>
            <a:fillRect/>
          </a:stretch>
        </p:blipFill>
        <p:spPr>
          <a:xfrm>
            <a:off x="1657350" y="203201"/>
            <a:ext cx="4305787" cy="5220676"/>
          </a:xfrm>
          <a:prstGeom prst="rect">
            <a:avLst/>
          </a:prstGeom>
        </p:spPr>
      </p:pic>
      <p:sp>
        <p:nvSpPr>
          <p:cNvPr id="2" name="Τίτλος 1"/>
          <p:cNvSpPr>
            <a:spLocks noGrp="1"/>
          </p:cNvSpPr>
          <p:nvPr>
            <p:ph type="title"/>
          </p:nvPr>
        </p:nvSpPr>
        <p:spPr>
          <a:xfrm>
            <a:off x="2592926" y="624110"/>
            <a:ext cx="1478890" cy="488467"/>
          </a:xfrm>
        </p:spPr>
        <p:txBody>
          <a:bodyPr>
            <a:normAutofit/>
          </a:bodyPr>
          <a:lstStyle/>
          <a:p>
            <a:r>
              <a:rPr lang="el-GR" sz="800" dirty="0" smtClean="0"/>
              <a:t>η</a:t>
            </a:r>
            <a:endParaRPr lang="el-GR" sz="800" dirty="0"/>
          </a:p>
        </p:txBody>
      </p:sp>
      <p:sp>
        <p:nvSpPr>
          <p:cNvPr id="3" name="Θέση περιεχομένου 2"/>
          <p:cNvSpPr>
            <a:spLocks noGrp="1"/>
          </p:cNvSpPr>
          <p:nvPr>
            <p:ph idx="1"/>
          </p:nvPr>
        </p:nvSpPr>
        <p:spPr>
          <a:xfrm>
            <a:off x="2589212" y="5619262"/>
            <a:ext cx="2787773" cy="291960"/>
          </a:xfrm>
        </p:spPr>
        <p:txBody>
          <a:bodyPr>
            <a:normAutofit fontScale="77500" lnSpcReduction="20000"/>
          </a:bodyPr>
          <a:lstStyle/>
          <a:p>
            <a:r>
              <a:rPr lang="el-GR" b="1" dirty="0" err="1">
                <a:solidFill>
                  <a:srgbClr val="660000"/>
                </a:solidFill>
                <a:latin typeface="Georgia" panose="02040502050405020303" pitchFamily="18" charset="0"/>
              </a:rPr>
              <a:t>Γύζης</a:t>
            </a:r>
            <a:r>
              <a:rPr lang="el-GR" b="1" dirty="0">
                <a:solidFill>
                  <a:srgbClr val="660000"/>
                </a:solidFill>
                <a:latin typeface="Georgia" panose="02040502050405020303" pitchFamily="18" charset="0"/>
              </a:rPr>
              <a:t> - Μητέρα και παιδί</a:t>
            </a:r>
            <a:endParaRPr lang="el-GR" dirty="0"/>
          </a:p>
        </p:txBody>
      </p:sp>
      <p:sp>
        <p:nvSpPr>
          <p:cNvPr id="6" name="Ορθογώνιο 5"/>
          <p:cNvSpPr/>
          <p:nvPr/>
        </p:nvSpPr>
        <p:spPr>
          <a:xfrm>
            <a:off x="8065477" y="6221996"/>
            <a:ext cx="1789723" cy="369332"/>
          </a:xfrm>
          <a:prstGeom prst="rect">
            <a:avLst/>
          </a:prstGeom>
        </p:spPr>
        <p:txBody>
          <a:bodyPr wrap="square">
            <a:spAutoFit/>
          </a:bodyPr>
          <a:lstStyle/>
          <a:p>
            <a:r>
              <a:rPr lang="en-US" b="1" dirty="0">
                <a:solidFill>
                  <a:srgbClr val="660000"/>
                </a:solidFill>
                <a:latin typeface="Georgia" panose="02040502050405020303" pitchFamily="18" charset="0"/>
              </a:rPr>
              <a:t>Van Gogh</a:t>
            </a:r>
            <a:endParaRPr lang="el-GR" dirty="0"/>
          </a:p>
        </p:txBody>
      </p:sp>
    </p:spTree>
    <p:extLst>
      <p:ext uri="{BB962C8B-B14F-4D97-AF65-F5344CB8AC3E}">
        <p14:creationId xmlns:p14="http://schemas.microsoft.com/office/powerpoint/2010/main" val="1772400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89212" y="756971"/>
            <a:ext cx="340164" cy="344998"/>
          </a:xfrm>
        </p:spPr>
        <p:txBody>
          <a:bodyPr>
            <a:normAutofit fontScale="90000"/>
          </a:bodyPr>
          <a:lstStyle/>
          <a:p>
            <a:r>
              <a:rPr lang="el-GR" dirty="0" smtClean="0"/>
              <a:t>η</a:t>
            </a:r>
            <a:endParaRPr lang="el-GR" dirty="0"/>
          </a:p>
        </p:txBody>
      </p:sp>
      <p:sp>
        <p:nvSpPr>
          <p:cNvPr id="3" name="Θέση περιεχομένου 2"/>
          <p:cNvSpPr>
            <a:spLocks noGrp="1"/>
          </p:cNvSpPr>
          <p:nvPr>
            <p:ph idx="1"/>
          </p:nvPr>
        </p:nvSpPr>
        <p:spPr>
          <a:xfrm>
            <a:off x="2551723" y="5533292"/>
            <a:ext cx="3540370" cy="276330"/>
          </a:xfrm>
        </p:spPr>
        <p:txBody>
          <a:bodyPr>
            <a:normAutofit fontScale="85000" lnSpcReduction="20000"/>
          </a:bodyPr>
          <a:lstStyle/>
          <a:p>
            <a:r>
              <a:rPr lang="en-US" dirty="0"/>
              <a:t> Katie m. Berggren</a:t>
            </a:r>
            <a:endParaRPr lang="el-GR"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5262" y="163022"/>
            <a:ext cx="5533292" cy="5319469"/>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5783" y="112223"/>
            <a:ext cx="4657725" cy="5421069"/>
          </a:xfrm>
          <a:prstGeom prst="rect">
            <a:avLst/>
          </a:prstGeom>
        </p:spPr>
      </p:pic>
      <p:sp>
        <p:nvSpPr>
          <p:cNvPr id="7" name="Ορθογώνιο 6"/>
          <p:cNvSpPr/>
          <p:nvPr/>
        </p:nvSpPr>
        <p:spPr>
          <a:xfrm>
            <a:off x="7971693" y="5533292"/>
            <a:ext cx="2719754" cy="369332"/>
          </a:xfrm>
          <a:prstGeom prst="rect">
            <a:avLst/>
          </a:prstGeom>
        </p:spPr>
        <p:txBody>
          <a:bodyPr wrap="square">
            <a:spAutoFit/>
          </a:bodyPr>
          <a:lstStyle/>
          <a:p>
            <a:r>
              <a:rPr lang="el-GR" b="1" i="1" dirty="0">
                <a:solidFill>
                  <a:srgbClr val="B45F06"/>
                </a:solidFill>
                <a:latin typeface="Georgia" panose="02040502050405020303" pitchFamily="18" charset="0"/>
              </a:rPr>
              <a:t>  </a:t>
            </a:r>
            <a:r>
              <a:rPr lang="el-GR" b="1" dirty="0">
                <a:solidFill>
                  <a:srgbClr val="660000"/>
                </a:solidFill>
                <a:latin typeface="Georgia" panose="02040502050405020303" pitchFamily="18" charset="0"/>
              </a:rPr>
              <a:t> ΙΑΚΩΒΙΔΗΣ</a:t>
            </a:r>
            <a:endParaRPr lang="el-GR" dirty="0"/>
          </a:p>
        </p:txBody>
      </p:sp>
    </p:spTree>
    <p:extLst>
      <p:ext uri="{BB962C8B-B14F-4D97-AF65-F5344CB8AC3E}">
        <p14:creationId xmlns:p14="http://schemas.microsoft.com/office/powerpoint/2010/main" val="3470310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56679" y="1070708"/>
            <a:ext cx="1017784" cy="117230"/>
          </a:xfrm>
        </p:spPr>
        <p:txBody>
          <a:bodyPr>
            <a:noAutofit/>
          </a:bodyPr>
          <a:lstStyle/>
          <a:p>
            <a:r>
              <a:rPr lang="el-GR" sz="800" dirty="0" smtClean="0"/>
              <a:t>ξ</a:t>
            </a:r>
            <a:endParaRPr lang="el-GR" sz="800" dirty="0"/>
          </a:p>
        </p:txBody>
      </p:sp>
      <p:sp>
        <p:nvSpPr>
          <p:cNvPr id="3" name="Θέση περιεχομένου 2"/>
          <p:cNvSpPr>
            <a:spLocks noGrp="1"/>
          </p:cNvSpPr>
          <p:nvPr>
            <p:ph idx="1"/>
          </p:nvPr>
        </p:nvSpPr>
        <p:spPr>
          <a:xfrm>
            <a:off x="1756679" y="5283200"/>
            <a:ext cx="3041967" cy="484554"/>
          </a:xfrm>
        </p:spPr>
        <p:txBody>
          <a:bodyPr>
            <a:normAutofit fontScale="85000" lnSpcReduction="20000"/>
          </a:bodyPr>
          <a:lstStyle/>
          <a:p>
            <a:r>
              <a:rPr lang="el-GR" dirty="0"/>
              <a:t>Η κυρία Μονέ και ο γιος της, </a:t>
            </a:r>
            <a:r>
              <a:rPr lang="el-GR" dirty="0" err="1"/>
              <a:t>Pierre</a:t>
            </a:r>
            <a:r>
              <a:rPr lang="el-GR" dirty="0"/>
              <a:t> </a:t>
            </a:r>
            <a:r>
              <a:rPr lang="el-GR" dirty="0" err="1"/>
              <a:t>Auguste</a:t>
            </a:r>
            <a:r>
              <a:rPr lang="el-GR" dirty="0"/>
              <a:t> </a:t>
            </a:r>
            <a:r>
              <a:rPr lang="el-GR" dirty="0" err="1"/>
              <a:t>Renoir</a:t>
            </a:r>
            <a:endParaRPr lang="el-GR"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8856" y="471609"/>
            <a:ext cx="5063636" cy="4476750"/>
          </a:xfrm>
          <a:prstGeom prst="rect">
            <a:avLst/>
          </a:prstGeom>
        </p:spPr>
      </p:pic>
      <p:pic>
        <p:nvPicPr>
          <p:cNvPr id="5" name="Εικόνα 4"/>
          <p:cNvPicPr>
            <a:picLocks noChangeAspect="1"/>
          </p:cNvPicPr>
          <p:nvPr/>
        </p:nvPicPr>
        <p:blipFill>
          <a:blip r:embed="rId3"/>
          <a:stretch>
            <a:fillRect/>
          </a:stretch>
        </p:blipFill>
        <p:spPr>
          <a:xfrm>
            <a:off x="7084159" y="185859"/>
            <a:ext cx="4229100" cy="4762500"/>
          </a:xfrm>
          <a:prstGeom prst="rect">
            <a:avLst/>
          </a:prstGeom>
        </p:spPr>
      </p:pic>
      <p:sp>
        <p:nvSpPr>
          <p:cNvPr id="7" name="Ορθογώνιο 6"/>
          <p:cNvSpPr/>
          <p:nvPr/>
        </p:nvSpPr>
        <p:spPr>
          <a:xfrm>
            <a:off x="6900984" y="5121423"/>
            <a:ext cx="5064369" cy="646331"/>
          </a:xfrm>
          <a:prstGeom prst="rect">
            <a:avLst/>
          </a:prstGeom>
        </p:spPr>
        <p:txBody>
          <a:bodyPr wrap="square">
            <a:spAutoFit/>
          </a:bodyPr>
          <a:lstStyle/>
          <a:p>
            <a:r>
              <a:rPr lang="el-GR" dirty="0"/>
              <a:t>Η Μαντόνα και το παιδί (1965) του </a:t>
            </a:r>
            <a:r>
              <a:rPr lang="el-GR" dirty="0" err="1"/>
              <a:t>Fernando</a:t>
            </a:r>
            <a:r>
              <a:rPr lang="el-GR" dirty="0"/>
              <a:t> </a:t>
            </a:r>
            <a:r>
              <a:rPr lang="el-GR" dirty="0" err="1"/>
              <a:t>Botero</a:t>
            </a:r>
            <a:r>
              <a:rPr lang="el-GR" dirty="0"/>
              <a:t>(1932- ).</a:t>
            </a:r>
            <a:endParaRPr lang="el-GR" i="1" dirty="0"/>
          </a:p>
        </p:txBody>
      </p:sp>
    </p:spTree>
    <p:extLst>
      <p:ext uri="{BB962C8B-B14F-4D97-AF65-F5344CB8AC3E}">
        <p14:creationId xmlns:p14="http://schemas.microsoft.com/office/powerpoint/2010/main" val="1767813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67695" y="1774091"/>
            <a:ext cx="621518" cy="99647"/>
          </a:xfrm>
        </p:spPr>
        <p:txBody>
          <a:bodyPr>
            <a:noAutofit/>
          </a:bodyPr>
          <a:lstStyle/>
          <a:p>
            <a:r>
              <a:rPr lang="el-GR" sz="800" dirty="0" smtClean="0"/>
              <a:t>ξ</a:t>
            </a:r>
            <a:endParaRPr lang="el-GR" sz="800" dirty="0"/>
          </a:p>
        </p:txBody>
      </p:sp>
      <p:sp>
        <p:nvSpPr>
          <p:cNvPr id="3" name="Θέση περιεχομένου 2"/>
          <p:cNvSpPr>
            <a:spLocks noGrp="1"/>
          </p:cNvSpPr>
          <p:nvPr>
            <p:ph idx="1"/>
          </p:nvPr>
        </p:nvSpPr>
        <p:spPr>
          <a:xfrm>
            <a:off x="2589212" y="5345722"/>
            <a:ext cx="8915400" cy="565499"/>
          </a:xfrm>
        </p:spPr>
        <p:txBody>
          <a:bodyPr>
            <a:normAutofit fontScale="77500" lnSpcReduction="20000"/>
          </a:bodyPr>
          <a:lstStyle/>
          <a:p>
            <a:r>
              <a:rPr lang="el-GR" b="1" dirty="0" smtClean="0"/>
              <a:t>Παναγία: </a:t>
            </a:r>
            <a:r>
              <a:rPr lang="el-GR" b="1" dirty="0"/>
              <a:t>Το ιερότερο πρόσωπο της </a:t>
            </a:r>
            <a:r>
              <a:rPr lang="el-GR" b="1" dirty="0" smtClean="0"/>
              <a:t>Ορθοδοξίας</a:t>
            </a:r>
          </a:p>
          <a:p>
            <a:r>
              <a:rPr lang="el-GR" b="1" dirty="0" smtClean="0"/>
              <a:t>η </a:t>
            </a:r>
            <a:r>
              <a:rPr lang="el-GR" b="1" dirty="0"/>
              <a:t>Μητέρα Θεού και ανθρώπων</a:t>
            </a:r>
          </a:p>
          <a:p>
            <a:endParaRPr lang="el-GR" dirty="0"/>
          </a:p>
        </p:txBody>
      </p:sp>
      <p:pic>
        <p:nvPicPr>
          <p:cNvPr id="4" name="Εικόνα 3"/>
          <p:cNvPicPr>
            <a:picLocks noChangeAspect="1"/>
          </p:cNvPicPr>
          <p:nvPr/>
        </p:nvPicPr>
        <p:blipFill>
          <a:blip r:embed="rId2"/>
          <a:stretch>
            <a:fillRect/>
          </a:stretch>
        </p:blipFill>
        <p:spPr>
          <a:xfrm>
            <a:off x="1967695" y="873979"/>
            <a:ext cx="4762500" cy="3781425"/>
          </a:xfrm>
          <a:prstGeom prst="rect">
            <a:avLst/>
          </a:prstGeom>
        </p:spPr>
      </p:pic>
      <p:pic>
        <p:nvPicPr>
          <p:cNvPr id="5" name="Εικόνα 4"/>
          <p:cNvPicPr>
            <a:picLocks noChangeAspect="1"/>
          </p:cNvPicPr>
          <p:nvPr/>
        </p:nvPicPr>
        <p:blipFill>
          <a:blip r:embed="rId3"/>
          <a:stretch>
            <a:fillRect/>
          </a:stretch>
        </p:blipFill>
        <p:spPr>
          <a:xfrm>
            <a:off x="7629281" y="654904"/>
            <a:ext cx="2857500" cy="4000500"/>
          </a:xfrm>
          <a:prstGeom prst="rect">
            <a:avLst/>
          </a:prstGeom>
        </p:spPr>
      </p:pic>
    </p:spTree>
    <p:extLst>
      <p:ext uri="{BB962C8B-B14F-4D97-AF65-F5344CB8AC3E}">
        <p14:creationId xmlns:p14="http://schemas.microsoft.com/office/powerpoint/2010/main" val="3476939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4092" y="539261"/>
            <a:ext cx="10144370" cy="726831"/>
          </a:xfrm>
        </p:spPr>
        <p:txBody>
          <a:bodyPr>
            <a:normAutofit fontScale="90000"/>
          </a:bodyPr>
          <a:lstStyle/>
          <a:p>
            <a:r>
              <a:rPr lang="el-GR" dirty="0" smtClean="0">
                <a:solidFill>
                  <a:schemeClr val="accent1">
                    <a:lumMod val="60000"/>
                    <a:lumOff val="40000"/>
                  </a:schemeClr>
                </a:solidFill>
              </a:rPr>
              <a:t>ΕΤΟΙΜΑΖΟΥΜΕ ΕΝΑ ΕΥΚΟΛΟ ΓΛΥΚΟ ΓΙΑ ΤΗ ΜΑΜΑ</a:t>
            </a:r>
            <a:endParaRPr lang="el-GR" dirty="0">
              <a:solidFill>
                <a:schemeClr val="accent1">
                  <a:lumMod val="60000"/>
                  <a:lumOff val="40000"/>
                </a:schemeClr>
              </a:solidFill>
            </a:endParaRPr>
          </a:p>
        </p:txBody>
      </p:sp>
      <p:sp>
        <p:nvSpPr>
          <p:cNvPr id="3" name="Θέση περιεχομένου 2"/>
          <p:cNvSpPr>
            <a:spLocks noGrp="1"/>
          </p:cNvSpPr>
          <p:nvPr>
            <p:ph idx="1"/>
          </p:nvPr>
        </p:nvSpPr>
        <p:spPr>
          <a:xfrm>
            <a:off x="2078892" y="1180124"/>
            <a:ext cx="9839570" cy="5470768"/>
          </a:xfrm>
        </p:spPr>
        <p:txBody>
          <a:bodyPr>
            <a:normAutofit fontScale="92500" lnSpcReduction="20000"/>
          </a:bodyPr>
          <a:lstStyle/>
          <a:p>
            <a:r>
              <a:rPr lang="el-GR" b="1" dirty="0"/>
              <a:t>"Μωσαϊκό" με σοκολάτα και μπισκότα</a:t>
            </a:r>
          </a:p>
          <a:p>
            <a:r>
              <a:rPr lang="el-GR" b="1" dirty="0"/>
              <a:t>Συνταγή </a:t>
            </a:r>
          </a:p>
          <a:p>
            <a:r>
              <a:rPr lang="el-GR" dirty="0"/>
              <a:t>υλικά</a:t>
            </a:r>
          </a:p>
          <a:p>
            <a:r>
              <a:rPr lang="el-GR" dirty="0"/>
              <a:t>1 πακέτο μπισκότα </a:t>
            </a:r>
            <a:r>
              <a:rPr lang="el-GR" dirty="0" err="1"/>
              <a:t>πτι</a:t>
            </a:r>
            <a:r>
              <a:rPr lang="el-GR" dirty="0"/>
              <a:t> </a:t>
            </a:r>
            <a:r>
              <a:rPr lang="el-GR" dirty="0" err="1"/>
              <a:t>μπερ</a:t>
            </a:r>
            <a:r>
              <a:rPr lang="el-GR" dirty="0"/>
              <a:t> (</a:t>
            </a:r>
            <a:r>
              <a:rPr lang="el-GR" dirty="0" err="1"/>
              <a:t>petit</a:t>
            </a:r>
            <a:r>
              <a:rPr lang="el-GR" dirty="0"/>
              <a:t> </a:t>
            </a:r>
            <a:r>
              <a:rPr lang="el-GR" dirty="0" err="1"/>
              <a:t>beurre</a:t>
            </a:r>
            <a:r>
              <a:rPr lang="el-GR" dirty="0"/>
              <a:t>)</a:t>
            </a:r>
            <a:br>
              <a:rPr lang="el-GR" dirty="0"/>
            </a:br>
            <a:r>
              <a:rPr lang="el-GR" dirty="0"/>
              <a:t>300 </a:t>
            </a:r>
            <a:r>
              <a:rPr lang="el-GR" dirty="0" err="1"/>
              <a:t>γρ</a:t>
            </a:r>
            <a:r>
              <a:rPr lang="el-GR" dirty="0"/>
              <a:t>. σοκολάτα κουβερτούρα </a:t>
            </a:r>
            <a:br>
              <a:rPr lang="el-GR" dirty="0"/>
            </a:br>
            <a:r>
              <a:rPr lang="el-GR" dirty="0"/>
              <a:t>150 </a:t>
            </a:r>
            <a:r>
              <a:rPr lang="el-GR" dirty="0" err="1"/>
              <a:t>γρ</a:t>
            </a:r>
            <a:r>
              <a:rPr lang="el-GR" dirty="0"/>
              <a:t>. βούτυρο φρέσκο</a:t>
            </a:r>
            <a:br>
              <a:rPr lang="el-GR" dirty="0"/>
            </a:br>
            <a:r>
              <a:rPr lang="el-GR" dirty="0"/>
              <a:t>2 αβγά πολύ φρέσκα</a:t>
            </a:r>
            <a:br>
              <a:rPr lang="el-GR" dirty="0"/>
            </a:br>
            <a:r>
              <a:rPr lang="el-GR" dirty="0"/>
              <a:t>50 </a:t>
            </a:r>
            <a:r>
              <a:rPr lang="el-GR" dirty="0" err="1"/>
              <a:t>γρ</a:t>
            </a:r>
            <a:r>
              <a:rPr lang="el-GR" dirty="0"/>
              <a:t>. αμύγδαλα καβουρδισμένα ή καρυδόψιχα </a:t>
            </a:r>
            <a:br>
              <a:rPr lang="el-GR" dirty="0"/>
            </a:br>
            <a:r>
              <a:rPr lang="el-GR" dirty="0"/>
              <a:t>κακάο </a:t>
            </a:r>
          </a:p>
          <a:p>
            <a:r>
              <a:rPr lang="el-GR" dirty="0"/>
              <a:t>παρασκευή</a:t>
            </a:r>
          </a:p>
          <a:p>
            <a:r>
              <a:rPr lang="el-GR" dirty="0"/>
              <a:t>Βάζουμε τη σοκολάτα κομμένη σε κομμάτια με το βούτυρο σε ένα πυρίμαχο σκεύος και το στηρίζουμε πάνω από </a:t>
            </a:r>
            <a:r>
              <a:rPr lang="el-GR" dirty="0" err="1"/>
              <a:t>κατσαρολάκι</a:t>
            </a:r>
            <a:r>
              <a:rPr lang="el-GR" dirty="0"/>
              <a:t> με καυτό νερό, ώστε να </a:t>
            </a:r>
            <a:r>
              <a:rPr lang="el-GR" dirty="0" err="1"/>
              <a:t>λυώσει</a:t>
            </a:r>
            <a:r>
              <a:rPr lang="el-GR" dirty="0"/>
              <a:t> αργά (</a:t>
            </a:r>
            <a:r>
              <a:rPr lang="el-GR" dirty="0" err="1"/>
              <a:t>μπαιν</a:t>
            </a:r>
            <a:r>
              <a:rPr lang="el-GR" dirty="0"/>
              <a:t> </a:t>
            </a:r>
            <a:r>
              <a:rPr lang="el-GR" dirty="0" err="1"/>
              <a:t>μαρί</a:t>
            </a:r>
            <a:r>
              <a:rPr lang="el-GR" dirty="0"/>
              <a:t>). Σπάμε τα μισά μπισκότα με τα δάχτυλα, σε πολύ μικρά κομματάκια και τα υπόλοιπα σε ψίχουλα. Χτυπάμε τα αβγά με τον </a:t>
            </a:r>
            <a:r>
              <a:rPr lang="el-GR" dirty="0" err="1"/>
              <a:t>αβγοδάρτη</a:t>
            </a:r>
            <a:r>
              <a:rPr lang="el-GR" dirty="0"/>
              <a:t> μερικά λεπτά, να ασπρίσουν και να γίνουν αφράτα. Προσθέτουμε τη </a:t>
            </a:r>
            <a:r>
              <a:rPr lang="el-GR" dirty="0" err="1"/>
              <a:t>λυωμένη</a:t>
            </a:r>
            <a:r>
              <a:rPr lang="el-GR" dirty="0"/>
              <a:t> σοκολάτα, τα αμύγδαλα ή τα καρύδια χοντροκομμένα, τα μπισκότα και ανακατεύουμε με κουτάλι ή </a:t>
            </a:r>
            <a:r>
              <a:rPr lang="el-GR" dirty="0" err="1"/>
              <a:t>σπάτουλα.Kαλύπτουμε</a:t>
            </a:r>
            <a:r>
              <a:rPr lang="el-GR" dirty="0"/>
              <a:t> με αλουμινόχαρτο μια </a:t>
            </a:r>
            <a:r>
              <a:rPr lang="el-GR" dirty="0" err="1"/>
              <a:t>στενόμακτη</a:t>
            </a:r>
            <a:r>
              <a:rPr lang="el-GR" dirty="0"/>
              <a:t> φόρμα του κέικ. Βάζουμε μέσα το μείγμα, το πιέζουμε και στρώνουμε την επιφάνεια. Βάζουμε τη φόρμα στο ψυγείο για 2 ώρες το λιγότερο. Ξεφορμάρουμε το γλυκό σε πιατέλα και το πασπαλίζουμε με κακάο, που αφήνουμε να πέσει μέσα από μικρό σουρωτήρι σαν βροχή. Μπορούμε να διακοσμήσουμε το γλυκό με πολύχρωμες πέρλες. </a:t>
            </a:r>
          </a:p>
          <a:p>
            <a:r>
              <a:rPr lang="el-GR" sz="1500" dirty="0" smtClean="0"/>
              <a:t>                                                                                                                                           </a:t>
            </a:r>
            <a:r>
              <a:rPr lang="el-GR" sz="1500" dirty="0" err="1" smtClean="0"/>
              <a:t>ΠΗΓΗ:αθηνόραμα</a:t>
            </a:r>
            <a:endParaRPr lang="el-GR" sz="1500" dirty="0"/>
          </a:p>
        </p:txBody>
      </p:sp>
      <p:pic>
        <p:nvPicPr>
          <p:cNvPr id="4" name="Εικόνα 3"/>
          <p:cNvPicPr>
            <a:picLocks noChangeAspect="1"/>
          </p:cNvPicPr>
          <p:nvPr/>
        </p:nvPicPr>
        <p:blipFill>
          <a:blip r:embed="rId2"/>
          <a:stretch>
            <a:fillRect/>
          </a:stretch>
        </p:blipFill>
        <p:spPr>
          <a:xfrm>
            <a:off x="8143630" y="1344246"/>
            <a:ext cx="2188308" cy="2207358"/>
          </a:xfrm>
          <a:prstGeom prst="rect">
            <a:avLst/>
          </a:prstGeom>
        </p:spPr>
      </p:pic>
    </p:spTree>
    <p:extLst>
      <p:ext uri="{BB962C8B-B14F-4D97-AF65-F5344CB8AC3E}">
        <p14:creationId xmlns:p14="http://schemas.microsoft.com/office/powerpoint/2010/main" val="217701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flipV="1">
            <a:off x="7399387" y="1970063"/>
            <a:ext cx="1424183" cy="45719"/>
          </a:xfrm>
        </p:spPr>
        <p:txBody>
          <a:bodyPr>
            <a:noAutofit/>
          </a:bodyPr>
          <a:lstStyle/>
          <a:p>
            <a:r>
              <a:rPr lang="el-GR" sz="800" dirty="0" smtClean="0"/>
              <a:t>γ</a:t>
            </a:r>
            <a:endParaRPr lang="el-GR" sz="800" dirty="0"/>
          </a:p>
        </p:txBody>
      </p:sp>
      <p:sp>
        <p:nvSpPr>
          <p:cNvPr id="3" name="Θέση περιεχομένου 2"/>
          <p:cNvSpPr>
            <a:spLocks noGrp="1"/>
          </p:cNvSpPr>
          <p:nvPr>
            <p:ph idx="1"/>
          </p:nvPr>
        </p:nvSpPr>
        <p:spPr>
          <a:xfrm>
            <a:off x="1735015" y="1367692"/>
            <a:ext cx="9769597" cy="5267570"/>
          </a:xfrm>
        </p:spPr>
        <p:txBody>
          <a:bodyPr>
            <a:normAutofit fontScale="77500" lnSpcReduction="20000"/>
          </a:bodyPr>
          <a:lstStyle/>
          <a:p>
            <a:r>
              <a:rPr lang="el-GR" dirty="0" err="1"/>
              <a:t>Yλικά</a:t>
            </a:r>
            <a:endParaRPr lang="el-GR" dirty="0"/>
          </a:p>
          <a:p>
            <a:r>
              <a:rPr lang="el-GR" dirty="0"/>
              <a:t>200 </a:t>
            </a:r>
            <a:r>
              <a:rPr lang="el-GR" dirty="0" err="1"/>
              <a:t>γρ</a:t>
            </a:r>
            <a:r>
              <a:rPr lang="el-GR" dirty="0"/>
              <a:t>. φράουλες</a:t>
            </a:r>
            <a:br>
              <a:rPr lang="el-GR" dirty="0"/>
            </a:br>
            <a:r>
              <a:rPr lang="el-GR" dirty="0"/>
              <a:t>200 </a:t>
            </a:r>
            <a:r>
              <a:rPr lang="el-GR" dirty="0" err="1"/>
              <a:t>γρ</a:t>
            </a:r>
            <a:r>
              <a:rPr lang="el-GR" dirty="0"/>
              <a:t>. μπισκότα </a:t>
            </a:r>
            <a:r>
              <a:rPr lang="el-GR" dirty="0" err="1"/>
              <a:t>speculoos</a:t>
            </a:r>
            <a:r>
              <a:rPr lang="el-GR" dirty="0"/>
              <a:t/>
            </a:r>
            <a:br>
              <a:rPr lang="el-GR" dirty="0"/>
            </a:br>
            <a:r>
              <a:rPr lang="el-GR" dirty="0"/>
              <a:t>350 τυρί κρέμα τύπου Φιλαδέλφεια</a:t>
            </a:r>
            <a:br>
              <a:rPr lang="el-GR" dirty="0"/>
            </a:br>
            <a:r>
              <a:rPr lang="el-GR" dirty="0"/>
              <a:t>100ml. κρέμα γάλακτος</a:t>
            </a:r>
            <a:br>
              <a:rPr lang="el-GR" dirty="0"/>
            </a:br>
            <a:r>
              <a:rPr lang="el-GR" dirty="0"/>
              <a:t>90 </a:t>
            </a:r>
            <a:r>
              <a:rPr lang="el-GR" dirty="0" err="1"/>
              <a:t>γρ</a:t>
            </a:r>
            <a:r>
              <a:rPr lang="el-GR" dirty="0"/>
              <a:t>. ζάχαρη</a:t>
            </a:r>
            <a:br>
              <a:rPr lang="el-GR" dirty="0"/>
            </a:br>
            <a:r>
              <a:rPr lang="el-GR" dirty="0"/>
              <a:t>60 </a:t>
            </a:r>
            <a:r>
              <a:rPr lang="el-GR" dirty="0" err="1"/>
              <a:t>γρ</a:t>
            </a:r>
            <a:r>
              <a:rPr lang="el-GR" dirty="0"/>
              <a:t>. φρέσκο βούτυρο</a:t>
            </a:r>
            <a:br>
              <a:rPr lang="el-GR" dirty="0"/>
            </a:br>
            <a:r>
              <a:rPr lang="el-GR" dirty="0"/>
              <a:t>2 αβγά</a:t>
            </a:r>
            <a:br>
              <a:rPr lang="el-GR" dirty="0"/>
            </a:br>
            <a:r>
              <a:rPr lang="el-GR" dirty="0"/>
              <a:t>1 </a:t>
            </a:r>
            <a:r>
              <a:rPr lang="el-GR" dirty="0" err="1"/>
              <a:t>καψουλάκι</a:t>
            </a:r>
            <a:r>
              <a:rPr lang="el-GR" dirty="0"/>
              <a:t> βανίλιας</a:t>
            </a:r>
            <a:br>
              <a:rPr lang="el-GR" dirty="0"/>
            </a:br>
            <a:r>
              <a:rPr lang="el-GR" dirty="0"/>
              <a:t>1 λεμόνι, το χυμό και το ξύσμα </a:t>
            </a:r>
          </a:p>
          <a:p>
            <a:r>
              <a:rPr lang="el-GR" dirty="0"/>
              <a:t>παρασκευή</a:t>
            </a:r>
          </a:p>
          <a:p>
            <a:r>
              <a:rPr lang="el-GR" dirty="0"/>
              <a:t>Αυτό το </a:t>
            </a:r>
            <a:r>
              <a:rPr lang="el-GR" dirty="0" err="1"/>
              <a:t>τσίζκεϊκ</a:t>
            </a:r>
            <a:r>
              <a:rPr lang="el-GR" dirty="0"/>
              <a:t> γίνεται σε δύο δόσεις: πρώτα θα ετοιμάσετε τη βάση, από την προηγούμενη μέρα ή από το πρωί, ώστε να μείνει αρκετές ώρες στο ψυγείο. </a:t>
            </a:r>
            <a:br>
              <a:rPr lang="el-GR" dirty="0"/>
            </a:br>
            <a:r>
              <a:rPr lang="el-GR" dirty="0"/>
              <a:t>Ανάβουμε το φούρνο στους 160ο. </a:t>
            </a:r>
            <a:r>
              <a:rPr lang="el-GR" dirty="0" err="1"/>
              <a:t>Λυώνουμε</a:t>
            </a:r>
            <a:r>
              <a:rPr lang="el-GR" dirty="0"/>
              <a:t> το βούτυρο και κάνουμε σκόνη τα μπισκότα στο </a:t>
            </a:r>
            <a:r>
              <a:rPr lang="el-GR" dirty="0" err="1"/>
              <a:t>μούλτι</a:t>
            </a:r>
            <a:r>
              <a:rPr lang="el-GR" dirty="0"/>
              <a:t> ή άλλο μπλέντερ. Ανακατεύουμε καλά μπισκότα με βούτυρο και απλώνουμε το μείγμα σε μια φόρμα, πιέζοντας καλά να γίνει μια σφιχτή βάση. Σε ένα μεγάλο μπολ χτυπάμε ελαφρά τα αβγά και τα ανακατεύουμε με 70 </a:t>
            </a:r>
            <a:r>
              <a:rPr lang="el-GR" dirty="0" err="1"/>
              <a:t>γρ</a:t>
            </a:r>
            <a:r>
              <a:rPr lang="el-GR" dirty="0"/>
              <a:t>. ζάχαρη, τη βανίλια και το ξύσμα λεμονιού. Προσθέτουμε την κρέμα γάλακτος και το τυρί και ανακατεύουμε να γίνει ένα ομοιόμορφο μείγμα. Το αδειάζουμε στη φόρμα, επάνω στη βάση με τα μπισκότα και ισιώνουμε την επιφάνεια. Το ψήνουμε στο φούρνο για 30'. Όταν το βγάλουμε θα πρέπει να είναι ελαφρά τρεμουλιαστό στο κέντρο. Το αφήνουμε να κρυώσει τελείως και κατόπιν το βάζουμε στο ψυγείο για 6 ώρες τουλάχιστον ή όλη τη νύχτα. Πλένουμε τις φράουλες και τις κόβουμε στη μέση, αν είναι μεγάλες. Τις βάζουμε σε ένα μπολ με την υπόλοιπη ζάχαρη και το χυμό από 1/2 λεμόνι, σκεπάζουμε με μεμβράνη και αφήνουμε στο ψυγείο. Όταν έρθει η ώρα του σερβιρίσματος, παίρνουμε το σιρόπι που άφησαν οι φράουλες και το χτυπάμε στο </a:t>
            </a:r>
            <a:r>
              <a:rPr lang="el-GR" dirty="0" err="1"/>
              <a:t>μούλτι</a:t>
            </a:r>
            <a:r>
              <a:rPr lang="el-GR" dirty="0"/>
              <a:t> μαζί με 3-4 φράουλες ώστε να γίνει μια "σάλτσα" φράουλας (</a:t>
            </a:r>
            <a:r>
              <a:rPr lang="el-GR" dirty="0" err="1"/>
              <a:t>κουλί</a:t>
            </a:r>
            <a:r>
              <a:rPr lang="el-GR" dirty="0"/>
              <a:t>).  Τακτοποιούμε τις υπόλοιπες φράουλες επάνω στο </a:t>
            </a:r>
            <a:r>
              <a:rPr lang="el-GR" dirty="0" err="1"/>
              <a:t>τσίζκεϊκ</a:t>
            </a:r>
            <a:r>
              <a:rPr lang="el-GR" dirty="0"/>
              <a:t> και ρίχνουμε από πάνω τη σάλτσα που φτιάξαμε. Μπορούμε να γαρνίρουμε με φυλλαράκια δυόσμου.  </a:t>
            </a:r>
          </a:p>
          <a:p>
            <a:r>
              <a:rPr lang="el-GR" dirty="0" smtClean="0"/>
              <a:t> ΠΗΓΗ: </a:t>
            </a:r>
            <a:r>
              <a:rPr lang="el-GR" dirty="0" err="1" smtClean="0"/>
              <a:t>αθηνόραμα</a:t>
            </a:r>
            <a:r>
              <a:rPr lang="el-GR" dirty="0" smtClean="0"/>
              <a:t>                                                  </a:t>
            </a:r>
            <a:r>
              <a:rPr lang="el-GR" b="1" dirty="0" smtClean="0"/>
              <a:t>ΚΑΛΗ ΕΠΙΤΥΧΙΑ!!!</a:t>
            </a:r>
            <a:endParaRPr lang="el-GR" b="1" dirty="0"/>
          </a:p>
        </p:txBody>
      </p:sp>
      <p:pic>
        <p:nvPicPr>
          <p:cNvPr id="4" name="Εικόνα 3"/>
          <p:cNvPicPr>
            <a:picLocks noChangeAspect="1"/>
          </p:cNvPicPr>
          <p:nvPr/>
        </p:nvPicPr>
        <p:blipFill>
          <a:blip r:embed="rId2"/>
          <a:stretch>
            <a:fillRect/>
          </a:stretch>
        </p:blipFill>
        <p:spPr>
          <a:xfrm>
            <a:off x="7260492" y="867508"/>
            <a:ext cx="2336800" cy="1886927"/>
          </a:xfrm>
          <a:prstGeom prst="rect">
            <a:avLst/>
          </a:prstGeom>
        </p:spPr>
      </p:pic>
      <p:sp>
        <p:nvSpPr>
          <p:cNvPr id="5" name="Ορθογώνιο 4"/>
          <p:cNvSpPr/>
          <p:nvPr/>
        </p:nvSpPr>
        <p:spPr>
          <a:xfrm>
            <a:off x="3720285" y="576330"/>
            <a:ext cx="2547492" cy="369332"/>
          </a:xfrm>
          <a:prstGeom prst="rect">
            <a:avLst/>
          </a:prstGeom>
        </p:spPr>
        <p:txBody>
          <a:bodyPr wrap="none">
            <a:spAutoFit/>
          </a:bodyPr>
          <a:lstStyle/>
          <a:p>
            <a:r>
              <a:rPr lang="el-GR" b="1" dirty="0" err="1"/>
              <a:t>Τσίζκεϊκ</a:t>
            </a:r>
            <a:r>
              <a:rPr lang="el-GR" b="1" dirty="0"/>
              <a:t> με φράουλες</a:t>
            </a:r>
          </a:p>
        </p:txBody>
      </p:sp>
    </p:spTree>
    <p:extLst>
      <p:ext uri="{BB962C8B-B14F-4D97-AF65-F5344CB8AC3E}">
        <p14:creationId xmlns:p14="http://schemas.microsoft.com/office/powerpoint/2010/main" val="2638457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624110"/>
            <a:ext cx="8911687" cy="509121"/>
          </a:xfrm>
        </p:spPr>
        <p:txBody>
          <a:bodyPr>
            <a:normAutofit fontScale="90000"/>
          </a:bodyPr>
          <a:lstStyle/>
          <a:p>
            <a:r>
              <a:rPr lang="el-GR" dirty="0" smtClean="0">
                <a:solidFill>
                  <a:schemeClr val="accent1"/>
                </a:solidFill>
              </a:rPr>
              <a:t>ΤΡΑΓΟΥΔΙΑ ΚΑΙ ΠΑΡΑΜΥΘΙΑ ΓΙΑ ΤΗ ΜΑΜΑ</a:t>
            </a:r>
            <a:endParaRPr lang="el-GR" dirty="0">
              <a:solidFill>
                <a:schemeClr val="accent1"/>
              </a:solidFill>
            </a:endParaRPr>
          </a:p>
        </p:txBody>
      </p:sp>
      <p:sp>
        <p:nvSpPr>
          <p:cNvPr id="3" name="Θέση περιεχομένου 2"/>
          <p:cNvSpPr>
            <a:spLocks noGrp="1"/>
          </p:cNvSpPr>
          <p:nvPr>
            <p:ph idx="1"/>
          </p:nvPr>
        </p:nvSpPr>
        <p:spPr>
          <a:xfrm>
            <a:off x="2143735" y="1453661"/>
            <a:ext cx="8915400" cy="3899877"/>
          </a:xfrm>
        </p:spPr>
        <p:txBody>
          <a:bodyPr>
            <a:normAutofit lnSpcReduction="10000"/>
          </a:bodyPr>
          <a:lstStyle/>
          <a:p>
            <a:r>
              <a:rPr lang="el-GR" dirty="0"/>
              <a:t>Καλημέρα τι κάνεις - Παιδική χορωδία Σπύρου Λάμπρου. </a:t>
            </a:r>
            <a:r>
              <a:rPr lang="el-GR" dirty="0">
                <a:hlinkClick r:id="rId2"/>
              </a:rPr>
              <a:t>https://youtu.be/ljY-7Ic3IsY</a:t>
            </a:r>
            <a:endParaRPr lang="el-GR" dirty="0"/>
          </a:p>
          <a:p>
            <a:endParaRPr lang="el-GR" dirty="0"/>
          </a:p>
          <a:p>
            <a:r>
              <a:rPr lang="el-GR" dirty="0"/>
              <a:t>Παιδική Χορωδία Σπύρου Λάμπρου - Μανούλα (</a:t>
            </a:r>
            <a:r>
              <a:rPr lang="el-GR" dirty="0">
                <a:hlinkClick r:id="rId2"/>
              </a:rPr>
              <a:t>Official </a:t>
            </a:r>
            <a:r>
              <a:rPr lang="el-GR" dirty="0" err="1">
                <a:hlinkClick r:id="rId2"/>
              </a:rPr>
              <a:t>Audio</a:t>
            </a:r>
            <a:r>
              <a:rPr lang="el-GR" dirty="0">
                <a:hlinkClick r:id="rId2"/>
              </a:rPr>
              <a:t> </a:t>
            </a:r>
            <a:r>
              <a:rPr lang="el-GR" dirty="0" err="1">
                <a:hlinkClick r:id="rId2"/>
              </a:rPr>
              <a:t>Video</a:t>
            </a:r>
            <a:r>
              <a:rPr lang="el-GR" dirty="0">
                <a:hlinkClick r:id="rId2"/>
              </a:rPr>
              <a:t>) https://youtu.be/iRaYItH0_QU </a:t>
            </a:r>
            <a:endParaRPr lang="el-GR" dirty="0"/>
          </a:p>
          <a:p>
            <a:r>
              <a:rPr lang="el-GR" dirty="0"/>
              <a:t>"ΣΤΗ ΓΙΟΡΤΗ ΤΗΣ ΜΗΤΕΡΑΣ παιδική χορωδία Σπύρου Λάμπρου" στο </a:t>
            </a:r>
            <a:r>
              <a:rPr lang="el-GR" dirty="0" err="1"/>
              <a:t>YouTube</a:t>
            </a:r>
            <a:r>
              <a:rPr lang="el-GR" dirty="0"/>
              <a:t> </a:t>
            </a:r>
            <a:r>
              <a:rPr lang="el-GR" dirty="0">
                <a:hlinkClick r:id="rId2"/>
              </a:rPr>
              <a:t>https://youtu.be/gtfu61gxG_c </a:t>
            </a:r>
            <a:endParaRPr lang="el-GR" dirty="0"/>
          </a:p>
          <a:p>
            <a:r>
              <a:rPr lang="el-GR" dirty="0"/>
              <a:t>"Μόνο εσένα αγαπώ τόσο πολύ" στο </a:t>
            </a:r>
            <a:r>
              <a:rPr lang="el-GR" dirty="0" err="1"/>
              <a:t>YouTube</a:t>
            </a:r>
            <a:r>
              <a:rPr lang="el-GR" dirty="0"/>
              <a:t> </a:t>
            </a:r>
            <a:r>
              <a:rPr lang="el-GR" dirty="0">
                <a:hlinkClick r:id="rId2"/>
              </a:rPr>
              <a:t>https://youtu.be/Yqb76Rh4gqw </a:t>
            </a:r>
            <a:endParaRPr lang="el-GR" dirty="0"/>
          </a:p>
          <a:p>
            <a:r>
              <a:rPr lang="el-GR" dirty="0"/>
              <a:t>Θα </a:t>
            </a:r>
            <a:r>
              <a:rPr lang="el-GR" dirty="0" err="1"/>
              <a:t>σ'αγαπώ</a:t>
            </a:r>
            <a:r>
              <a:rPr lang="el-GR" dirty="0"/>
              <a:t> ό,τι κι αν γίνει </a:t>
            </a:r>
            <a:r>
              <a:rPr lang="el-GR" dirty="0">
                <a:hlinkClick r:id="rId2"/>
              </a:rPr>
              <a:t>https://youtu.be/9SIy-OJ-vfw </a:t>
            </a:r>
            <a:endParaRPr lang="en-US" dirty="0" smtClean="0"/>
          </a:p>
          <a:p>
            <a:pPr marL="0" indent="0">
              <a:buNone/>
            </a:pPr>
            <a:r>
              <a:rPr lang="el-GR" sz="4000" dirty="0" smtClean="0"/>
              <a:t>     </a:t>
            </a:r>
            <a:r>
              <a:rPr lang="el-GR" sz="4000" dirty="0" smtClean="0">
                <a:solidFill>
                  <a:schemeClr val="accent1"/>
                </a:solidFill>
              </a:rPr>
              <a:t>ΧΡΟΝΙΑ ΠΟΛΛΑ ΜΑΝΟΥΛΕΣ!!!</a:t>
            </a:r>
            <a:endParaRPr lang="el-GR" sz="4000" dirty="0">
              <a:solidFill>
                <a:schemeClr val="accent1"/>
              </a:solidFill>
            </a:endParaRPr>
          </a:p>
          <a:p>
            <a:endParaRPr lang="el-GR" dirty="0"/>
          </a:p>
        </p:txBody>
      </p:sp>
    </p:spTree>
    <p:extLst>
      <p:ext uri="{BB962C8B-B14F-4D97-AF65-F5344CB8AC3E}">
        <p14:creationId xmlns:p14="http://schemas.microsoft.com/office/powerpoint/2010/main" val="859599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783015" y="0"/>
            <a:ext cx="6125249" cy="1305169"/>
          </a:xfrm>
        </p:spPr>
        <p:txBody>
          <a:bodyPr>
            <a:normAutofit/>
          </a:bodyPr>
          <a:lstStyle/>
          <a:p>
            <a:r>
              <a:rPr lang="el-GR" sz="2400" dirty="0" smtClean="0"/>
              <a:t/>
            </a:r>
            <a:br>
              <a:rPr lang="el-GR" sz="2400" dirty="0" smtClean="0"/>
            </a:br>
            <a:r>
              <a:rPr lang="el-GR" dirty="0" smtClean="0">
                <a:solidFill>
                  <a:schemeClr val="accent1">
                    <a:lumMod val="60000"/>
                    <a:lumOff val="40000"/>
                  </a:schemeClr>
                </a:solidFill>
              </a:rPr>
              <a:t>ΧΡΟΝΙΑ ΠΟΛΛΑ!!!</a:t>
            </a:r>
            <a:endParaRPr lang="el-GR" dirty="0">
              <a:solidFill>
                <a:schemeClr val="accent1">
                  <a:lumMod val="60000"/>
                  <a:lumOff val="40000"/>
                </a:schemeClr>
              </a:solidFill>
            </a:endParaRPr>
          </a:p>
        </p:txBody>
      </p:sp>
      <p:sp>
        <p:nvSpPr>
          <p:cNvPr id="5" name="Ορθογώνιο 4"/>
          <p:cNvSpPr/>
          <p:nvPr/>
        </p:nvSpPr>
        <p:spPr>
          <a:xfrm>
            <a:off x="3657600" y="1781994"/>
            <a:ext cx="4861169" cy="3385542"/>
          </a:xfrm>
          <a:prstGeom prst="rect">
            <a:avLst/>
          </a:prstGeom>
        </p:spPr>
        <p:txBody>
          <a:bodyPr wrap="square">
            <a:spAutoFit/>
          </a:bodyPr>
          <a:lstStyle/>
          <a:p>
            <a:r>
              <a:rPr lang="el-GR" b="1" dirty="0" smtClean="0"/>
              <a:t>Είπαν του ήλιου «γιορτάζει η μάνα»</a:t>
            </a:r>
            <a:br>
              <a:rPr lang="el-GR" b="1" dirty="0" smtClean="0"/>
            </a:br>
            <a:r>
              <a:rPr lang="el-GR" b="1" dirty="0" smtClean="0"/>
              <a:t>κι εκείνος </a:t>
            </a:r>
            <a:r>
              <a:rPr lang="el-GR" sz="1600" b="1" dirty="0" err="1" smtClean="0"/>
              <a:t>βάλθηκε</a:t>
            </a:r>
            <a:r>
              <a:rPr lang="el-GR" sz="1600" b="1" dirty="0" smtClean="0"/>
              <a:t> με φως τη γη να ντύνει.</a:t>
            </a:r>
            <a:br>
              <a:rPr lang="el-GR" sz="1600" b="1" dirty="0" smtClean="0"/>
            </a:br>
            <a:r>
              <a:rPr lang="el-GR" sz="1600" b="1" dirty="0" smtClean="0"/>
              <a:t>Είπαν της θάλασσας «γιορτάζει η μάνα»</a:t>
            </a:r>
            <a:br>
              <a:rPr lang="el-GR" sz="1600" b="1" dirty="0" smtClean="0"/>
            </a:br>
            <a:r>
              <a:rPr lang="el-GR" sz="1600" b="1" dirty="0" smtClean="0"/>
              <a:t>κι αμέσως έγινε η </a:t>
            </a:r>
            <a:r>
              <a:rPr lang="el-GR" b="1" dirty="0" smtClean="0"/>
              <a:t>φουρτούνα γαλήνη.</a:t>
            </a:r>
            <a:br>
              <a:rPr lang="el-GR" b="1" dirty="0" smtClean="0"/>
            </a:br>
            <a:r>
              <a:rPr lang="el-GR" b="1" dirty="0" smtClean="0"/>
              <a:t>Το ‘</a:t>
            </a:r>
            <a:r>
              <a:rPr lang="el-GR" b="1" dirty="0" err="1" smtClean="0"/>
              <a:t>μαθαν</a:t>
            </a:r>
            <a:r>
              <a:rPr lang="el-GR" b="1" dirty="0" smtClean="0"/>
              <a:t> τα πουλιά, «γιορτάζει η μάνα»</a:t>
            </a:r>
            <a:br>
              <a:rPr lang="el-GR" b="1" dirty="0" smtClean="0"/>
            </a:br>
            <a:r>
              <a:rPr lang="el-GR" b="1" dirty="0" smtClean="0"/>
              <a:t>και το τραγούδι τους ξεχείλισε πλημμύρα.</a:t>
            </a:r>
            <a:br>
              <a:rPr lang="el-GR" b="1" dirty="0" smtClean="0"/>
            </a:br>
            <a:r>
              <a:rPr lang="el-GR" b="1" dirty="0" smtClean="0"/>
              <a:t>Το ‘</a:t>
            </a:r>
            <a:r>
              <a:rPr lang="el-GR" b="1" dirty="0" err="1" smtClean="0"/>
              <a:t>μαθαν</a:t>
            </a:r>
            <a:r>
              <a:rPr lang="el-GR" b="1" dirty="0" smtClean="0"/>
              <a:t> τα άνθη, «γιορτάζει η μάνα»</a:t>
            </a:r>
            <a:br>
              <a:rPr lang="el-GR" b="1" dirty="0" smtClean="0"/>
            </a:br>
            <a:r>
              <a:rPr lang="el-GR" b="1" dirty="0" smtClean="0"/>
              <a:t>και μοσχοβόλησε η πλάση χίλια μύρα.</a:t>
            </a:r>
            <a:br>
              <a:rPr lang="el-GR" b="1" dirty="0" smtClean="0"/>
            </a:br>
            <a:r>
              <a:rPr lang="el-GR" b="1" dirty="0" smtClean="0"/>
              <a:t>Τ’ άκουσε η βροχή, αλλά δεν έκλαψε</a:t>
            </a:r>
            <a:br>
              <a:rPr lang="el-GR" b="1" dirty="0" smtClean="0"/>
            </a:br>
            <a:r>
              <a:rPr lang="el-GR" b="1" dirty="0" smtClean="0"/>
              <a:t>δάκρυ δεν κάνει να κυλήσει αυτή τη μέρα.</a:t>
            </a:r>
            <a:br>
              <a:rPr lang="el-GR" b="1" dirty="0" smtClean="0"/>
            </a:br>
            <a:r>
              <a:rPr lang="el-GR" b="1" dirty="0" smtClean="0"/>
              <a:t>Τ’ άκουσε ο ουρανός κι άνοιξε διάπλατα</a:t>
            </a:r>
            <a:br>
              <a:rPr lang="el-GR" b="1" dirty="0" smtClean="0"/>
            </a:br>
            <a:r>
              <a:rPr lang="el-GR" b="1" dirty="0" smtClean="0"/>
              <a:t>πείτε ευχές, μύριες ευχές για τη μητέρα</a:t>
            </a:r>
            <a:endParaRPr lang="el-GR" b="1" dirty="0"/>
          </a:p>
        </p:txBody>
      </p:sp>
      <p:sp>
        <p:nvSpPr>
          <p:cNvPr id="6" name="AutoShape 2" descr="ΧΡΟΝΙΑ ΠΟΛΛΑ ΜΑΜΑ ΜΑΝΟΥΛΑ GIF - giortaz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8" name="Εικόνα 7"/>
          <p:cNvPicPr>
            <a:picLocks noChangeAspect="1"/>
          </p:cNvPicPr>
          <p:nvPr/>
        </p:nvPicPr>
        <p:blipFill>
          <a:blip r:embed="rId2"/>
          <a:stretch>
            <a:fillRect/>
          </a:stretch>
        </p:blipFill>
        <p:spPr>
          <a:xfrm>
            <a:off x="406400" y="1539495"/>
            <a:ext cx="3251200" cy="4806376"/>
          </a:xfrm>
          <a:prstGeom prst="rect">
            <a:avLst/>
          </a:prstGeom>
        </p:spPr>
      </p:pic>
      <p:sp>
        <p:nvSpPr>
          <p:cNvPr id="12" name="Ορθογώνιο 11"/>
          <p:cNvSpPr/>
          <p:nvPr/>
        </p:nvSpPr>
        <p:spPr>
          <a:xfrm>
            <a:off x="3892062" y="5422541"/>
            <a:ext cx="5713046" cy="923330"/>
          </a:xfrm>
          <a:prstGeom prst="rect">
            <a:avLst/>
          </a:prstGeom>
        </p:spPr>
        <p:txBody>
          <a:bodyPr wrap="square">
            <a:spAutoFit/>
          </a:bodyPr>
          <a:lstStyle/>
          <a:p>
            <a:r>
              <a:rPr lang="el-GR" b="1" i="1" dirty="0">
                <a:solidFill>
                  <a:schemeClr val="accent1">
                    <a:lumMod val="60000"/>
                    <a:lumOff val="40000"/>
                  </a:schemeClr>
                </a:solidFill>
              </a:rPr>
              <a:t>“Κι ένα τέταρτο μητέρας αρκεί για δέκα ζωές, και πάλι κάτι θα περισσέψει που να το ανακράξεις σε στιγμή μεγάλου κινδύνου” – Οδυσσέας Ελύτης</a:t>
            </a:r>
          </a:p>
        </p:txBody>
      </p:sp>
      <p:pic>
        <p:nvPicPr>
          <p:cNvPr id="14" name="Εικόνα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8769" y="1526988"/>
            <a:ext cx="3438770" cy="3710764"/>
          </a:xfrm>
          <a:prstGeom prst="rect">
            <a:avLst/>
          </a:prstGeom>
        </p:spPr>
      </p:pic>
      <p:sp>
        <p:nvSpPr>
          <p:cNvPr id="16" name="Θέση περιεχομένου 15"/>
          <p:cNvSpPr>
            <a:spLocks noGrp="1"/>
          </p:cNvSpPr>
          <p:nvPr>
            <p:ph idx="1"/>
          </p:nvPr>
        </p:nvSpPr>
        <p:spPr>
          <a:xfrm rot="10800000" flipV="1">
            <a:off x="3055816" y="175113"/>
            <a:ext cx="7852448" cy="1342199"/>
          </a:xfrm>
        </p:spPr>
        <p:txBody>
          <a:bodyPr>
            <a:normAutofit/>
          </a:bodyPr>
          <a:lstStyle/>
          <a:p>
            <a:r>
              <a:rPr lang="el-GR" dirty="0" smtClean="0">
                <a:solidFill>
                  <a:schemeClr val="accent2">
                    <a:lumMod val="75000"/>
                  </a:schemeClr>
                </a:solidFill>
              </a:rPr>
              <a:t>10/5/2020</a:t>
            </a:r>
          </a:p>
          <a:p>
            <a:pPr marL="0" indent="0">
              <a:buNone/>
            </a:pPr>
            <a:endParaRPr lang="el-GR" dirty="0" smtClean="0"/>
          </a:p>
          <a:p>
            <a:pPr marL="0" indent="0">
              <a:buNone/>
            </a:pPr>
            <a:endParaRPr lang="el-GR" dirty="0" smtClean="0"/>
          </a:p>
          <a:p>
            <a:endParaRPr lang="el-GR" u="sng" dirty="0"/>
          </a:p>
        </p:txBody>
      </p:sp>
    </p:spTree>
    <p:extLst>
      <p:ext uri="{BB962C8B-B14F-4D97-AF65-F5344CB8AC3E}">
        <p14:creationId xmlns:p14="http://schemas.microsoft.com/office/powerpoint/2010/main" val="2763570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49047" y="289169"/>
            <a:ext cx="8995507" cy="1245944"/>
          </a:xfrm>
        </p:spPr>
        <p:txBody>
          <a:bodyPr>
            <a:normAutofit/>
          </a:bodyPr>
          <a:lstStyle/>
          <a:p>
            <a:r>
              <a:rPr lang="el-GR" sz="3200" dirty="0" smtClean="0">
                <a:solidFill>
                  <a:schemeClr val="accent2">
                    <a:lumMod val="75000"/>
                  </a:schemeClr>
                </a:solidFill>
              </a:rPr>
              <a:t>Στολίζουμε όμορφα το σπίτι για τη γιορτή της μαμάς</a:t>
            </a:r>
            <a:endParaRPr lang="el-GR" sz="3200" dirty="0">
              <a:solidFill>
                <a:schemeClr val="accent2">
                  <a:lumMod val="75000"/>
                </a:schemeClr>
              </a:solidFill>
            </a:endParaRPr>
          </a:p>
        </p:txBody>
      </p:sp>
      <p:pic>
        <p:nvPicPr>
          <p:cNvPr id="4" name="Θέση περιεχομένου 3"/>
          <p:cNvPicPr>
            <a:picLocks noGrp="1" noChangeAspect="1"/>
          </p:cNvPicPr>
          <p:nvPr>
            <p:ph idx="1"/>
          </p:nvPr>
        </p:nvPicPr>
        <p:blipFill>
          <a:blip r:embed="rId2"/>
          <a:stretch>
            <a:fillRect/>
          </a:stretch>
        </p:blipFill>
        <p:spPr>
          <a:xfrm>
            <a:off x="248381" y="1535113"/>
            <a:ext cx="4366123" cy="2892302"/>
          </a:xfrm>
          <a:prstGeom prst="rect">
            <a:avLst/>
          </a:prstGeom>
        </p:spPr>
      </p:pic>
      <p:pic>
        <p:nvPicPr>
          <p:cNvPr id="5" name="Εικόνα 4"/>
          <p:cNvPicPr>
            <a:picLocks noChangeAspect="1"/>
          </p:cNvPicPr>
          <p:nvPr/>
        </p:nvPicPr>
        <p:blipFill>
          <a:blip r:embed="rId3"/>
          <a:stretch>
            <a:fillRect/>
          </a:stretch>
        </p:blipFill>
        <p:spPr>
          <a:xfrm>
            <a:off x="4614505" y="1535113"/>
            <a:ext cx="3030650" cy="2084935"/>
          </a:xfrm>
          <a:prstGeom prst="rect">
            <a:avLst/>
          </a:prstGeom>
        </p:spPr>
      </p:pic>
      <p:pic>
        <p:nvPicPr>
          <p:cNvPr id="6" name="Εικόνα 5"/>
          <p:cNvPicPr>
            <a:picLocks noChangeAspect="1"/>
          </p:cNvPicPr>
          <p:nvPr/>
        </p:nvPicPr>
        <p:blipFill>
          <a:blip r:embed="rId4"/>
          <a:stretch>
            <a:fillRect/>
          </a:stretch>
        </p:blipFill>
        <p:spPr>
          <a:xfrm>
            <a:off x="7645156" y="1480404"/>
            <a:ext cx="2999397" cy="2016125"/>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88261" y="3674757"/>
            <a:ext cx="3813908" cy="2516554"/>
          </a:xfrm>
          <a:prstGeom prst="rect">
            <a:avLst/>
          </a:prstGeom>
        </p:spPr>
      </p:pic>
      <p:sp>
        <p:nvSpPr>
          <p:cNvPr id="8" name="Ορθογώνιο 7"/>
          <p:cNvSpPr/>
          <p:nvPr/>
        </p:nvSpPr>
        <p:spPr>
          <a:xfrm rot="10800000" flipV="1">
            <a:off x="1367692" y="4700313"/>
            <a:ext cx="4775200" cy="1754326"/>
          </a:xfrm>
          <a:prstGeom prst="rect">
            <a:avLst/>
          </a:prstGeom>
        </p:spPr>
        <p:txBody>
          <a:bodyPr wrap="square">
            <a:spAutoFit/>
          </a:bodyPr>
          <a:lstStyle/>
          <a:p>
            <a:r>
              <a:rPr lang="el-GR" dirty="0" smtClean="0"/>
              <a:t>Φτιάχνουμε γιρλάντες !Μπορούμε να τις ζωγραφίσουμε και να τις κόψουμε με τη βοήθεια του μπαμπά ή της μαμάς. Ακόμη μπορούμε να φτιάξουμε γιρλάντες με οικογενειακές φωτογραφίες. Δείτε μερικές ιδέες………</a:t>
            </a:r>
            <a:endParaRPr lang="el-GR" dirty="0"/>
          </a:p>
        </p:txBody>
      </p:sp>
    </p:spTree>
    <p:extLst>
      <p:ext uri="{BB962C8B-B14F-4D97-AF65-F5344CB8AC3E}">
        <p14:creationId xmlns:p14="http://schemas.microsoft.com/office/powerpoint/2010/main" val="414708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86340" y="366203"/>
            <a:ext cx="8911687" cy="845182"/>
          </a:xfrm>
        </p:spPr>
        <p:txBody>
          <a:bodyPr/>
          <a:lstStyle/>
          <a:p>
            <a:r>
              <a:rPr lang="el-GR" dirty="0" smtClean="0">
                <a:solidFill>
                  <a:srgbClr val="C00000"/>
                </a:solidFill>
              </a:rPr>
              <a:t>Φτιάχνω μια κάρτα για τη μαμά μου</a:t>
            </a:r>
            <a:endParaRPr lang="el-GR" dirty="0">
              <a:solidFill>
                <a:srgbClr val="C00000"/>
              </a:solidFill>
            </a:endParaRPr>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485663" y="1377706"/>
            <a:ext cx="2694738" cy="3778250"/>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248" y="1471031"/>
            <a:ext cx="2993292" cy="2227457"/>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2524" y="1489032"/>
            <a:ext cx="3110524" cy="2184199"/>
          </a:xfrm>
          <a:prstGeom prst="rect">
            <a:avLst/>
          </a:prstGeom>
        </p:spPr>
      </p:pic>
      <p:sp>
        <p:nvSpPr>
          <p:cNvPr id="9" name="Ορθογώνιο 8"/>
          <p:cNvSpPr/>
          <p:nvPr/>
        </p:nvSpPr>
        <p:spPr>
          <a:xfrm>
            <a:off x="1163517" y="3871618"/>
            <a:ext cx="1968885" cy="923330"/>
          </a:xfrm>
          <a:prstGeom prst="rect">
            <a:avLst/>
          </a:prstGeom>
        </p:spPr>
        <p:txBody>
          <a:bodyPr wrap="square">
            <a:spAutoFit/>
          </a:bodyPr>
          <a:lstStyle/>
          <a:p>
            <a:r>
              <a:rPr lang="el-GR" dirty="0">
                <a:latin typeface="Calibri" panose="020F0502020204030204" pitchFamily="34" charset="0"/>
                <a:ea typeface="Calibri" panose="020F0502020204030204" pitchFamily="34" charset="0"/>
                <a:cs typeface="Times New Roman" panose="02020603050405020304" pitchFamily="18" charset="0"/>
              </a:rPr>
              <a:t>Λουλούδια με χρωματιστά κουμπιά</a:t>
            </a:r>
            <a:endParaRPr lang="el-GR" dirty="0"/>
          </a:p>
        </p:txBody>
      </p:sp>
      <p:sp>
        <p:nvSpPr>
          <p:cNvPr id="10" name="Ορθογώνιο 9"/>
          <p:cNvSpPr/>
          <p:nvPr/>
        </p:nvSpPr>
        <p:spPr>
          <a:xfrm>
            <a:off x="3485663" y="5322277"/>
            <a:ext cx="3352800" cy="646331"/>
          </a:xfrm>
          <a:prstGeom prst="rect">
            <a:avLst/>
          </a:prstGeom>
        </p:spPr>
        <p:txBody>
          <a:bodyPr wrap="square">
            <a:spAutoFit/>
          </a:bodyPr>
          <a:lstStyle/>
          <a:p>
            <a:r>
              <a:rPr lang="el-GR" dirty="0" smtClean="0"/>
              <a:t>Λουλούδια με καπάκια και λεπτομέρειες με </a:t>
            </a:r>
            <a:r>
              <a:rPr lang="el-GR" dirty="0" err="1" smtClean="0"/>
              <a:t>λαδοπαστέλ</a:t>
            </a:r>
            <a:endParaRPr lang="el-GR" dirty="0"/>
          </a:p>
        </p:txBody>
      </p:sp>
      <p:sp>
        <p:nvSpPr>
          <p:cNvPr id="11" name="Ορθογώνιο 10"/>
          <p:cNvSpPr/>
          <p:nvPr/>
        </p:nvSpPr>
        <p:spPr>
          <a:xfrm>
            <a:off x="6180402" y="4148617"/>
            <a:ext cx="3104276" cy="646331"/>
          </a:xfrm>
          <a:prstGeom prst="rect">
            <a:avLst/>
          </a:prstGeom>
        </p:spPr>
        <p:txBody>
          <a:bodyPr wrap="square">
            <a:spAutoFit/>
          </a:bodyPr>
          <a:lstStyle/>
          <a:p>
            <a:r>
              <a:rPr lang="el-GR" dirty="0" err="1">
                <a:latin typeface="Calibri" panose="020F0502020204030204" pitchFamily="34" charset="0"/>
                <a:ea typeface="Calibri" panose="020F0502020204030204" pitchFamily="34" charset="0"/>
                <a:cs typeface="Times New Roman" panose="02020603050405020304" pitchFamily="18" charset="0"/>
              </a:rPr>
              <a:t>Γλαστράκια</a:t>
            </a:r>
            <a:r>
              <a:rPr lang="el-GR" dirty="0">
                <a:latin typeface="Calibri" panose="020F0502020204030204" pitchFamily="34" charset="0"/>
                <a:ea typeface="Calibri" panose="020F0502020204030204" pitchFamily="34" charset="0"/>
                <a:cs typeface="Times New Roman" panose="02020603050405020304" pitchFamily="18" charset="0"/>
              </a:rPr>
              <a:t> με αποτύπωμα της παλάμης.</a:t>
            </a:r>
            <a:endParaRPr lang="el-GR" dirty="0"/>
          </a:p>
        </p:txBody>
      </p:sp>
      <p:pic>
        <p:nvPicPr>
          <p:cNvPr id="12" name="Εικόνα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35171" y="1377706"/>
            <a:ext cx="2526832" cy="3506909"/>
          </a:xfrm>
          <a:prstGeom prst="rect">
            <a:avLst/>
          </a:prstGeom>
        </p:spPr>
      </p:pic>
      <p:sp>
        <p:nvSpPr>
          <p:cNvPr id="14" name="Ορθογώνιο 13"/>
          <p:cNvSpPr/>
          <p:nvPr/>
        </p:nvSpPr>
        <p:spPr>
          <a:xfrm>
            <a:off x="8738637" y="5165653"/>
            <a:ext cx="3453363" cy="388696"/>
          </a:xfrm>
          <a:prstGeom prst="rect">
            <a:avLst/>
          </a:prstGeom>
        </p:spPr>
        <p:txBody>
          <a:bodyPr wrap="square">
            <a:spAutoFit/>
          </a:bodyPr>
          <a:lstStyle/>
          <a:p>
            <a:pPr>
              <a:lnSpc>
                <a:spcPct val="107000"/>
              </a:lnSpc>
              <a:spcAft>
                <a:spcPts val="800"/>
              </a:spcAft>
            </a:pPr>
            <a:r>
              <a:rPr lang="el-GR" dirty="0" smtClean="0">
                <a:latin typeface="Calibri" panose="020F0502020204030204" pitchFamily="34" charset="0"/>
                <a:ea typeface="Calibri" panose="020F0502020204030204" pitchFamily="34" charset="0"/>
                <a:cs typeface="Times New Roman" panose="02020603050405020304" pitchFamily="18" charset="0"/>
              </a:rPr>
              <a:t>Ένα μπουκέτο </a:t>
            </a:r>
            <a:r>
              <a:rPr lang="el-GR" dirty="0">
                <a:latin typeface="Calibri" panose="020F0502020204030204" pitchFamily="34" charset="0"/>
                <a:ea typeface="Calibri" panose="020F0502020204030204" pitchFamily="34" charset="0"/>
                <a:cs typeface="Times New Roman" panose="02020603050405020304" pitchFamily="18" charset="0"/>
              </a:rPr>
              <a:t>με τα χεράκια μας</a:t>
            </a:r>
          </a:p>
        </p:txBody>
      </p:sp>
    </p:spTree>
    <p:extLst>
      <p:ext uri="{BB962C8B-B14F-4D97-AF65-F5344CB8AC3E}">
        <p14:creationId xmlns:p14="http://schemas.microsoft.com/office/powerpoint/2010/main" val="2554047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53848" y="334940"/>
            <a:ext cx="8911687" cy="610722"/>
          </a:xfrm>
        </p:spPr>
        <p:txBody>
          <a:bodyPr>
            <a:noAutofit/>
          </a:bodyPr>
          <a:lstStyle/>
          <a:p>
            <a:r>
              <a:rPr lang="el-GR" sz="4000" i="1" dirty="0" smtClean="0">
                <a:solidFill>
                  <a:srgbClr val="C00000"/>
                </a:solidFill>
              </a:rPr>
              <a:t>ΈΝΑ ΑΛΜΠΟΥΜ  ΓΙΑ ΤΗ ΜΑΜΑ……</a:t>
            </a:r>
            <a:endParaRPr lang="el-GR" sz="4000" i="1" dirty="0">
              <a:solidFill>
                <a:srgbClr val="C00000"/>
              </a:solidFill>
            </a:endParaRPr>
          </a:p>
        </p:txBody>
      </p:sp>
      <p:sp>
        <p:nvSpPr>
          <p:cNvPr id="3" name="Θέση περιεχομένου 2"/>
          <p:cNvSpPr>
            <a:spLocks noGrp="1"/>
          </p:cNvSpPr>
          <p:nvPr>
            <p:ph idx="1"/>
          </p:nvPr>
        </p:nvSpPr>
        <p:spPr>
          <a:xfrm>
            <a:off x="2284411" y="1312985"/>
            <a:ext cx="9641865" cy="4574791"/>
          </a:xfrm>
        </p:spPr>
        <p:txBody>
          <a:bodyPr/>
          <a:lstStyle/>
          <a:p>
            <a:pPr marL="0" indent="0">
              <a:buNone/>
            </a:pPr>
            <a:r>
              <a:rPr lang="el-GR" dirty="0" smtClean="0"/>
              <a:t> Ζητάμε από τα παιδιά να μας διηγηθούν μια ανάμνηση με τη μαμά (μια βόλτα που πήγαμε ,ένα δώρο που πήραν, ένα παιχνίδι που παίξαμε….)Τα προτρέπουμε αν θέλουν να ζωγραφίσουν τις αναμνήσεις τους και εμείς μπορούμε να τις καταγράψουμε. Φτιάχνουμε έτσι ένα άλμπουμ αφιερωμένο στη μαμά!!!!                                                                </a:t>
            </a:r>
          </a:p>
          <a:p>
            <a:pPr marL="0" indent="0">
              <a:buNone/>
            </a:pPr>
            <a:r>
              <a:rPr lang="el-GR" dirty="0" smtClean="0"/>
              <a:t>                                                                  Μπορούμε να βάλουμε  τη φωτογραφία</a:t>
            </a:r>
          </a:p>
          <a:p>
            <a:pPr marL="0" indent="0">
              <a:buNone/>
            </a:pPr>
            <a:r>
              <a:rPr lang="el-GR" dirty="0"/>
              <a:t> </a:t>
            </a:r>
            <a:r>
              <a:rPr lang="el-GR" dirty="0" smtClean="0"/>
              <a:t>                                                             της μαμάς στο εξώφυλλο ή να τη  ζωγραφίσουμε.</a:t>
            </a:r>
          </a:p>
          <a:p>
            <a:pPr marL="0" indent="0">
              <a:buNone/>
            </a:pPr>
            <a:r>
              <a:rPr lang="el-GR" dirty="0"/>
              <a:t> </a:t>
            </a:r>
            <a:r>
              <a:rPr lang="el-GR" dirty="0" smtClean="0"/>
              <a:t>                                                               ΚΑΛΗ ΕΠΙΤΥΧΙΑ!!!         </a:t>
            </a:r>
            <a:endParaRPr lang="el-GR" dirty="0"/>
          </a:p>
        </p:txBody>
      </p:sp>
      <p:pic>
        <p:nvPicPr>
          <p:cNvPr id="4" name="Εικόνα 3"/>
          <p:cNvPicPr>
            <a:picLocks noChangeAspect="1"/>
          </p:cNvPicPr>
          <p:nvPr/>
        </p:nvPicPr>
        <p:blipFill>
          <a:blip r:embed="rId2"/>
          <a:stretch>
            <a:fillRect/>
          </a:stretch>
        </p:blipFill>
        <p:spPr>
          <a:xfrm>
            <a:off x="2553848" y="2788973"/>
            <a:ext cx="3634863" cy="2931889"/>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2002" y="3813908"/>
            <a:ext cx="3361689" cy="2172677"/>
          </a:xfrm>
          <a:prstGeom prst="rect">
            <a:avLst/>
          </a:prstGeom>
        </p:spPr>
      </p:pic>
    </p:spTree>
    <p:extLst>
      <p:ext uri="{BB962C8B-B14F-4D97-AF65-F5344CB8AC3E}">
        <p14:creationId xmlns:p14="http://schemas.microsoft.com/office/powerpoint/2010/main" val="316994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140678"/>
            <a:ext cx="8911687" cy="633045"/>
          </a:xfrm>
        </p:spPr>
        <p:txBody>
          <a:bodyPr>
            <a:normAutofit fontScale="90000"/>
          </a:bodyPr>
          <a:lstStyle/>
          <a:p>
            <a:r>
              <a:rPr lang="el-GR" dirty="0" smtClean="0">
                <a:solidFill>
                  <a:schemeClr val="accent1">
                    <a:lumMod val="75000"/>
                  </a:schemeClr>
                </a:solidFill>
              </a:rPr>
              <a:t>ΦΤΙΑΧΝΟΥΜΕ </a:t>
            </a:r>
            <a:r>
              <a:rPr lang="el-GR" dirty="0">
                <a:solidFill>
                  <a:schemeClr val="accent1">
                    <a:lumMod val="75000"/>
                  </a:schemeClr>
                </a:solidFill>
              </a:rPr>
              <a:t>Ε</a:t>
            </a:r>
            <a:r>
              <a:rPr lang="el-GR" dirty="0" smtClean="0">
                <a:solidFill>
                  <a:schemeClr val="accent1">
                    <a:lumMod val="75000"/>
                  </a:schemeClr>
                </a:solidFill>
              </a:rPr>
              <a:t>ΝΑ ΔΩΡΑΚΙ ΓΙΑ ΤΗ ΜΑΜΑ</a:t>
            </a:r>
            <a:endParaRPr lang="el-GR" dirty="0">
              <a:solidFill>
                <a:schemeClr val="accent1">
                  <a:lumMod val="75000"/>
                </a:schemeClr>
              </a:solidFill>
            </a:endParaRPr>
          </a:p>
        </p:txBody>
      </p:sp>
      <p:sp>
        <p:nvSpPr>
          <p:cNvPr id="3" name="Θέση περιεχομένου 2"/>
          <p:cNvSpPr>
            <a:spLocks noGrp="1"/>
          </p:cNvSpPr>
          <p:nvPr>
            <p:ph idx="1"/>
          </p:nvPr>
        </p:nvSpPr>
        <p:spPr>
          <a:xfrm>
            <a:off x="1899138" y="773723"/>
            <a:ext cx="9560901" cy="5783385"/>
          </a:xfrm>
        </p:spPr>
        <p:txBody>
          <a:bodyPr/>
          <a:lstStyle/>
          <a:p>
            <a:r>
              <a:rPr lang="el-GR" dirty="0" smtClean="0"/>
              <a:t>Ετοιμάζουμε ένα εύκολο αλμυρό ζυμάρι για κατασκευές….</a:t>
            </a:r>
          </a:p>
          <a:p>
            <a:r>
              <a:rPr lang="el-GR" dirty="0" smtClean="0"/>
              <a:t>Ανακατεύουμε 1 φλυτζάνι αλάτι, 1φλυτζάνι νερό και 3 φλυτζάνια αλεύρι.</a:t>
            </a:r>
          </a:p>
          <a:p>
            <a:r>
              <a:rPr lang="el-GR" dirty="0" smtClean="0"/>
              <a:t>Μπορούμε αν θέλουμε να προσθέσουμε χρώμα ζαχαροπλαστικής στη ζύμη ή αφού ψήσουμε ( 160 βαθμούς Κελσίου για περίπου 15 λεπτά)βάφουμε με τέμπερα στα χρώματα που μας αρέσουν.</a:t>
            </a:r>
          </a:p>
          <a:p>
            <a:r>
              <a:rPr lang="el-GR" dirty="0" smtClean="0"/>
              <a:t>Η ζύμη διατηρείται στο ψυγείο τυλιγμένη σε μεμβράνη.</a:t>
            </a:r>
            <a:endParaRPr lang="el-GR"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00439" y="2211012"/>
            <a:ext cx="1384607" cy="947262"/>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552" y="3158274"/>
            <a:ext cx="3071326" cy="2316705"/>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5231" y="3290526"/>
            <a:ext cx="2793387" cy="2184453"/>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50338" y="3043289"/>
            <a:ext cx="2844800" cy="2497817"/>
          </a:xfrm>
          <a:prstGeom prst="rect">
            <a:avLst/>
          </a:prstGeom>
        </p:spPr>
      </p:pic>
      <p:sp>
        <p:nvSpPr>
          <p:cNvPr id="8" name="Ορθογώνιο 7"/>
          <p:cNvSpPr/>
          <p:nvPr/>
        </p:nvSpPr>
        <p:spPr>
          <a:xfrm>
            <a:off x="2344616" y="5704923"/>
            <a:ext cx="1806602" cy="338554"/>
          </a:xfrm>
          <a:prstGeom prst="rect">
            <a:avLst/>
          </a:prstGeom>
        </p:spPr>
        <p:txBody>
          <a:bodyPr wrap="square">
            <a:spAutoFit/>
          </a:bodyPr>
          <a:lstStyle/>
          <a:p>
            <a:r>
              <a:rPr lang="el-GR" sz="1600" i="1" dirty="0"/>
              <a:t>Ένα </a:t>
            </a:r>
            <a:r>
              <a:rPr lang="el-GR" sz="1600" i="1" dirty="0" smtClean="0"/>
              <a:t>μπρελόκ…. </a:t>
            </a:r>
            <a:endParaRPr lang="el-GR" sz="1600" i="1" dirty="0"/>
          </a:p>
        </p:txBody>
      </p:sp>
      <p:sp>
        <p:nvSpPr>
          <p:cNvPr id="9" name="Ορθογώνιο 8"/>
          <p:cNvSpPr/>
          <p:nvPr/>
        </p:nvSpPr>
        <p:spPr>
          <a:xfrm>
            <a:off x="8245231" y="5704923"/>
            <a:ext cx="2215688" cy="338554"/>
          </a:xfrm>
          <a:prstGeom prst="rect">
            <a:avLst/>
          </a:prstGeom>
        </p:spPr>
        <p:txBody>
          <a:bodyPr wrap="square">
            <a:spAutoFit/>
          </a:bodyPr>
          <a:lstStyle/>
          <a:p>
            <a:r>
              <a:rPr lang="el-GR" sz="1600" dirty="0"/>
              <a:t>Ένα βραχιόλι…</a:t>
            </a:r>
          </a:p>
        </p:txBody>
      </p:sp>
      <p:sp>
        <p:nvSpPr>
          <p:cNvPr id="10" name="Ορθογώνιο 9"/>
          <p:cNvSpPr/>
          <p:nvPr/>
        </p:nvSpPr>
        <p:spPr>
          <a:xfrm>
            <a:off x="5150338" y="5704923"/>
            <a:ext cx="2430584" cy="584775"/>
          </a:xfrm>
          <a:prstGeom prst="rect">
            <a:avLst/>
          </a:prstGeom>
        </p:spPr>
        <p:txBody>
          <a:bodyPr wrap="square">
            <a:spAutoFit/>
          </a:bodyPr>
          <a:lstStyle/>
          <a:p>
            <a:r>
              <a:rPr lang="el-GR" sz="1600" dirty="0"/>
              <a:t>Ένα κόσμημα για το λαιμό</a:t>
            </a:r>
          </a:p>
        </p:txBody>
      </p:sp>
    </p:spTree>
    <p:extLst>
      <p:ext uri="{BB962C8B-B14F-4D97-AF65-F5344CB8AC3E}">
        <p14:creationId xmlns:p14="http://schemas.microsoft.com/office/powerpoint/2010/main" val="1419475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11388" y="128588"/>
            <a:ext cx="8911687" cy="531445"/>
          </a:xfrm>
        </p:spPr>
        <p:txBody>
          <a:bodyPr>
            <a:normAutofit fontScale="90000"/>
          </a:bodyPr>
          <a:lstStyle/>
          <a:p>
            <a:r>
              <a:rPr lang="el-GR" dirty="0" smtClean="0">
                <a:solidFill>
                  <a:schemeClr val="accent1">
                    <a:lumMod val="75000"/>
                  </a:schemeClr>
                </a:solidFill>
              </a:rPr>
              <a:t>ΠΟΙΗΜΑΤΑΚΙΑ ΓΙΑ ΤΗ ΜΑΝΟΥΛΑ</a:t>
            </a:r>
            <a:endParaRPr lang="el-GR" dirty="0">
              <a:solidFill>
                <a:schemeClr val="accent1">
                  <a:lumMod val="75000"/>
                </a:schemeClr>
              </a:solidFill>
            </a:endParaRPr>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50837" y="930029"/>
            <a:ext cx="4288854" cy="2907323"/>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9691" y="902308"/>
            <a:ext cx="5681784" cy="2692769"/>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893" y="3947502"/>
            <a:ext cx="5392616" cy="2764325"/>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7356" y="3720121"/>
            <a:ext cx="5330090" cy="2874475"/>
          </a:xfrm>
          <a:prstGeom prst="rect">
            <a:avLst/>
          </a:prstGeom>
        </p:spPr>
      </p:pic>
    </p:spTree>
    <p:extLst>
      <p:ext uri="{BB962C8B-B14F-4D97-AF65-F5344CB8AC3E}">
        <p14:creationId xmlns:p14="http://schemas.microsoft.com/office/powerpoint/2010/main" val="3889423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8927" y="973017"/>
            <a:ext cx="3438772" cy="2442307"/>
          </a:xfrm>
          <a:prstGeom prst="rect">
            <a:avLst/>
          </a:prstGeom>
        </p:spPr>
      </p:pic>
      <p:sp>
        <p:nvSpPr>
          <p:cNvPr id="2" name="Τίτλος 1"/>
          <p:cNvSpPr>
            <a:spLocks noGrp="1"/>
          </p:cNvSpPr>
          <p:nvPr>
            <p:ph type="title"/>
          </p:nvPr>
        </p:nvSpPr>
        <p:spPr>
          <a:xfrm>
            <a:off x="2303756" y="266557"/>
            <a:ext cx="8911687" cy="577507"/>
          </a:xfrm>
        </p:spPr>
        <p:txBody>
          <a:bodyPr>
            <a:normAutofit fontScale="90000"/>
          </a:bodyPr>
          <a:lstStyle/>
          <a:p>
            <a:r>
              <a:rPr lang="el-GR" dirty="0" smtClean="0">
                <a:solidFill>
                  <a:schemeClr val="accent1"/>
                </a:solidFill>
              </a:rPr>
              <a:t>Όμορφα λόγια σε μια κάρτα για τη μαμά…. </a:t>
            </a:r>
            <a:endParaRPr lang="el-GR" dirty="0">
              <a:solidFill>
                <a:schemeClr val="accent1"/>
              </a:solidFill>
            </a:endParaRPr>
          </a:p>
        </p:txBody>
      </p:sp>
      <p:sp>
        <p:nvSpPr>
          <p:cNvPr id="3" name="Θέση περιεχομένου 2"/>
          <p:cNvSpPr>
            <a:spLocks noGrp="1"/>
          </p:cNvSpPr>
          <p:nvPr>
            <p:ph idx="1"/>
          </p:nvPr>
        </p:nvSpPr>
        <p:spPr>
          <a:xfrm flipH="1">
            <a:off x="11504611" y="2133600"/>
            <a:ext cx="45719" cy="1023815"/>
          </a:xfrm>
        </p:spPr>
        <p:txBody>
          <a:bodyPr/>
          <a:lstStyle/>
          <a:p>
            <a:pPr lvl="3"/>
            <a:endParaRPr lang="el-GR" dirty="0"/>
          </a:p>
        </p:txBody>
      </p:sp>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1477" y="1039447"/>
            <a:ext cx="3399692" cy="2375877"/>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6242" y="3610707"/>
            <a:ext cx="3759201" cy="2915139"/>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912" y="3673231"/>
            <a:ext cx="2680676" cy="2446216"/>
          </a:xfrm>
          <a:prstGeom prst="rect">
            <a:avLst/>
          </a:prstGeom>
        </p:spPr>
      </p:pic>
      <p:pic>
        <p:nvPicPr>
          <p:cNvPr id="8" name="Εικόνα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02368" y="3559907"/>
            <a:ext cx="3244094" cy="3016738"/>
          </a:xfrm>
          <a:prstGeom prst="rect">
            <a:avLst/>
          </a:prstGeom>
        </p:spPr>
      </p:pic>
    </p:spTree>
    <p:extLst>
      <p:ext uri="{BB962C8B-B14F-4D97-AF65-F5344CB8AC3E}">
        <p14:creationId xmlns:p14="http://schemas.microsoft.com/office/powerpoint/2010/main" val="60959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179754"/>
            <a:ext cx="8911687" cy="617415"/>
          </a:xfrm>
        </p:spPr>
        <p:txBody>
          <a:bodyPr>
            <a:noAutofit/>
          </a:bodyPr>
          <a:lstStyle/>
          <a:p>
            <a:r>
              <a:rPr lang="el-GR" i="1" dirty="0" smtClean="0">
                <a:solidFill>
                  <a:schemeClr val="accent1">
                    <a:lumMod val="60000"/>
                    <a:lumOff val="40000"/>
                  </a:schemeClr>
                </a:solidFill>
              </a:rPr>
              <a:t>Η ΜΗΤΕΡΑ ΜΕΣΑ ΑΠΟ ΤΗΝ ΤΕΧΝΗ</a:t>
            </a:r>
            <a:br>
              <a:rPr lang="el-GR" i="1" dirty="0" smtClean="0">
                <a:solidFill>
                  <a:schemeClr val="accent1">
                    <a:lumMod val="60000"/>
                    <a:lumOff val="40000"/>
                  </a:schemeClr>
                </a:solidFill>
              </a:rPr>
            </a:br>
            <a:r>
              <a:rPr lang="el-GR" sz="2000" i="1" dirty="0" smtClean="0">
                <a:solidFill>
                  <a:schemeClr val="accent1">
                    <a:lumMod val="60000"/>
                    <a:lumOff val="40000"/>
                  </a:schemeClr>
                </a:solidFill>
              </a:rPr>
              <a:t>Δείχνουμε στα παιδιά πίνακες ζωγραφικής με σχετικά θέματα. Συζητάμε μαζί τους για τα χρώματα ,τις εποχές ,τα συναισθήματα και για ό,τι τους προκαλεί </a:t>
            </a:r>
            <a:r>
              <a:rPr lang="el-GR" sz="2000" i="1" dirty="0" err="1" smtClean="0">
                <a:solidFill>
                  <a:schemeClr val="accent1">
                    <a:lumMod val="60000"/>
                    <a:lumOff val="40000"/>
                  </a:schemeClr>
                </a:solidFill>
              </a:rPr>
              <a:t>εντύπωση.Τα</a:t>
            </a:r>
            <a:r>
              <a:rPr lang="el-GR" sz="2000" i="1" dirty="0" smtClean="0">
                <a:solidFill>
                  <a:schemeClr val="accent1">
                    <a:lumMod val="60000"/>
                    <a:lumOff val="40000"/>
                  </a:schemeClr>
                </a:solidFill>
              </a:rPr>
              <a:t> ενθαρρύνουμε να δημιουργήσουν το δικό τους έργο τέχνης</a:t>
            </a:r>
            <a:endParaRPr lang="el-GR" sz="2000" i="1" dirty="0">
              <a:solidFill>
                <a:schemeClr val="accent1">
                  <a:lumMod val="60000"/>
                  <a:lumOff val="40000"/>
                </a:schemeClr>
              </a:solidFill>
            </a:endParaRPr>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45123" y="2149232"/>
            <a:ext cx="2972354" cy="3899876"/>
          </a:xfrm>
          <a:prstGeom prst="rect">
            <a:avLst/>
          </a:prstGeom>
        </p:spPr>
      </p:pic>
      <p:sp>
        <p:nvSpPr>
          <p:cNvPr id="5" name="Ορθογώνιο 4"/>
          <p:cNvSpPr/>
          <p:nvPr/>
        </p:nvSpPr>
        <p:spPr>
          <a:xfrm>
            <a:off x="2266463" y="6166339"/>
            <a:ext cx="3274646" cy="276999"/>
          </a:xfrm>
          <a:prstGeom prst="rect">
            <a:avLst/>
          </a:prstGeom>
        </p:spPr>
        <p:txBody>
          <a:bodyPr wrap="square">
            <a:spAutoFit/>
          </a:bodyPr>
          <a:lstStyle/>
          <a:p>
            <a:r>
              <a:rPr lang="el-GR" sz="1200" b="1" dirty="0">
                <a:solidFill>
                  <a:srgbClr val="660000"/>
                </a:solidFill>
                <a:latin typeface="Georgia" panose="02040502050405020303" pitchFamily="18" charset="0"/>
              </a:rPr>
              <a:t>Γ. ΙΑΚΩΒΙΔΗΣ «Μητρική στοργή»</a:t>
            </a:r>
            <a:endParaRPr lang="el-GR" sz="1200" dirty="0"/>
          </a:p>
        </p:txBody>
      </p:sp>
      <p:pic>
        <p:nvPicPr>
          <p:cNvPr id="8" name="Εικόνα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2661" y="1793407"/>
            <a:ext cx="4939324" cy="4511431"/>
          </a:xfrm>
          <a:prstGeom prst="rect">
            <a:avLst/>
          </a:prstGeom>
        </p:spPr>
      </p:pic>
      <p:sp>
        <p:nvSpPr>
          <p:cNvPr id="9" name="Ορθογώνιο 8"/>
          <p:cNvSpPr/>
          <p:nvPr/>
        </p:nvSpPr>
        <p:spPr>
          <a:xfrm>
            <a:off x="5541109" y="6304838"/>
            <a:ext cx="5822428" cy="369332"/>
          </a:xfrm>
          <a:prstGeom prst="rect">
            <a:avLst/>
          </a:prstGeom>
        </p:spPr>
        <p:txBody>
          <a:bodyPr wrap="none">
            <a:spAutoFit/>
          </a:bodyPr>
          <a:lstStyle/>
          <a:p>
            <a:r>
              <a:rPr lang="en-US" dirty="0"/>
              <a:t>The Three Ages of Woman (1905), </a:t>
            </a:r>
            <a:r>
              <a:rPr lang="en-US" dirty="0" err="1"/>
              <a:t>του</a:t>
            </a:r>
            <a:r>
              <a:rPr lang="en-US" dirty="0"/>
              <a:t> Gustav Klimt</a:t>
            </a:r>
            <a:endParaRPr lang="el-GR" dirty="0"/>
          </a:p>
        </p:txBody>
      </p:sp>
    </p:spTree>
    <p:extLst>
      <p:ext uri="{BB962C8B-B14F-4D97-AF65-F5344CB8AC3E}">
        <p14:creationId xmlns:p14="http://schemas.microsoft.com/office/powerpoint/2010/main" val="1812138539"/>
      </p:ext>
    </p:extLst>
  </p:cSld>
  <p:clrMapOvr>
    <a:masterClrMapping/>
  </p:clrMapOvr>
</p:sld>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412</TotalTime>
  <Words>481</Words>
  <Application>Microsoft Office PowerPoint</Application>
  <PresentationFormat>Ευρεία οθόνη</PresentationFormat>
  <Paragraphs>69</Paragraphs>
  <Slides>17</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17</vt:i4>
      </vt:variant>
    </vt:vector>
  </HeadingPairs>
  <TitlesOfParts>
    <vt:vector size="24" baseType="lpstr">
      <vt:lpstr>Arial</vt:lpstr>
      <vt:lpstr>Calibri</vt:lpstr>
      <vt:lpstr>Century Gothic</vt:lpstr>
      <vt:lpstr>Georgia</vt:lpstr>
      <vt:lpstr>Times New Roman</vt:lpstr>
      <vt:lpstr>Wingdings 3</vt:lpstr>
      <vt:lpstr>Θρόισμα</vt:lpstr>
      <vt:lpstr>        ΜΗΤΕΡΑ</vt:lpstr>
      <vt:lpstr> ΧΡΟΝΙΑ ΠΟΛΛΑ!!!</vt:lpstr>
      <vt:lpstr>Στολίζουμε όμορφα το σπίτι για τη γιορτή της μαμάς</vt:lpstr>
      <vt:lpstr>Φτιάχνω μια κάρτα για τη μαμά μου</vt:lpstr>
      <vt:lpstr>ΈΝΑ ΑΛΜΠΟΥΜ  ΓΙΑ ΤΗ ΜΑΜΑ……</vt:lpstr>
      <vt:lpstr>ΦΤΙΑΧΝΟΥΜΕ ΕΝΑ ΔΩΡΑΚΙ ΓΙΑ ΤΗ ΜΑΜΑ</vt:lpstr>
      <vt:lpstr>ΠΟΙΗΜΑΤΑΚΙΑ ΓΙΑ ΤΗ ΜΑΝΟΥΛΑ</vt:lpstr>
      <vt:lpstr>Όμορφα λόγια σε μια κάρτα για τη μαμά…. </vt:lpstr>
      <vt:lpstr>Η ΜΗΤΕΡΑ ΜΕΣΑ ΑΠΟ ΤΗΝ ΤΕΧΝΗ Δείχνουμε στα παιδιά πίνακες ζωγραφικής με σχετικά θέματα. Συζητάμε μαζί τους για τα χρώματα ,τις εποχές ,τα συναισθήματα και για ό,τι τους προκαλεί εντύπωση.Τα ενθαρρύνουμε να δημιουργήσουν το δικό τους έργο τέχνης</vt:lpstr>
      <vt:lpstr>Παρουσίαση του PowerPoint</vt:lpstr>
      <vt:lpstr>η</vt:lpstr>
      <vt:lpstr>η</vt:lpstr>
      <vt:lpstr>ξ</vt:lpstr>
      <vt:lpstr>ξ</vt:lpstr>
      <vt:lpstr>ΕΤΟΙΜΑΖΟΥΜΕ ΕΝΑ ΕΥΚΟΛΟ ΓΛΥΚΟ ΓΙΑ ΤΗ ΜΑΜΑ</vt:lpstr>
      <vt:lpstr>γ</vt:lpstr>
      <vt:lpstr>ΤΡΑΓΟΥΔΙΑ ΚΑΙ ΠΑΡΑΜΥΘΙΑ ΓΙΑ ΤΗ ΜΑΜΑ</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p_prosxolag2</dc:creator>
  <cp:lastModifiedBy>ΓΡΑΦΕΙΟ ΤΥΠΟΥ 2</cp:lastModifiedBy>
  <cp:revision>37</cp:revision>
  <dcterms:created xsi:type="dcterms:W3CDTF">2020-05-05T05:53:00Z</dcterms:created>
  <dcterms:modified xsi:type="dcterms:W3CDTF">2020-05-07T11:29:47Z</dcterms:modified>
</cp:coreProperties>
</file>