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6" r:id="rId3"/>
    <p:sldId id="259" r:id="rId4"/>
    <p:sldId id="268" r:id="rId5"/>
    <p:sldId id="269" r:id="rId6"/>
    <p:sldId id="270" r:id="rId7"/>
    <p:sldId id="271" r:id="rId8"/>
    <p:sldId id="272" r:id="rId9"/>
    <p:sldId id="273" r:id="rId10"/>
    <p:sldId id="274" r:id="rId11"/>
    <p:sldId id="260" r:id="rId12"/>
    <p:sldId id="276" r:id="rId13"/>
    <p:sldId id="277" r:id="rId14"/>
    <p:sldId id="261" r:id="rId15"/>
  </p:sldIdLst>
  <p:sldSz cx="12192000" cy="6858000"/>
  <p:notesSz cx="9926638" cy="14355763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90" y="3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_diaxapor\Desktop\&#916;&#953;&#940;&#966;&#959;&#961;&#945;\&#922;&#945;&#954;&#959;&#954;&#945;&#953;&#961;&#943;&#945;%20&#924;&#960;&#940;&#961;&#956;&#960;&#945;&#961;&#945;%20022023\&#948;&#961;&#959;&#956;&#959;&#955;&#972;&#947;&#953;&#945;%20&#945;&#955;&#945;&#964;&#953;&#959;&#973;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_diaxapor\Desktop\&#916;&#953;&#940;&#966;&#959;&#961;&#945;\&#922;&#945;&#954;&#959;&#954;&#945;&#953;&#961;&#943;&#945;%20&#924;&#960;&#940;&#961;&#956;&#960;&#945;&#961;&#945;%20022023\&#948;&#961;&#959;&#956;&#959;&#955;&#972;&#947;&#953;&#945;%20&#945;&#955;&#945;&#964;&#953;&#959;&#973;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l-G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l-GR"/>
              <a:t>Δρομολόγια</a:t>
            </a:r>
            <a:r>
              <a:rPr lang="el-GR" baseline="0"/>
              <a:t> Εκχιονιστικών </a:t>
            </a:r>
            <a:endParaRPr lang="el-GR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l-GR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3.888888888888889E-2"/>
                  <c:y val="-7.40740740740740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C861-4646-B2CF-6D970DAD195B}"/>
                </c:ext>
              </c:extLst>
            </c:dLbl>
            <c:dLbl>
              <c:idx val="1"/>
              <c:layout>
                <c:manualLayout>
                  <c:x val="5.5555555555555552E-2"/>
                  <c:y val="-7.40740740740741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C861-4646-B2CF-6D970DAD195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l-G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Φύλλο1!$A$3:$B$3</c:f>
              <c:strCache>
                <c:ptCount val="2"/>
                <c:pt idx="0">
                  <c:v>Μικρα εκχιονιστικά</c:v>
                </c:pt>
                <c:pt idx="1">
                  <c:v>Μεγάλα εκχιονιστικά</c:v>
                </c:pt>
              </c:strCache>
            </c:strRef>
          </c:cat>
          <c:val>
            <c:numRef>
              <c:f>Φύλλο1!$A$4:$B$4</c:f>
              <c:numCache>
                <c:formatCode>General</c:formatCode>
                <c:ptCount val="2"/>
                <c:pt idx="0">
                  <c:v>113</c:v>
                </c:pt>
                <c:pt idx="1">
                  <c:v>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861-4646-B2CF-6D970DAD195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563166864"/>
        <c:axId val="1563169776"/>
        <c:axId val="0"/>
      </c:bar3DChart>
      <c:catAx>
        <c:axId val="15631668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l-GR"/>
          </a:p>
        </c:txPr>
        <c:crossAx val="1563169776"/>
        <c:crosses val="autoZero"/>
        <c:auto val="1"/>
        <c:lblAlgn val="ctr"/>
        <c:lblOffset val="100"/>
        <c:noMultiLvlLbl val="0"/>
      </c:catAx>
      <c:valAx>
        <c:axId val="15631697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l-GR"/>
          </a:p>
        </c:txPr>
        <c:crossAx val="15631668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l-G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l-G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solidFill>
          <a:srgbClr val="FFC000"/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spPr>
            <a:solidFill>
              <a:srgbClr val="FF0000"/>
            </a:solidFill>
            <a:ln>
              <a:noFill/>
            </a:ln>
            <a:effectLst/>
            <a:sp3d/>
          </c:spPr>
          <c:invertIfNegative val="0"/>
          <c:dPt>
            <c:idx val="1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7988-4B62-B828-F5888382E8D7}"/>
              </c:ext>
            </c:extLst>
          </c:dPt>
          <c:dPt>
            <c:idx val="3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7988-4B62-B828-F5888382E8D7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5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7988-4B62-B828-F5888382E8D7}"/>
              </c:ext>
            </c:extLst>
          </c:dPt>
          <c:dLbls>
            <c:dLbl>
              <c:idx val="0"/>
              <c:layout>
                <c:manualLayout>
                  <c:x val="9.201747665473145E-3"/>
                  <c:y val="-3.29218106995884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7988-4B62-B828-F5888382E8D7}"/>
                </c:ext>
              </c:extLst>
            </c:dLbl>
            <c:dLbl>
              <c:idx val="1"/>
              <c:layout>
                <c:manualLayout>
                  <c:x val="1.1042097198567739E-2"/>
                  <c:y val="-2.304526748971205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7988-4B62-B828-F5888382E8D7}"/>
                </c:ext>
              </c:extLst>
            </c:dLbl>
            <c:dLbl>
              <c:idx val="2"/>
              <c:layout>
                <c:manualLayout>
                  <c:x val="1.4566699078414307E-2"/>
                  <c:y val="-2.577913940143979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7988-4B62-B828-F5888382E8D7}"/>
                </c:ext>
              </c:extLst>
            </c:dLbl>
            <c:dLbl>
              <c:idx val="3"/>
              <c:layout>
                <c:manualLayout>
                  <c:x val="1.1042097198567706E-2"/>
                  <c:y val="-2.304526748971205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7988-4B62-B828-F5888382E8D7}"/>
                </c:ext>
              </c:extLst>
            </c:dLbl>
            <c:dLbl>
              <c:idx val="4"/>
              <c:layout>
                <c:manualLayout>
                  <c:x val="5.521048599283887E-3"/>
                  <c:y val="-1.6460905349794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8-7988-4B62-B828-F5888382E8D7}"/>
                </c:ext>
              </c:extLst>
            </c:dLbl>
            <c:dLbl>
              <c:idx val="5"/>
              <c:layout>
                <c:manualLayout>
                  <c:x val="5.521048599283887E-3"/>
                  <c:y val="-1.316872427983539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7988-4B62-B828-F5888382E8D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l-G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Φύλλο1!$I$3:$N$4</c:f>
              <c:multiLvlStrCache>
                <c:ptCount val="6"/>
                <c:lvl>
                  <c:pt idx="0">
                    <c:v>ΧΥΜΑ</c:v>
                  </c:pt>
                  <c:pt idx="1">
                    <c:v>ΣΕ ΣΑΚΟΥΣ</c:v>
                  </c:pt>
                  <c:pt idx="2">
                    <c:v>ΧΥΜΑ</c:v>
                  </c:pt>
                  <c:pt idx="3">
                    <c:v>ΣΕ ΣΑΚΟΥΣ</c:v>
                  </c:pt>
                  <c:pt idx="4">
                    <c:v>ΧΥΜΑ</c:v>
                  </c:pt>
                  <c:pt idx="5">
                    <c:v>ΣΕ ΣΑΚΟΥΣ</c:v>
                  </c:pt>
                </c:lvl>
                <c:lvl>
                  <c:pt idx="0">
                    <c:v>ΕΙΣΕΡΧΟΜΕΝΕΣ ΠΟΣΟΤΗΤΕΣ</c:v>
                  </c:pt>
                  <c:pt idx="2">
                    <c:v>ΠΟΣΟΤΗΤΑ ΠΟΥ ΚΑΤΑΝΑΛΩΘΗΚΕ</c:v>
                  </c:pt>
                  <c:pt idx="4">
                    <c:v>ΠΑΡΑΜΕΝΟΥΣΑ ΠΟΣΟΤΗΤΑ</c:v>
                  </c:pt>
                </c:lvl>
              </c:multiLvlStrCache>
            </c:multiLvlStrRef>
          </c:cat>
          <c:val>
            <c:numRef>
              <c:f>Φύλλο1!$I$5:$N$5</c:f>
              <c:numCache>
                <c:formatCode>General</c:formatCode>
                <c:ptCount val="6"/>
                <c:pt idx="0">
                  <c:v>266</c:v>
                </c:pt>
                <c:pt idx="1">
                  <c:v>65</c:v>
                </c:pt>
                <c:pt idx="2">
                  <c:v>240</c:v>
                </c:pt>
                <c:pt idx="3">
                  <c:v>53</c:v>
                </c:pt>
                <c:pt idx="4">
                  <c:v>26</c:v>
                </c:pt>
                <c:pt idx="5">
                  <c:v>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7988-4B62-B828-F5888382E8D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673616400"/>
        <c:axId val="1673615568"/>
        <c:axId val="0"/>
      </c:bar3DChart>
      <c:catAx>
        <c:axId val="16736164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l-GR"/>
          </a:p>
        </c:txPr>
        <c:crossAx val="1673615568"/>
        <c:crosses val="autoZero"/>
        <c:auto val="1"/>
        <c:lblAlgn val="ctr"/>
        <c:lblOffset val="100"/>
        <c:noMultiLvlLbl val="0"/>
      </c:catAx>
      <c:valAx>
        <c:axId val="16736155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l-GR"/>
          </a:p>
        </c:txPr>
        <c:crossAx val="16736164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l-G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 smtClean="0"/>
              <a:t>Κάντε κλικ για να επεξεργαστείτε τον υπότιτλο του υποδείγματος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47A58-B69C-4839-8F77-DB06F7C181C4}" type="datetimeFigureOut">
              <a:rPr lang="el-GR" smtClean="0"/>
              <a:t>13/2/2023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57F1E-1EF8-4F96-82C5-2397A36B685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7702089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Επεξεργασία 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47A58-B69C-4839-8F77-DB06F7C181C4}" type="datetimeFigureOut">
              <a:rPr lang="el-GR" smtClean="0"/>
              <a:t>13/2/2023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57F1E-1EF8-4F96-82C5-2397A36B685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769104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l-GR" smtClean="0"/>
              <a:t>Επεξεργασία 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47A58-B69C-4839-8F77-DB06F7C181C4}" type="datetimeFigureOut">
              <a:rPr lang="el-GR" smtClean="0"/>
              <a:t>13/2/2023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57F1E-1EF8-4F96-82C5-2397A36B685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969919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Επεξεργασία 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47A58-B69C-4839-8F77-DB06F7C181C4}" type="datetimeFigureOut">
              <a:rPr lang="el-GR" smtClean="0"/>
              <a:t>13/2/2023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57F1E-1EF8-4F96-82C5-2397A36B685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316254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Επεξεργασία στυλ υποδείγματος κειμένου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47A58-B69C-4839-8F77-DB06F7C181C4}" type="datetimeFigureOut">
              <a:rPr lang="el-GR" smtClean="0"/>
              <a:t>13/2/2023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57F1E-1EF8-4F96-82C5-2397A36B685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780421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 smtClean="0"/>
              <a:t>Επεξεργασία 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 smtClean="0"/>
              <a:t>Επεξεργασία 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47A58-B69C-4839-8F77-DB06F7C181C4}" type="datetimeFigureOut">
              <a:rPr lang="el-GR" smtClean="0"/>
              <a:t>13/2/2023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57F1E-1EF8-4F96-82C5-2397A36B685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890260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Επεξεργασία στυλ υποδείγματος κειμένου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l-GR" smtClean="0"/>
              <a:t>Επεξεργασία 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κειμένου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Επεξεργασία στυλ υποδείγματος κειμένου</a:t>
            </a:r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l-GR" smtClean="0"/>
              <a:t>Επεξεργασία 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Θέση ημερομηνίας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47A58-B69C-4839-8F77-DB06F7C181C4}" type="datetimeFigureOut">
              <a:rPr lang="el-GR" smtClean="0"/>
              <a:t>13/2/2023</a:t>
            </a:fld>
            <a:endParaRPr lang="el-GR"/>
          </a:p>
        </p:txBody>
      </p:sp>
      <p:sp>
        <p:nvSpPr>
          <p:cNvPr id="8" name="Θέση υποσέλιδου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Θέση αριθμού διαφάνειας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57F1E-1EF8-4F96-82C5-2397A36B685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7022032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47A58-B69C-4839-8F77-DB06F7C181C4}" type="datetimeFigureOut">
              <a:rPr lang="el-GR" smtClean="0"/>
              <a:t>13/2/2023</a:t>
            </a:fld>
            <a:endParaRPr lang="el-GR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57F1E-1EF8-4F96-82C5-2397A36B685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434377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47A58-B69C-4839-8F77-DB06F7C181C4}" type="datetimeFigureOut">
              <a:rPr lang="el-GR" smtClean="0"/>
              <a:t>13/2/2023</a:t>
            </a:fld>
            <a:endParaRPr lang="el-GR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57F1E-1EF8-4F96-82C5-2397A36B685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552386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Επεξεργασία 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 smtClean="0"/>
              <a:t>Επεξεργασία 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47A58-B69C-4839-8F77-DB06F7C181C4}" type="datetimeFigureOut">
              <a:rPr lang="el-GR" smtClean="0"/>
              <a:t>13/2/2023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57F1E-1EF8-4F96-82C5-2397A36B685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140376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 smtClean="0"/>
              <a:t>Επεξεργασία 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47A58-B69C-4839-8F77-DB06F7C181C4}" type="datetimeFigureOut">
              <a:rPr lang="el-GR" smtClean="0"/>
              <a:t>13/2/2023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57F1E-1EF8-4F96-82C5-2397A36B685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834664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Επεξεργασία 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E47A58-B69C-4839-8F77-DB06F7C181C4}" type="datetimeFigureOut">
              <a:rPr lang="el-GR" smtClean="0"/>
              <a:t>13/2/2023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857F1E-1EF8-4F96-82C5-2397A36B685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18334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emf"/><Relationship Id="rId5" Type="http://schemas.openxmlformats.org/officeDocument/2006/relationships/image" Target="../media/image11.emf"/><Relationship Id="rId4" Type="http://schemas.openxmlformats.org/officeDocument/2006/relationships/image" Target="../media/image8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image" Target="../media/image13.jpeg"/><Relationship Id="rId7" Type="http://schemas.openxmlformats.org/officeDocument/2006/relationships/image" Target="../media/image1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g"/><Relationship Id="rId11" Type="http://schemas.openxmlformats.org/officeDocument/2006/relationships/image" Target="../media/image5.jpeg"/><Relationship Id="rId5" Type="http://schemas.openxmlformats.org/officeDocument/2006/relationships/image" Target="../media/image15.jpg"/><Relationship Id="rId10" Type="http://schemas.openxmlformats.org/officeDocument/2006/relationships/image" Target="../media/image8.jpg"/><Relationship Id="rId4" Type="http://schemas.openxmlformats.org/officeDocument/2006/relationships/image" Target="../media/image14.jpg"/><Relationship Id="rId9" Type="http://schemas.openxmlformats.org/officeDocument/2006/relationships/image" Target="../media/image1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.jpeg"/><Relationship Id="rId5" Type="http://schemas.openxmlformats.org/officeDocument/2006/relationships/image" Target="../media/image4.emf"/><Relationship Id="rId4" Type="http://schemas.openxmlformats.org/officeDocument/2006/relationships/oleObject" Target="../embeddings/oleObject1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5.jpeg"/><Relationship Id="rId5" Type="http://schemas.openxmlformats.org/officeDocument/2006/relationships/image" Target="../media/image1.jpg"/><Relationship Id="rId4" Type="http://schemas.openxmlformats.org/officeDocument/2006/relationships/image" Target="../media/image6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g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emf"/><Relationship Id="rId4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emf"/><Relationship Id="rId4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Ορθογώνιο 4"/>
          <p:cNvSpPr/>
          <p:nvPr/>
        </p:nvSpPr>
        <p:spPr>
          <a:xfrm>
            <a:off x="1679173" y="3340361"/>
            <a:ext cx="8927869" cy="2079539"/>
          </a:xfrm>
          <a:prstGeom prst="rect">
            <a:avLst/>
          </a:prstGeom>
          <a:effectLst>
            <a:outerShdw blurRad="1130300" dist="50800" dir="14040000" algn="ctr" rotWithShape="0">
              <a:schemeClr val="tx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2672766" y="1538849"/>
            <a:ext cx="7812976" cy="739612"/>
          </a:xfrm>
        </p:spPr>
        <p:txBody>
          <a:bodyPr>
            <a:normAutofit/>
          </a:bodyPr>
          <a:lstStyle/>
          <a:p>
            <a:pPr algn="l"/>
            <a:r>
              <a:rPr lang="el-GR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ΕΛΛΗΝΙΚΗ ΔΗΜΟΚΑΤΙΑ</a:t>
            </a:r>
            <a:br>
              <a:rPr lang="el-GR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l-GR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ΔΗΜΟΣ </a:t>
            </a:r>
            <a:r>
              <a:rPr lang="el-GR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ΧΑΛΑΝΔΡΙΟΥ</a:t>
            </a:r>
            <a:endParaRPr lang="el-GR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l-GR" sz="20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Ο ΔΗΜΟΣ ΧΑΛΑΝΔΡΙΟΥ </a:t>
            </a:r>
            <a:endParaRPr lang="el-GR" sz="20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l-GR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ΣΤΗΝ ΔΙΑΧΕΙΡΙΣΗ ΤΗΣ ΚΑΚΟΚΑΙΡΙΑΣ </a:t>
            </a:r>
          </a:p>
          <a:p>
            <a:r>
              <a:rPr lang="el-GR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«Μπάρμπαρα»</a:t>
            </a:r>
          </a:p>
          <a:p>
            <a:r>
              <a:rPr lang="el-GR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ΑΠΌ  Σάββατο 4/2 ΕΩΣ ΚΑΙ ΠΕΜΠΤΗ 9/2</a:t>
            </a:r>
            <a:endParaRPr lang="el-GR" sz="20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9171" y="1243709"/>
            <a:ext cx="921074" cy="1329892"/>
          </a:xfrm>
          <a:prstGeom prst="rect">
            <a:avLst/>
          </a:prstGeom>
        </p:spPr>
      </p:pic>
      <p:cxnSp>
        <p:nvCxnSpPr>
          <p:cNvPr id="7" name="Ευθεία γραμμή σύνδεσης 6"/>
          <p:cNvCxnSpPr/>
          <p:nvPr/>
        </p:nvCxnSpPr>
        <p:spPr>
          <a:xfrm>
            <a:off x="2789855" y="2302511"/>
            <a:ext cx="781718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1978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Ορθογώνιο 10"/>
          <p:cNvSpPr/>
          <p:nvPr/>
        </p:nvSpPr>
        <p:spPr>
          <a:xfrm>
            <a:off x="1847460" y="1380784"/>
            <a:ext cx="4425233" cy="8928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847461" y="454103"/>
            <a:ext cx="10515600" cy="885177"/>
          </a:xfrm>
        </p:spPr>
        <p:txBody>
          <a:bodyPr>
            <a:normAutofit/>
          </a:bodyPr>
          <a:lstStyle/>
          <a:p>
            <a:r>
              <a:rPr lang="el-GR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ΕΛΛΗΝΙΚΗ ΔΗΜΟΚΑΤΙΑ</a:t>
            </a:r>
            <a:br>
              <a:rPr lang="el-GR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l-GR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ΔΗΜΟΣ </a:t>
            </a:r>
            <a:r>
              <a:rPr lang="el-GR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ΧΑΛΑΝΔΡΙΟΥ</a:t>
            </a:r>
            <a:endParaRPr lang="el-GR" sz="1600" dirty="0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538" y="463462"/>
            <a:ext cx="921074" cy="1329892"/>
          </a:xfrm>
          <a:prstGeom prst="rect">
            <a:avLst/>
          </a:prstGeom>
        </p:spPr>
      </p:pic>
      <p:cxnSp>
        <p:nvCxnSpPr>
          <p:cNvPr id="5" name="Ευθεία γραμμή σύνδεσης 4"/>
          <p:cNvCxnSpPr/>
          <p:nvPr/>
        </p:nvCxnSpPr>
        <p:spPr>
          <a:xfrm>
            <a:off x="1847461" y="1292623"/>
            <a:ext cx="890140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Τίτλος 1"/>
          <p:cNvSpPr txBox="1">
            <a:spLocks/>
          </p:cNvSpPr>
          <p:nvPr/>
        </p:nvSpPr>
        <p:spPr>
          <a:xfrm>
            <a:off x="1847463" y="1446256"/>
            <a:ext cx="9353485" cy="4352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l-GR" sz="2000" dirty="0"/>
          </a:p>
        </p:txBody>
      </p:sp>
      <p:sp>
        <p:nvSpPr>
          <p:cNvPr id="10" name="Τίτλος 1"/>
          <p:cNvSpPr txBox="1">
            <a:spLocks/>
          </p:cNvSpPr>
          <p:nvPr/>
        </p:nvSpPr>
        <p:spPr>
          <a:xfrm>
            <a:off x="1847464" y="1350768"/>
            <a:ext cx="4425230" cy="9228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ΚΑΚΟΚΑΙΡΙΑ ΜΠΑΡΜΠΑΡΑ </a:t>
            </a:r>
            <a:r>
              <a:rPr lang="el-GR" sz="16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ΠΑΤΗΜΑ</a:t>
            </a:r>
          </a:p>
          <a:p>
            <a:r>
              <a:rPr lang="el-GR" sz="16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ΟΔΟΙ </a:t>
            </a:r>
            <a:r>
              <a:rPr lang="el-GR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ΕΚΧΙΟΝΙΣΜΩΝ </a:t>
            </a:r>
            <a:endParaRPr lang="el-GR" sz="1600" dirty="0" smtClean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l-GR" sz="16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ΚΑΙ </a:t>
            </a:r>
            <a:r>
              <a:rPr lang="el-GR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ΔΙΑΣΠΟΡΑΣ ΑΛΑΤΟΣ  </a:t>
            </a:r>
            <a:endParaRPr lang="el-GR" sz="1600" dirty="0">
              <a:solidFill>
                <a:schemeClr val="bg1"/>
              </a:solidFill>
            </a:endParaRPr>
          </a:p>
        </p:txBody>
      </p:sp>
      <p:cxnSp>
        <p:nvCxnSpPr>
          <p:cNvPr id="21" name="Ευθεία γραμμή σύνδεσης 20"/>
          <p:cNvCxnSpPr/>
          <p:nvPr/>
        </p:nvCxnSpPr>
        <p:spPr>
          <a:xfrm>
            <a:off x="4158586" y="4318280"/>
            <a:ext cx="1312480" cy="18661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Ευθεία γραμμή σύνδεσης 21"/>
          <p:cNvCxnSpPr/>
          <p:nvPr/>
        </p:nvCxnSpPr>
        <p:spPr>
          <a:xfrm>
            <a:off x="1328541" y="4339039"/>
            <a:ext cx="1265827" cy="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Εικόνα 2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24" t="25558" r="16220" b="29100"/>
          <a:stretch/>
        </p:blipFill>
        <p:spPr>
          <a:xfrm>
            <a:off x="3882941" y="3050079"/>
            <a:ext cx="1880310" cy="1239968"/>
          </a:xfrm>
          <a:prstGeom prst="rect">
            <a:avLst/>
          </a:prstGeom>
        </p:spPr>
      </p:pic>
      <p:pic>
        <p:nvPicPr>
          <p:cNvPr id="24" name="Εικόνα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621" y="3258689"/>
            <a:ext cx="1549855" cy="1031358"/>
          </a:xfrm>
          <a:prstGeom prst="rect">
            <a:avLst/>
          </a:prstGeom>
        </p:spPr>
      </p:pic>
      <p:pic>
        <p:nvPicPr>
          <p:cNvPr id="8" name="Εικόνα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97624" y="3437611"/>
            <a:ext cx="13292047" cy="287577"/>
          </a:xfrm>
          <a:prstGeom prst="rect">
            <a:avLst/>
          </a:prstGeom>
        </p:spPr>
      </p:pic>
      <p:pic>
        <p:nvPicPr>
          <p:cNvPr id="12" name="Εικόνα 11"/>
          <p:cNvPicPr>
            <a:picLocks noChangeAspect="1"/>
          </p:cNvPicPr>
          <p:nvPr/>
        </p:nvPicPr>
        <p:blipFill rotWithShape="1">
          <a:blip r:embed="rId6"/>
          <a:srcRect r="39939"/>
          <a:stretch/>
        </p:blipFill>
        <p:spPr>
          <a:xfrm>
            <a:off x="6832600" y="89434"/>
            <a:ext cx="5055245" cy="6768566"/>
          </a:xfrm>
          <a:prstGeom prst="rect">
            <a:avLst/>
          </a:prstGeom>
        </p:spPr>
      </p:pic>
      <p:sp>
        <p:nvSpPr>
          <p:cNvPr id="28" name="Επεξήγηση με γραμμή 2 (περίγραμμα και γραμμή έμφασης) 27"/>
          <p:cNvSpPr/>
          <p:nvPr/>
        </p:nvSpPr>
        <p:spPr>
          <a:xfrm>
            <a:off x="10423336" y="4290047"/>
            <a:ext cx="892628" cy="216639"/>
          </a:xfrm>
          <a:prstGeom prst="accent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103546"/>
              <a:gd name="adj6" fmla="val -75643"/>
            </a:avLst>
          </a:prstGeom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l-GR" sz="800" dirty="0" smtClean="0">
                <a:latin typeface="Arial Narrow" panose="020B0606020202030204" pitchFamily="34" charset="0"/>
              </a:rPr>
              <a:t>ΕΛ. ΒΕΝΙΖΕΛΟΥ</a:t>
            </a:r>
            <a:endParaRPr lang="el-GR" sz="800" dirty="0">
              <a:latin typeface="Arial Narrow" panose="020B0606020202030204" pitchFamily="34" charset="0"/>
            </a:endParaRPr>
          </a:p>
        </p:txBody>
      </p:sp>
      <p:sp>
        <p:nvSpPr>
          <p:cNvPr id="29" name="Επεξήγηση με γραμμή 2 (περίγραμμα και γραμμή έμφασης) 28"/>
          <p:cNvSpPr/>
          <p:nvPr/>
        </p:nvSpPr>
        <p:spPr>
          <a:xfrm>
            <a:off x="9288112" y="5636764"/>
            <a:ext cx="892628" cy="216639"/>
          </a:xfrm>
          <a:prstGeom prst="accentBorderCallout2">
            <a:avLst>
              <a:gd name="adj1" fmla="val 18750"/>
              <a:gd name="adj2" fmla="val -8333"/>
              <a:gd name="adj3" fmla="val 31671"/>
              <a:gd name="adj4" fmla="val -39663"/>
              <a:gd name="adj5" fmla="val -163487"/>
              <a:gd name="adj6" fmla="val -32786"/>
            </a:avLst>
          </a:prstGeom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l-GR" sz="800" dirty="0" smtClean="0">
                <a:latin typeface="Arial Narrow" panose="020B0606020202030204" pitchFamily="34" charset="0"/>
              </a:rPr>
              <a:t>ΝΙΟΒΗΣ</a:t>
            </a:r>
            <a:endParaRPr lang="el-GR" sz="800" dirty="0">
              <a:latin typeface="Arial Narrow" panose="020B0606020202030204" pitchFamily="34" charset="0"/>
            </a:endParaRPr>
          </a:p>
        </p:txBody>
      </p:sp>
      <p:sp>
        <p:nvSpPr>
          <p:cNvPr id="30" name="Επεξήγηση με γραμμή 2 (περίγραμμα και γραμμή έμφασης) 29"/>
          <p:cNvSpPr/>
          <p:nvPr/>
        </p:nvSpPr>
        <p:spPr>
          <a:xfrm>
            <a:off x="11506289" y="2135832"/>
            <a:ext cx="614175" cy="233269"/>
          </a:xfrm>
          <a:prstGeom prst="accentBorderCallout2">
            <a:avLst>
              <a:gd name="adj1" fmla="val 18750"/>
              <a:gd name="adj2" fmla="val -8333"/>
              <a:gd name="adj3" fmla="val 31671"/>
              <a:gd name="adj4" fmla="val -39663"/>
              <a:gd name="adj5" fmla="val -189520"/>
              <a:gd name="adj6" fmla="val -126359"/>
            </a:avLst>
          </a:prstGeom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l-GR" sz="800" dirty="0" smtClean="0">
                <a:latin typeface="Arial Narrow" panose="020B0606020202030204" pitchFamily="34" charset="0"/>
              </a:rPr>
              <a:t>ΕΥΡΩΤΑ</a:t>
            </a:r>
            <a:endParaRPr lang="el-GR" sz="800" dirty="0">
              <a:latin typeface="Arial Narrow" panose="020B0606020202030204" pitchFamily="34" charset="0"/>
            </a:endParaRPr>
          </a:p>
        </p:txBody>
      </p:sp>
      <p:sp>
        <p:nvSpPr>
          <p:cNvPr id="31" name="Επεξήγηση με γραμμή 2 (περίγραμμα και γραμμή έμφασης) 30"/>
          <p:cNvSpPr/>
          <p:nvPr/>
        </p:nvSpPr>
        <p:spPr>
          <a:xfrm>
            <a:off x="9123236" y="529748"/>
            <a:ext cx="892628" cy="216639"/>
          </a:xfrm>
          <a:prstGeom prst="accentBorderCallout2">
            <a:avLst>
              <a:gd name="adj1" fmla="val 74741"/>
              <a:gd name="adj2" fmla="val 110831"/>
              <a:gd name="adj3" fmla="val -32934"/>
              <a:gd name="adj4" fmla="val 145354"/>
              <a:gd name="adj5" fmla="val 17407"/>
              <a:gd name="adj6" fmla="val 190908"/>
            </a:avLst>
          </a:prstGeom>
          <a:solidFill>
            <a:srgbClr val="FF0000"/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l-GR" sz="800" dirty="0" smtClean="0">
                <a:latin typeface="Arial Narrow" panose="020B0606020202030204" pitchFamily="34" charset="0"/>
              </a:rPr>
              <a:t>ΣΤΡΑΤΟΝΙ9ΚΗΣ</a:t>
            </a:r>
            <a:endParaRPr lang="el-GR" sz="800" dirty="0">
              <a:latin typeface="Arial Narrow" panose="020B0606020202030204" pitchFamily="34" charset="0"/>
            </a:endParaRPr>
          </a:p>
        </p:txBody>
      </p:sp>
      <p:sp>
        <p:nvSpPr>
          <p:cNvPr id="32" name="Επεξήγηση με γραμμή 2 (περίγραμμα και γραμμή έμφασης) 31"/>
          <p:cNvSpPr/>
          <p:nvPr/>
        </p:nvSpPr>
        <p:spPr>
          <a:xfrm>
            <a:off x="8230608" y="1140245"/>
            <a:ext cx="892628" cy="216639"/>
          </a:xfrm>
          <a:prstGeom prst="accentBorderCallout2">
            <a:avLst>
              <a:gd name="adj1" fmla="val 74741"/>
              <a:gd name="adj2" fmla="val 110831"/>
              <a:gd name="adj3" fmla="val -32934"/>
              <a:gd name="adj4" fmla="val 145354"/>
              <a:gd name="adj5" fmla="val 189687"/>
              <a:gd name="adj6" fmla="val 248400"/>
            </a:avLst>
          </a:prstGeom>
          <a:solidFill>
            <a:srgbClr val="FF0000"/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l-GR" sz="800" dirty="0" smtClean="0">
                <a:latin typeface="Arial Narrow" panose="020B0606020202030204" pitchFamily="34" charset="0"/>
              </a:rPr>
              <a:t>ΓΑΛΗΝΗΣ</a:t>
            </a:r>
            <a:endParaRPr lang="el-GR" sz="800" dirty="0">
              <a:latin typeface="Arial Narrow" panose="020B0606020202030204" pitchFamily="34" charset="0"/>
            </a:endParaRPr>
          </a:p>
        </p:txBody>
      </p:sp>
      <p:sp>
        <p:nvSpPr>
          <p:cNvPr id="33" name="Επεξήγηση με γραμμή 2 (περίγραμμα και γραμμή έμφασης) 32"/>
          <p:cNvSpPr/>
          <p:nvPr/>
        </p:nvSpPr>
        <p:spPr>
          <a:xfrm>
            <a:off x="11031462" y="724085"/>
            <a:ext cx="892628" cy="216639"/>
          </a:xfrm>
          <a:prstGeom prst="accentBorderCallout2">
            <a:avLst>
              <a:gd name="adj1" fmla="val 74741"/>
              <a:gd name="adj2" fmla="val 110831"/>
              <a:gd name="adj3" fmla="val 363309"/>
              <a:gd name="adj4" fmla="val 113996"/>
              <a:gd name="adj5" fmla="val 413652"/>
              <a:gd name="adj6" fmla="val 19480"/>
            </a:avLst>
          </a:prstGeom>
          <a:solidFill>
            <a:srgbClr val="FF0000"/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l-GR" sz="800" dirty="0" smtClean="0">
                <a:latin typeface="Arial Narrow" panose="020B0606020202030204" pitchFamily="34" charset="0"/>
              </a:rPr>
              <a:t>ΜΟΥΣΤΑΚΑ</a:t>
            </a:r>
            <a:endParaRPr lang="el-GR" sz="800" dirty="0">
              <a:latin typeface="Arial Narrow" panose="020B0606020202030204" pitchFamily="34" charset="0"/>
            </a:endParaRPr>
          </a:p>
        </p:txBody>
      </p:sp>
      <p:sp>
        <p:nvSpPr>
          <p:cNvPr id="34" name="Επεξήγηση με γραμμή 2 (περίγραμμα και γραμμή έμφασης) 33"/>
          <p:cNvSpPr/>
          <p:nvPr/>
        </p:nvSpPr>
        <p:spPr>
          <a:xfrm>
            <a:off x="11171073" y="3138834"/>
            <a:ext cx="716772" cy="233269"/>
          </a:xfrm>
          <a:prstGeom prst="accentBorderCallout2">
            <a:avLst>
              <a:gd name="adj1" fmla="val 18750"/>
              <a:gd name="adj2" fmla="val -8333"/>
              <a:gd name="adj3" fmla="val 31671"/>
              <a:gd name="adj4" fmla="val -39663"/>
              <a:gd name="adj5" fmla="val -345517"/>
              <a:gd name="adj6" fmla="val -21533"/>
            </a:avLst>
          </a:prstGeom>
          <a:solidFill>
            <a:srgbClr val="FF0000"/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l-GR" sz="800" dirty="0" smtClean="0">
                <a:latin typeface="Arial Narrow" panose="020B0606020202030204" pitchFamily="34" charset="0"/>
              </a:rPr>
              <a:t>ΠΡΟΜΑΧΩΝ</a:t>
            </a:r>
            <a:endParaRPr lang="el-GR" sz="800" dirty="0">
              <a:latin typeface="Arial Narrow" panose="020B0606020202030204" pitchFamily="34" charset="0"/>
            </a:endParaRPr>
          </a:p>
        </p:txBody>
      </p:sp>
      <p:sp>
        <p:nvSpPr>
          <p:cNvPr id="35" name="Επεξήγηση με γραμμή 2 (περίγραμμα και γραμμή έμφασης) 34"/>
          <p:cNvSpPr/>
          <p:nvPr/>
        </p:nvSpPr>
        <p:spPr>
          <a:xfrm>
            <a:off x="8028445" y="1885516"/>
            <a:ext cx="892628" cy="216639"/>
          </a:xfrm>
          <a:prstGeom prst="accentBorderCallout2">
            <a:avLst>
              <a:gd name="adj1" fmla="val 74741"/>
              <a:gd name="adj2" fmla="val 110831"/>
              <a:gd name="adj3" fmla="val 221178"/>
              <a:gd name="adj4" fmla="val 154762"/>
              <a:gd name="adj5" fmla="val -154871"/>
              <a:gd name="adj6" fmla="val 226449"/>
            </a:avLst>
          </a:prstGeom>
          <a:solidFill>
            <a:srgbClr val="FF0000"/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l-GR" sz="800" dirty="0" smtClean="0">
                <a:latin typeface="Arial Narrow" panose="020B0606020202030204" pitchFamily="34" charset="0"/>
              </a:rPr>
              <a:t>ΑΝΑΠΑΥΣΕΩΣ</a:t>
            </a:r>
            <a:endParaRPr lang="el-GR" sz="800" dirty="0">
              <a:latin typeface="Arial Narrow" panose="020B0606020202030204" pitchFamily="34" charset="0"/>
            </a:endParaRPr>
          </a:p>
        </p:txBody>
      </p:sp>
      <p:sp>
        <p:nvSpPr>
          <p:cNvPr id="36" name="Επεξήγηση με γραμμή 2 (περίγραμμα και γραμμή έμφασης) 35"/>
          <p:cNvSpPr/>
          <p:nvPr/>
        </p:nvSpPr>
        <p:spPr>
          <a:xfrm>
            <a:off x="11050295" y="3587877"/>
            <a:ext cx="716772" cy="233269"/>
          </a:xfrm>
          <a:prstGeom prst="accentBorderCallout2">
            <a:avLst>
              <a:gd name="adj1" fmla="val 18750"/>
              <a:gd name="adj2" fmla="val -8333"/>
              <a:gd name="adj3" fmla="val 31671"/>
              <a:gd name="adj4" fmla="val -39663"/>
              <a:gd name="adj5" fmla="val -265517"/>
              <a:gd name="adj6" fmla="val -112655"/>
            </a:avLst>
          </a:prstGeom>
          <a:solidFill>
            <a:srgbClr val="FF0000"/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l-GR" sz="800" dirty="0" smtClean="0">
                <a:latin typeface="Arial Narrow" panose="020B0606020202030204" pitchFamily="34" charset="0"/>
              </a:rPr>
              <a:t>ΗΡΑΚΛΕΙΤΟΥ</a:t>
            </a:r>
            <a:endParaRPr lang="el-GR" sz="800" dirty="0">
              <a:latin typeface="Arial Narrow" panose="020B0606020202030204" pitchFamily="34" charset="0"/>
            </a:endParaRPr>
          </a:p>
        </p:txBody>
      </p:sp>
      <p:sp>
        <p:nvSpPr>
          <p:cNvPr id="37" name="Επεξήγηση με γραμμή 2 (περίγραμμα και γραμμή έμφασης) 36"/>
          <p:cNvSpPr/>
          <p:nvPr/>
        </p:nvSpPr>
        <p:spPr>
          <a:xfrm>
            <a:off x="7548465" y="2364721"/>
            <a:ext cx="716944" cy="175219"/>
          </a:xfrm>
          <a:prstGeom prst="accentBorderCallout2">
            <a:avLst>
              <a:gd name="adj1" fmla="val 74741"/>
              <a:gd name="adj2" fmla="val 110831"/>
              <a:gd name="adj3" fmla="val 31671"/>
              <a:gd name="adj4" fmla="val 167306"/>
              <a:gd name="adj5" fmla="val 415219"/>
              <a:gd name="adj6" fmla="val 226899"/>
            </a:avLst>
          </a:prstGeom>
          <a:solidFill>
            <a:srgbClr val="FF0000"/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l-GR" sz="800" dirty="0" smtClean="0">
                <a:latin typeface="Arial Narrow" panose="020B0606020202030204" pitchFamily="34" charset="0"/>
              </a:rPr>
              <a:t>ΛΑΜΠΡΑΚΗ</a:t>
            </a:r>
            <a:endParaRPr lang="el-GR" sz="800" dirty="0">
              <a:latin typeface="Arial Narrow" panose="020B0606020202030204" pitchFamily="34" charset="0"/>
            </a:endParaRPr>
          </a:p>
        </p:txBody>
      </p:sp>
      <p:sp>
        <p:nvSpPr>
          <p:cNvPr id="38" name="Επεξήγηση με γραμμή 2 (περίγραμμα και γραμμή έμφασης) 37"/>
          <p:cNvSpPr/>
          <p:nvPr/>
        </p:nvSpPr>
        <p:spPr>
          <a:xfrm>
            <a:off x="7016620" y="2712829"/>
            <a:ext cx="805585" cy="203784"/>
          </a:xfrm>
          <a:prstGeom prst="accentBorderCallout2">
            <a:avLst>
              <a:gd name="adj1" fmla="val 74741"/>
              <a:gd name="adj2" fmla="val 110831"/>
              <a:gd name="adj3" fmla="val 31671"/>
              <a:gd name="adj4" fmla="val 190471"/>
              <a:gd name="adj5" fmla="val 309910"/>
              <a:gd name="adj6" fmla="val 204892"/>
            </a:avLst>
          </a:prstGeom>
          <a:solidFill>
            <a:srgbClr val="FF0000"/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l-GR" sz="800" dirty="0" smtClean="0">
                <a:latin typeface="Arial Narrow" panose="020B0606020202030204" pitchFamily="34" charset="0"/>
              </a:rPr>
              <a:t>ΜΠΑΚΟΓΙΑΝΝΗ</a:t>
            </a:r>
            <a:endParaRPr lang="el-GR" sz="800" dirty="0">
              <a:latin typeface="Arial Narrow" panose="020B0606020202030204" pitchFamily="34" charset="0"/>
            </a:endParaRPr>
          </a:p>
        </p:txBody>
      </p:sp>
      <p:sp>
        <p:nvSpPr>
          <p:cNvPr id="39" name="Επεξήγηση με γραμμή 2 (περίγραμμα και γραμμή έμφασης) 38"/>
          <p:cNvSpPr/>
          <p:nvPr/>
        </p:nvSpPr>
        <p:spPr>
          <a:xfrm>
            <a:off x="6987312" y="3287935"/>
            <a:ext cx="805585" cy="203784"/>
          </a:xfrm>
          <a:prstGeom prst="accentBorderCallout2">
            <a:avLst>
              <a:gd name="adj1" fmla="val 74741"/>
              <a:gd name="adj2" fmla="val 110831"/>
              <a:gd name="adj3" fmla="val 150716"/>
              <a:gd name="adj4" fmla="val 122135"/>
              <a:gd name="adj5" fmla="val 218337"/>
              <a:gd name="adj6" fmla="val 141189"/>
            </a:avLst>
          </a:prstGeom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l-GR" sz="800" dirty="0" smtClean="0">
                <a:latin typeface="Arial Narrow" panose="020B0606020202030204" pitchFamily="34" charset="0"/>
              </a:rPr>
              <a:t>ΑΓ. ΑΝΤΩΝΙΟΥ</a:t>
            </a:r>
            <a:endParaRPr lang="el-GR" sz="800" dirty="0">
              <a:latin typeface="Arial Narrow" panose="020B0606020202030204" pitchFamily="34" charset="0"/>
            </a:endParaRPr>
          </a:p>
        </p:txBody>
      </p:sp>
      <p:sp>
        <p:nvSpPr>
          <p:cNvPr id="40" name="Επεξήγηση με γραμμή 2 (περίγραμμα και γραμμή έμφασης) 39"/>
          <p:cNvSpPr/>
          <p:nvPr/>
        </p:nvSpPr>
        <p:spPr>
          <a:xfrm>
            <a:off x="8047107" y="3941386"/>
            <a:ext cx="533969" cy="217611"/>
          </a:xfrm>
          <a:prstGeom prst="accentBorderCallout2">
            <a:avLst>
              <a:gd name="adj1" fmla="val 74741"/>
              <a:gd name="adj2" fmla="val 110831"/>
              <a:gd name="adj3" fmla="val 56386"/>
              <a:gd name="adj4" fmla="val 129125"/>
              <a:gd name="adj5" fmla="val 119719"/>
              <a:gd name="adj6" fmla="val 155168"/>
            </a:avLst>
          </a:prstGeom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l-GR" sz="800" dirty="0" smtClean="0">
                <a:latin typeface="Arial Narrow" panose="020B0606020202030204" pitchFamily="34" charset="0"/>
              </a:rPr>
              <a:t>ΤΗΝΟΥ</a:t>
            </a:r>
            <a:endParaRPr lang="el-GR" sz="800" dirty="0">
              <a:latin typeface="Arial Narrow" panose="020B0606020202030204" pitchFamily="34" charset="0"/>
            </a:endParaRPr>
          </a:p>
        </p:txBody>
      </p:sp>
      <p:sp>
        <p:nvSpPr>
          <p:cNvPr id="41" name="Επεξήγηση με γραμμή 2 (περίγραμμα και γραμμή έμφασης) 40"/>
          <p:cNvSpPr/>
          <p:nvPr/>
        </p:nvSpPr>
        <p:spPr>
          <a:xfrm>
            <a:off x="6769829" y="3926175"/>
            <a:ext cx="684950" cy="232822"/>
          </a:xfrm>
          <a:prstGeom prst="accentBorderCallout2">
            <a:avLst>
              <a:gd name="adj1" fmla="val 74741"/>
              <a:gd name="adj2" fmla="val 110831"/>
              <a:gd name="adj3" fmla="val 56386"/>
              <a:gd name="adj4" fmla="val 129125"/>
              <a:gd name="adj5" fmla="val 256087"/>
              <a:gd name="adj6" fmla="val 171280"/>
            </a:avLst>
          </a:prstGeom>
          <a:solidFill>
            <a:srgbClr val="FF0000"/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l-GR" sz="800" dirty="0" smtClean="0">
                <a:latin typeface="Arial Narrow" panose="020B0606020202030204" pitchFamily="34" charset="0"/>
              </a:rPr>
              <a:t>ΜΕΡΚΟΥΡΗ</a:t>
            </a:r>
            <a:endParaRPr lang="el-GR" sz="800" dirty="0">
              <a:latin typeface="Arial Narrow" panose="020B0606020202030204" pitchFamily="34" charset="0"/>
            </a:endParaRPr>
          </a:p>
        </p:txBody>
      </p:sp>
      <p:sp>
        <p:nvSpPr>
          <p:cNvPr id="42" name="Επεξήγηση με γραμμή 2 (περίγραμμα και γραμμή έμφασης) 41"/>
          <p:cNvSpPr/>
          <p:nvPr/>
        </p:nvSpPr>
        <p:spPr>
          <a:xfrm>
            <a:off x="6832600" y="4339039"/>
            <a:ext cx="714038" cy="232822"/>
          </a:xfrm>
          <a:prstGeom prst="accentBorderCallout2">
            <a:avLst>
              <a:gd name="adj1" fmla="val 74741"/>
              <a:gd name="adj2" fmla="val 110831"/>
              <a:gd name="adj3" fmla="val 56386"/>
              <a:gd name="adj4" fmla="val 129125"/>
              <a:gd name="adj5" fmla="val 256087"/>
              <a:gd name="adj6" fmla="val 171280"/>
            </a:avLst>
          </a:prstGeom>
          <a:solidFill>
            <a:srgbClr val="FF0000"/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l-GR" sz="800" dirty="0" smtClean="0">
                <a:latin typeface="Arial Narrow" panose="020B0606020202030204" pitchFamily="34" charset="0"/>
              </a:rPr>
              <a:t>ΓΕΝΝΗΜΑΤΑ</a:t>
            </a:r>
            <a:endParaRPr lang="el-GR" sz="8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5660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Ορθογώνιο 10"/>
          <p:cNvSpPr/>
          <p:nvPr/>
        </p:nvSpPr>
        <p:spPr>
          <a:xfrm>
            <a:off x="1847460" y="1380783"/>
            <a:ext cx="8901404" cy="3825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847461" y="454103"/>
            <a:ext cx="10515600" cy="885177"/>
          </a:xfrm>
        </p:spPr>
        <p:txBody>
          <a:bodyPr>
            <a:normAutofit/>
          </a:bodyPr>
          <a:lstStyle/>
          <a:p>
            <a:r>
              <a:rPr lang="el-GR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ΕΛΛΗΝΙΚΗ ΔΗΜΟΚΑΤΙΑ</a:t>
            </a:r>
            <a:br>
              <a:rPr lang="el-GR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l-GR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ΔΗΜΟΣ </a:t>
            </a:r>
            <a:r>
              <a:rPr lang="el-GR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ΧΑΛΑΝΔΡΙΟΥ</a:t>
            </a:r>
            <a:endParaRPr lang="el-GR" sz="2000" dirty="0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538" y="463462"/>
            <a:ext cx="921074" cy="1329892"/>
          </a:xfrm>
          <a:prstGeom prst="rect">
            <a:avLst/>
          </a:prstGeom>
        </p:spPr>
      </p:pic>
      <p:cxnSp>
        <p:nvCxnSpPr>
          <p:cNvPr id="5" name="Ευθεία γραμμή σύνδεσης 4"/>
          <p:cNvCxnSpPr/>
          <p:nvPr/>
        </p:nvCxnSpPr>
        <p:spPr>
          <a:xfrm>
            <a:off x="1847461" y="1292623"/>
            <a:ext cx="890140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Τίτλος 1"/>
          <p:cNvSpPr txBox="1">
            <a:spLocks/>
          </p:cNvSpPr>
          <p:nvPr/>
        </p:nvSpPr>
        <p:spPr>
          <a:xfrm>
            <a:off x="1847461" y="1446256"/>
            <a:ext cx="9386596" cy="3285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l-GR" sz="2000" dirty="0"/>
          </a:p>
        </p:txBody>
      </p:sp>
      <p:sp>
        <p:nvSpPr>
          <p:cNvPr id="10" name="Τίτλος 1"/>
          <p:cNvSpPr txBox="1">
            <a:spLocks/>
          </p:cNvSpPr>
          <p:nvPr/>
        </p:nvSpPr>
        <p:spPr>
          <a:xfrm>
            <a:off x="1847460" y="1446258"/>
            <a:ext cx="8901404" cy="4425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ΚΑΚΟΚΑΙΡΙΑ </a:t>
            </a:r>
            <a:r>
              <a:rPr lang="el-GR" sz="16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ΜΠΑΡΜΠΑΡΑ ΕΚΧΙΟΝΙΣΜΟΙ : ΕΜΠΛΕΚΟΜΕΝΟΣ ΕΞΟΠΛΙΣΜΟΣ </a:t>
            </a:r>
            <a:r>
              <a:rPr lang="el-GR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ΚΑΙ ΠΡΟΣΩΠΙΚΟ</a:t>
            </a:r>
          </a:p>
          <a:p>
            <a:endParaRPr lang="el-GR" sz="1600" dirty="0">
              <a:solidFill>
                <a:schemeClr val="bg1"/>
              </a:solidFill>
            </a:endParaRPr>
          </a:p>
        </p:txBody>
      </p:sp>
      <p:cxnSp>
        <p:nvCxnSpPr>
          <p:cNvPr id="7" name="Ευθεία γραμμή σύνδεσης 6"/>
          <p:cNvCxnSpPr/>
          <p:nvPr/>
        </p:nvCxnSpPr>
        <p:spPr>
          <a:xfrm>
            <a:off x="5631412" y="2008668"/>
            <a:ext cx="0" cy="4264305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Εικόνα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281" y="2073525"/>
            <a:ext cx="1164513" cy="1164513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sx="107000" sy="107000" algn="tl" rotWithShape="0">
              <a:prstClr val="black">
                <a:alpha val="30000"/>
              </a:prstClr>
            </a:outerShdw>
          </a:effectLst>
        </p:spPr>
      </p:pic>
      <p:pic>
        <p:nvPicPr>
          <p:cNvPr id="18" name="Εικόνα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0182" y="2248732"/>
            <a:ext cx="1223371" cy="814097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sx="106000" sy="106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Εικόνα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3124" y="2100978"/>
            <a:ext cx="1374063" cy="1102030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sx="106000" sy="106000" algn="tl" rotWithShape="0">
              <a:prstClr val="black">
                <a:alpha val="40000"/>
              </a:prstClr>
            </a:outerShdw>
          </a:effectLst>
        </p:spPr>
      </p:pic>
      <p:sp>
        <p:nvSpPr>
          <p:cNvPr id="23" name="TextBox 22"/>
          <p:cNvSpPr txBox="1"/>
          <p:nvPr/>
        </p:nvSpPr>
        <p:spPr>
          <a:xfrm>
            <a:off x="389253" y="3436692"/>
            <a:ext cx="890822" cy="461665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l-GR" sz="2400" dirty="0" smtClean="0">
                <a:latin typeface="Bauhaus 93" panose="04030905020B02020C02" pitchFamily="82" charset="0"/>
                <a:ea typeface="Tahoma" panose="020B0604030504040204" pitchFamily="34" charset="0"/>
                <a:cs typeface="Tahoma" panose="020B0604030504040204" pitchFamily="34" charset="0"/>
              </a:rPr>
              <a:t>2+</a:t>
            </a:r>
            <a:r>
              <a:rPr lang="el-GR" sz="2400" dirty="0" smtClean="0">
                <a:solidFill>
                  <a:srgbClr val="FF0000"/>
                </a:solidFill>
                <a:latin typeface="Bauhaus 93" panose="04030905020B02020C02" pitchFamily="82" charset="0"/>
                <a:ea typeface="Tahoma" panose="020B0604030504040204" pitchFamily="34" charset="0"/>
                <a:cs typeface="Tahoma" panose="020B0604030504040204" pitchFamily="34" charset="0"/>
              </a:rPr>
              <a:t>7</a:t>
            </a:r>
            <a:endParaRPr lang="el-GR" sz="24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986565" y="3423694"/>
            <a:ext cx="856440" cy="46166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Bauhaus 93" panose="04030905020B02020C02" pitchFamily="82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el-GR" sz="2400" dirty="0" smtClean="0">
                <a:latin typeface="Bauhaus 93" panose="04030905020B02020C02" pitchFamily="82" charset="0"/>
                <a:ea typeface="Tahoma" panose="020B0604030504040204" pitchFamily="34" charset="0"/>
                <a:cs typeface="Tahoma" panose="020B0604030504040204" pitchFamily="34" charset="0"/>
              </a:rPr>
              <a:t>+</a:t>
            </a:r>
            <a:r>
              <a:rPr lang="el-GR" sz="2400" dirty="0" smtClean="0">
                <a:solidFill>
                  <a:srgbClr val="FF0000"/>
                </a:solidFill>
                <a:latin typeface="Bauhaus 93" panose="04030905020B02020C02" pitchFamily="82" charset="0"/>
                <a:ea typeface="Tahoma" panose="020B0604030504040204" pitchFamily="34" charset="0"/>
                <a:cs typeface="Tahoma" panose="020B0604030504040204" pitchFamily="34" charset="0"/>
              </a:rPr>
              <a:t>7</a:t>
            </a:r>
            <a:endParaRPr lang="el-GR" sz="24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1" name="Εικόνα 3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9901" y="2707336"/>
            <a:ext cx="1155360" cy="1155360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6326700" y="4022004"/>
            <a:ext cx="376922" cy="461665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l-GR" sz="2400" dirty="0" smtClean="0">
                <a:latin typeface="Bauhaus 93" panose="04030905020B02020C02" pitchFamily="82" charset="0"/>
                <a:ea typeface="Tahoma" panose="020B0604030504040204" pitchFamily="34" charset="0"/>
                <a:cs typeface="Tahoma" panose="020B0604030504040204" pitchFamily="34" charset="0"/>
              </a:rPr>
              <a:t>7</a:t>
            </a:r>
            <a:endParaRPr lang="el-GR" sz="24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3" name="Εικόνα 3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4014" y="2571659"/>
            <a:ext cx="1231543" cy="1231543"/>
          </a:xfrm>
          <a:prstGeom prst="rect">
            <a:avLst/>
          </a:prstGeom>
        </p:spPr>
      </p:pic>
      <p:pic>
        <p:nvPicPr>
          <p:cNvPr id="35" name="Εικόνα 3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0541" y="2676835"/>
            <a:ext cx="1185863" cy="1185863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8891524" y="4008097"/>
            <a:ext cx="1164614" cy="461665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l-GR" sz="2400" dirty="0" smtClean="0">
                <a:latin typeface="Bauhaus 93" panose="04030905020B02020C02" pitchFamily="82" charset="0"/>
                <a:ea typeface="Tahoma" panose="020B0604030504040204" pitchFamily="34" charset="0"/>
                <a:cs typeface="Tahoma" panose="020B0604030504040204" pitchFamily="34" charset="0"/>
              </a:rPr>
              <a:t>36 + </a:t>
            </a:r>
            <a:r>
              <a:rPr lang="el-GR" sz="2400" dirty="0" smtClean="0">
                <a:solidFill>
                  <a:srgbClr val="00B050"/>
                </a:solidFill>
                <a:latin typeface="Bauhaus 93" panose="04030905020B02020C02" pitchFamily="82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lang="el-GR" sz="2400" dirty="0">
              <a:solidFill>
                <a:srgbClr val="00B05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7" name="Εικόνα 3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7036" y="2327602"/>
            <a:ext cx="1199039" cy="960187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10215401" y="3166797"/>
            <a:ext cx="12527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ΕΠΟΠΤΕΣ </a:t>
            </a:r>
            <a:r>
              <a:rPr lang="el-GR" sz="12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ΠΡΟιΣΤΑΜΕΝΟΙ</a:t>
            </a:r>
            <a:r>
              <a:rPr lang="el-GR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ΔΙΕΥΘΥΝΤΕΣ</a:t>
            </a:r>
            <a:endParaRPr lang="el-GR" sz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0549167" y="4008097"/>
            <a:ext cx="591583" cy="461665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l-GR" sz="2400" dirty="0" smtClean="0">
                <a:latin typeface="Bauhaus 93" panose="04030905020B02020C02" pitchFamily="82" charset="0"/>
                <a:ea typeface="Tahoma" panose="020B0604030504040204" pitchFamily="34" charset="0"/>
                <a:cs typeface="Tahoma" panose="020B0604030504040204" pitchFamily="34" charset="0"/>
              </a:rPr>
              <a:t>12</a:t>
            </a:r>
            <a:endParaRPr lang="el-GR" sz="24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5" name="Εικόνα 2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605" y="4349430"/>
            <a:ext cx="1549855" cy="1031358"/>
          </a:xfrm>
          <a:prstGeom prst="rect">
            <a:avLst/>
          </a:prstGeom>
        </p:spPr>
      </p:pic>
      <p:pic>
        <p:nvPicPr>
          <p:cNvPr id="27" name="Εικόνα 26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24" t="25558" r="16220" b="29100"/>
          <a:stretch/>
        </p:blipFill>
        <p:spPr>
          <a:xfrm>
            <a:off x="2940859" y="4140820"/>
            <a:ext cx="1880310" cy="1239968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791845" y="3401031"/>
            <a:ext cx="767358" cy="46166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l-GR" sz="2400" dirty="0" smtClean="0">
                <a:latin typeface="Bauhaus 93" panose="04030905020B02020C02" pitchFamily="82" charset="0"/>
                <a:ea typeface="Tahoma" panose="020B0604030504040204" pitchFamily="34" charset="0"/>
                <a:cs typeface="Tahoma" panose="020B0604030504040204" pitchFamily="34" charset="0"/>
              </a:rPr>
              <a:t>3+</a:t>
            </a:r>
            <a:r>
              <a:rPr lang="el-GR" sz="2400" dirty="0">
                <a:solidFill>
                  <a:srgbClr val="FF0000"/>
                </a:solidFill>
                <a:latin typeface="Bauhaus 93" panose="04030905020B02020C02" pitchFamily="82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lang="el-GR" sz="24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35858" y="5370196"/>
            <a:ext cx="767358" cy="46166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l-GR" sz="2400" dirty="0" smtClean="0">
                <a:latin typeface="Bauhaus 93" panose="04030905020B02020C02" pitchFamily="82" charset="0"/>
                <a:ea typeface="Tahoma" panose="020B0604030504040204" pitchFamily="34" charset="0"/>
                <a:cs typeface="Tahoma" panose="020B0604030504040204" pitchFamily="34" charset="0"/>
              </a:rPr>
              <a:t>2+</a:t>
            </a:r>
            <a:r>
              <a:rPr lang="el-GR" sz="2400" dirty="0">
                <a:solidFill>
                  <a:srgbClr val="FF0000"/>
                </a:solidFill>
                <a:latin typeface="Bauhaus 93" panose="04030905020B02020C02" pitchFamily="82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lang="el-GR" sz="24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689559" y="5370196"/>
            <a:ext cx="371345" cy="46166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l-GR" sz="2400" dirty="0" smtClean="0">
                <a:solidFill>
                  <a:srgbClr val="FF0000"/>
                </a:solidFill>
                <a:latin typeface="Bauhaus 93" panose="04030905020B02020C02" pitchFamily="82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endParaRPr lang="el-GR" sz="24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500163" y="4022004"/>
            <a:ext cx="1019243" cy="461665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l-GR" sz="2400" dirty="0" smtClean="0">
                <a:latin typeface="Bauhaus 93" panose="04030905020B02020C02" pitchFamily="82" charset="0"/>
                <a:ea typeface="Tahoma" panose="020B0604030504040204" pitchFamily="34" charset="0"/>
                <a:cs typeface="Tahoma" panose="020B0604030504040204" pitchFamily="34" charset="0"/>
              </a:rPr>
              <a:t>18 +4</a:t>
            </a:r>
            <a:endParaRPr lang="el-GR" sz="24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7281" y="6092890"/>
            <a:ext cx="23566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ΣΥΝΟΛΟ: </a:t>
            </a:r>
            <a:r>
              <a:rPr lang="el-GR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 + </a:t>
            </a:r>
            <a:r>
              <a:rPr lang="el-GR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25</a:t>
            </a:r>
            <a:endParaRPr lang="el-GR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6092662" y="6092890"/>
            <a:ext cx="23566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ΣΥΝΟΛΟ: </a:t>
            </a:r>
            <a:r>
              <a:rPr lang="el-GR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77 + </a:t>
            </a:r>
            <a:r>
              <a:rPr lang="el-GR" b="1" dirty="0" smtClean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lang="el-GR" b="1" dirty="0">
              <a:solidFill>
                <a:srgbClr val="00B05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611559" y="5138423"/>
            <a:ext cx="22597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l-GR" sz="1200" dirty="0" smtClean="0"/>
              <a:t>ΔΗΜΟΣ</a:t>
            </a:r>
          </a:p>
          <a:p>
            <a:pPr algn="r"/>
            <a:r>
              <a:rPr lang="el-GR" sz="1200" dirty="0" smtClean="0"/>
              <a:t>ΥΠΕΡΓΟΛΑΒΟΙ</a:t>
            </a:r>
          </a:p>
          <a:p>
            <a:pPr algn="r"/>
            <a:r>
              <a:rPr lang="el-GR" sz="1200" dirty="0" smtClean="0"/>
              <a:t>ΕΘΕΛΟΝΤΕΣ ΠΟΛ. ΠΡΟΣΤΑΣΙΑΣ</a:t>
            </a:r>
            <a:endParaRPr lang="el-GR" sz="1200" dirty="0"/>
          </a:p>
        </p:txBody>
      </p:sp>
      <p:sp>
        <p:nvSpPr>
          <p:cNvPr id="8" name="Ορθογώνιο 7"/>
          <p:cNvSpPr/>
          <p:nvPr/>
        </p:nvSpPr>
        <p:spPr>
          <a:xfrm>
            <a:off x="10829929" y="5203510"/>
            <a:ext cx="753410" cy="152265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43" name="Ορθογώνιο 42"/>
          <p:cNvSpPr/>
          <p:nvPr/>
        </p:nvSpPr>
        <p:spPr>
          <a:xfrm>
            <a:off x="10829928" y="5383622"/>
            <a:ext cx="753410" cy="152265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44" name="Ορθογώνιο 43"/>
          <p:cNvSpPr/>
          <p:nvPr/>
        </p:nvSpPr>
        <p:spPr>
          <a:xfrm>
            <a:off x="10829928" y="5563734"/>
            <a:ext cx="753410" cy="15226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753081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Ορθογώνιο 10"/>
          <p:cNvSpPr/>
          <p:nvPr/>
        </p:nvSpPr>
        <p:spPr>
          <a:xfrm>
            <a:off x="1847460" y="1380783"/>
            <a:ext cx="8901404" cy="3825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847461" y="454103"/>
            <a:ext cx="10515600" cy="885177"/>
          </a:xfrm>
        </p:spPr>
        <p:txBody>
          <a:bodyPr>
            <a:normAutofit/>
          </a:bodyPr>
          <a:lstStyle/>
          <a:p>
            <a:r>
              <a:rPr lang="el-GR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ΕΛΛΗΝΙΚΗ ΔΗΜΟΚΑΤΙΑ</a:t>
            </a:r>
            <a:br>
              <a:rPr lang="el-GR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l-GR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ΔΗΜΟΣ </a:t>
            </a:r>
            <a:r>
              <a:rPr lang="el-GR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ΧΑΛΑΝΔΡΙΟΥ</a:t>
            </a:r>
            <a:endParaRPr lang="el-GR" sz="2000" dirty="0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538" y="463462"/>
            <a:ext cx="921074" cy="1329892"/>
          </a:xfrm>
          <a:prstGeom prst="rect">
            <a:avLst/>
          </a:prstGeom>
        </p:spPr>
      </p:pic>
      <p:cxnSp>
        <p:nvCxnSpPr>
          <p:cNvPr id="5" name="Ευθεία γραμμή σύνδεσης 4"/>
          <p:cNvCxnSpPr/>
          <p:nvPr/>
        </p:nvCxnSpPr>
        <p:spPr>
          <a:xfrm>
            <a:off x="1847461" y="1292623"/>
            <a:ext cx="890140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Τίτλος 1"/>
          <p:cNvSpPr txBox="1">
            <a:spLocks/>
          </p:cNvSpPr>
          <p:nvPr/>
        </p:nvSpPr>
        <p:spPr>
          <a:xfrm>
            <a:off x="1847461" y="1446256"/>
            <a:ext cx="9386596" cy="3285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l-GR" sz="2000" dirty="0"/>
          </a:p>
        </p:txBody>
      </p:sp>
      <p:sp>
        <p:nvSpPr>
          <p:cNvPr id="10" name="Τίτλος 1"/>
          <p:cNvSpPr txBox="1">
            <a:spLocks/>
          </p:cNvSpPr>
          <p:nvPr/>
        </p:nvSpPr>
        <p:spPr>
          <a:xfrm>
            <a:off x="1847460" y="1446258"/>
            <a:ext cx="8901404" cy="4425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ΚΑΚΟΚΑΙΡΙΑ </a:t>
            </a:r>
            <a:r>
              <a:rPr lang="el-GR" sz="16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ΜΠΑΡΜΠΑΡΑ ΕΚΧΙΟΝΙΣΜΟΙ : ΔΡΟΜΟΛΟΓΙΑ ΕΚΧΙΟΝΙΣΤΙΚΩΝ</a:t>
            </a:r>
            <a:endParaRPr lang="el-GR" sz="16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l-GR" sz="1600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058302" y="5076827"/>
            <a:ext cx="1409850" cy="276999"/>
          </a:xfrm>
          <a:prstGeom prst="rect">
            <a:avLst/>
          </a:prstGeom>
          <a:noFill/>
          <a:effectLst>
            <a:outerShdw blurRad="622300" dist="50800" dir="5400000" algn="ctr" rotWithShape="0">
              <a:srgbClr val="000000">
                <a:alpha val="43137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l-GR" sz="1200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ΠΕΡΙΟΧΗ ΔΡΑΣΗΣ</a:t>
            </a:r>
            <a:endParaRPr lang="el-GR" sz="1200" i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29" name="Γράφημα 2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23092591"/>
              </p:ext>
            </p:extLst>
          </p:nvPr>
        </p:nvGraphicFramePr>
        <p:xfrm>
          <a:off x="1017037" y="1774824"/>
          <a:ext cx="9731827" cy="47659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555986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Ορθογώνιο 10"/>
          <p:cNvSpPr/>
          <p:nvPr/>
        </p:nvSpPr>
        <p:spPr>
          <a:xfrm>
            <a:off x="1847460" y="1380783"/>
            <a:ext cx="8901404" cy="3825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847461" y="454103"/>
            <a:ext cx="10515600" cy="885177"/>
          </a:xfrm>
        </p:spPr>
        <p:txBody>
          <a:bodyPr>
            <a:normAutofit/>
          </a:bodyPr>
          <a:lstStyle/>
          <a:p>
            <a:r>
              <a:rPr lang="el-GR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ΕΛΛΗΝΙΚΗ ΔΗΜΟΚΑΤΙΑ</a:t>
            </a:r>
            <a:br>
              <a:rPr lang="el-GR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l-GR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ΔΗΜΟΣ </a:t>
            </a:r>
            <a:r>
              <a:rPr lang="el-GR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ΧΑΛΑΝΔΡΙΟΥ</a:t>
            </a:r>
            <a:endParaRPr lang="el-GR" sz="2000" dirty="0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538" y="463462"/>
            <a:ext cx="921074" cy="1329892"/>
          </a:xfrm>
          <a:prstGeom prst="rect">
            <a:avLst/>
          </a:prstGeom>
        </p:spPr>
      </p:pic>
      <p:cxnSp>
        <p:nvCxnSpPr>
          <p:cNvPr id="5" name="Ευθεία γραμμή σύνδεσης 4"/>
          <p:cNvCxnSpPr/>
          <p:nvPr/>
        </p:nvCxnSpPr>
        <p:spPr>
          <a:xfrm>
            <a:off x="1847461" y="1292623"/>
            <a:ext cx="890140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Τίτλος 1"/>
          <p:cNvSpPr txBox="1">
            <a:spLocks/>
          </p:cNvSpPr>
          <p:nvPr/>
        </p:nvSpPr>
        <p:spPr>
          <a:xfrm>
            <a:off x="1847461" y="1446256"/>
            <a:ext cx="9386596" cy="3285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l-GR" sz="2000" dirty="0"/>
          </a:p>
        </p:txBody>
      </p:sp>
      <p:sp>
        <p:nvSpPr>
          <p:cNvPr id="10" name="Τίτλος 1"/>
          <p:cNvSpPr txBox="1">
            <a:spLocks/>
          </p:cNvSpPr>
          <p:nvPr/>
        </p:nvSpPr>
        <p:spPr>
          <a:xfrm>
            <a:off x="1847460" y="1446258"/>
            <a:ext cx="8901404" cy="4425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ΚΑΚΟΚΑΙΡΙΑ </a:t>
            </a:r>
            <a:r>
              <a:rPr lang="el-GR" sz="16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ΜΠΑΡΜΠΑΡΑ ΕΚΧΙΟΝΙΣΜΟΙ : ΠΟΣΟΤΗΤΕΣ ΑΛΑΤΙΟΥ ΠΟΥ ΔΙΑΚΙΝΗΘΗΚΑΝ (σε </a:t>
            </a:r>
            <a:r>
              <a:rPr lang="en-US" sz="1600" dirty="0" err="1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tn</a:t>
            </a:r>
            <a:r>
              <a:rPr lang="en-US" sz="16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endParaRPr lang="el-GR" sz="16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l-GR" sz="1600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058302" y="5076827"/>
            <a:ext cx="1409850" cy="276999"/>
          </a:xfrm>
          <a:prstGeom prst="rect">
            <a:avLst/>
          </a:prstGeom>
          <a:noFill/>
          <a:effectLst>
            <a:outerShdw blurRad="622300" dist="50800" dir="5400000" algn="ctr" rotWithShape="0">
              <a:srgbClr val="000000">
                <a:alpha val="43137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l-GR" sz="1200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ΠΕΡΙΟΧΗ ΔΡΑΣΗΣ</a:t>
            </a:r>
            <a:endParaRPr lang="el-GR" sz="1200" i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12" name="Γράφημα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04264270"/>
              </p:ext>
            </p:extLst>
          </p:nvPr>
        </p:nvGraphicFramePr>
        <p:xfrm>
          <a:off x="1280075" y="1926376"/>
          <a:ext cx="9468789" cy="47916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256323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Ορθογώνιο 10"/>
          <p:cNvSpPr/>
          <p:nvPr/>
        </p:nvSpPr>
        <p:spPr>
          <a:xfrm>
            <a:off x="1847460" y="1380273"/>
            <a:ext cx="8901404" cy="3825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847461" y="454103"/>
            <a:ext cx="10515600" cy="885177"/>
          </a:xfrm>
        </p:spPr>
        <p:txBody>
          <a:bodyPr>
            <a:normAutofit/>
          </a:bodyPr>
          <a:lstStyle/>
          <a:p>
            <a:r>
              <a:rPr lang="el-GR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ΕΛΛΗΝΙΚΗ ΔΗΜΟΚΑΤΙΑ</a:t>
            </a:r>
            <a:br>
              <a:rPr lang="el-GR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l-GR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ΔΗΜΟΣ </a:t>
            </a:r>
            <a:r>
              <a:rPr lang="el-GR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ΧΑΛΑΝΔΡΙΟΥ</a:t>
            </a:r>
            <a:endParaRPr lang="el-GR" sz="1600" dirty="0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538" y="463462"/>
            <a:ext cx="921074" cy="1329892"/>
          </a:xfrm>
          <a:prstGeom prst="rect">
            <a:avLst/>
          </a:prstGeom>
        </p:spPr>
      </p:pic>
      <p:cxnSp>
        <p:nvCxnSpPr>
          <p:cNvPr id="5" name="Ευθεία γραμμή σύνδεσης 4"/>
          <p:cNvCxnSpPr/>
          <p:nvPr/>
        </p:nvCxnSpPr>
        <p:spPr>
          <a:xfrm>
            <a:off x="1847461" y="1292623"/>
            <a:ext cx="890140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Τίτλος 1"/>
          <p:cNvSpPr txBox="1">
            <a:spLocks/>
          </p:cNvSpPr>
          <p:nvPr/>
        </p:nvSpPr>
        <p:spPr>
          <a:xfrm>
            <a:off x="1847463" y="1446257"/>
            <a:ext cx="8901403" cy="3170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l-GR" sz="2000" dirty="0"/>
          </a:p>
        </p:txBody>
      </p:sp>
      <p:sp>
        <p:nvSpPr>
          <p:cNvPr id="10" name="Τίτλος 1"/>
          <p:cNvSpPr txBox="1">
            <a:spLocks/>
          </p:cNvSpPr>
          <p:nvPr/>
        </p:nvSpPr>
        <p:spPr>
          <a:xfrm>
            <a:off x="1847462" y="1350767"/>
            <a:ext cx="8901404" cy="4425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 sz="16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ΚΑΚΟΚΑΙΡΙΑ ΜΠΑΡΜΠΑΡΑ : ΣΥΜΠΕΡΑΣΜΑΤΑ ΚΑΙ ΘΕΜΑΤΑ ΠΡΟΣ ΠΕΡΑΙΤΕΡΩ ΕΠΕΞΕΡΓΑΣΙΑ</a:t>
            </a:r>
            <a:endParaRPr lang="el-GR" sz="1600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85020" y="1822860"/>
            <a:ext cx="11226283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Βασικά συμπεράσματα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 smtClean="0"/>
              <a:t>Δούλεψε το μητρώο «εκχιονισμού» με 4  εργολάβους να δίνουν το παρόν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 smtClean="0"/>
              <a:t>Όλες οι δυνάμεις βρίσκονταν στην θέση τους από το Σάββατο 4/2 πρωί μέχρι την Πέμπτη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 smtClean="0"/>
              <a:t>Οι διανομές αλατιού οργανώθηκαν πριν την χιονόπτωση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 smtClean="0"/>
              <a:t>Η διαμόρφωση των επιφυλακών κατά τις διεθνείς σωστές πρακτικές έγινε μήνες πιο πριν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 smtClean="0"/>
              <a:t>Η ενημέρωση από πριν, τα κλειστά σχολεία και η μειωμένη κίνηση στους δρόμους  που επέφερε περιορισμό της άναρχης στάθμευσης επέτρεψε την παραγωγική εργασία μας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 smtClean="0"/>
              <a:t>Η αλλαγή στον τύπο χρησιμοποιούμενων μηχανημάτων και στον τρόπο δουλειάς αποτιμάται θετικά συνιστ</a:t>
            </a:r>
            <a:r>
              <a:rPr lang="el-GR" dirty="0"/>
              <a:t>ώ</a:t>
            </a:r>
            <a:r>
              <a:rPr lang="el-GR" dirty="0" smtClean="0"/>
              <a:t>ντας τομή στην διαχείριση των χιονοπτώσεων στη πόλη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 smtClean="0"/>
              <a:t>Η σωστή διαχείριση στα φορτία αλατιού τόσο στην Εθνική οδό όσο και στην Αττική οδό επέτρεψε την απρόσκοπτη τροφοδοσία με αλάτι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 smtClean="0"/>
              <a:t>Η χιονόπτωση ήταν μικρότερη από την Ελπίδα και συνοδεύτηκε από βροχή ή ηλιοφάνεια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 smtClean="0"/>
              <a:t>Δεν βοήθησαν οι ανακριβείς προβλέψεις ακόμα και σε επίπεδο ημέρας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dirty="0"/>
          </a:p>
          <a:p>
            <a:r>
              <a:rPr lang="el-GR" dirty="0" smtClean="0"/>
              <a:t>Ζητήματα για διερεύνηση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 smtClean="0"/>
              <a:t>Οργάνωση των επιφυλακών με βάση την πολεοδομική ενότητα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 smtClean="0"/>
              <a:t>Το μέγεθος του εξοπλισμού πρέπει να έχει το βάρος του σε μικρά εκχιονιστικά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dirty="0" smtClean="0"/>
          </a:p>
          <a:p>
            <a:r>
              <a:rPr lang="el-GR" dirty="0" smtClean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289659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Ορθογώνιο 10"/>
          <p:cNvSpPr/>
          <p:nvPr/>
        </p:nvSpPr>
        <p:spPr>
          <a:xfrm>
            <a:off x="1847460" y="1380783"/>
            <a:ext cx="8901404" cy="3825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847461" y="454103"/>
            <a:ext cx="10515600" cy="885177"/>
          </a:xfrm>
        </p:spPr>
        <p:txBody>
          <a:bodyPr>
            <a:normAutofit/>
          </a:bodyPr>
          <a:lstStyle/>
          <a:p>
            <a:r>
              <a:rPr lang="el-GR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ΕΛΛΗΝΙΚΗ ΔΗΜΟΚΑΤΙΑ</a:t>
            </a:r>
            <a:br>
              <a:rPr lang="el-GR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l-GR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ΔΗΜΟΣ </a:t>
            </a:r>
            <a:r>
              <a:rPr lang="el-GR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ΧΑΛΑΝΔΡΙΟΥ</a:t>
            </a:r>
            <a:endParaRPr lang="el-GR" sz="1600" dirty="0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538" y="463462"/>
            <a:ext cx="921074" cy="1329892"/>
          </a:xfrm>
          <a:prstGeom prst="rect">
            <a:avLst/>
          </a:prstGeom>
        </p:spPr>
      </p:pic>
      <p:cxnSp>
        <p:nvCxnSpPr>
          <p:cNvPr id="5" name="Ευθεία γραμμή σύνδεσης 4"/>
          <p:cNvCxnSpPr/>
          <p:nvPr/>
        </p:nvCxnSpPr>
        <p:spPr>
          <a:xfrm>
            <a:off x="1847461" y="1292623"/>
            <a:ext cx="890140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Τίτλος 1"/>
          <p:cNvSpPr txBox="1">
            <a:spLocks/>
          </p:cNvSpPr>
          <p:nvPr/>
        </p:nvSpPr>
        <p:spPr>
          <a:xfrm>
            <a:off x="1847461" y="1446257"/>
            <a:ext cx="10515600" cy="885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l-GR" sz="2000" dirty="0"/>
          </a:p>
        </p:txBody>
      </p:sp>
      <p:sp>
        <p:nvSpPr>
          <p:cNvPr id="10" name="Τίτλος 1"/>
          <p:cNvSpPr txBox="1">
            <a:spLocks/>
          </p:cNvSpPr>
          <p:nvPr/>
        </p:nvSpPr>
        <p:spPr>
          <a:xfrm>
            <a:off x="1847462" y="1350767"/>
            <a:ext cx="8901404" cy="4425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Η ΚΑΚΟΚΑΙΡΙΑ</a:t>
            </a:r>
            <a:r>
              <a:rPr lang="en-US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l-GR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ΜΠΑΡΜΠΑΡΑ ΣΤΗΝ ΕΥΡΥΤΕΡΗ ΠΕΡΙΟΧΗ ΤΟΥ ΧΑΛΑΝΔΡΙΟΥ ΔΕΥΤΕΡΑ 6/2/2023</a:t>
            </a:r>
            <a:endParaRPr lang="el-GR" sz="1600" dirty="0">
              <a:solidFill>
                <a:schemeClr val="bg1"/>
              </a:solidFill>
            </a:endParaRPr>
          </a:p>
        </p:txBody>
      </p:sp>
      <p:pic>
        <p:nvPicPr>
          <p:cNvPr id="12" name="Εικόνα 11"/>
          <p:cNvPicPr/>
          <p:nvPr/>
        </p:nvPicPr>
        <p:blipFill rotWithShape="1">
          <a:blip r:embed="rId3"/>
          <a:srcRect l="517" t="12675" r="14478" b="540"/>
          <a:stretch/>
        </p:blipFill>
        <p:spPr>
          <a:xfrm>
            <a:off x="819538" y="1870313"/>
            <a:ext cx="9621248" cy="4808040"/>
          </a:xfrm>
          <a:prstGeom prst="rect">
            <a:avLst/>
          </a:prstGeom>
        </p:spPr>
      </p:pic>
      <p:sp>
        <p:nvSpPr>
          <p:cNvPr id="3" name="Οβάλ 2"/>
          <p:cNvSpPr/>
          <p:nvPr/>
        </p:nvSpPr>
        <p:spPr>
          <a:xfrm>
            <a:off x="6298162" y="4438998"/>
            <a:ext cx="651278" cy="490451"/>
          </a:xfrm>
          <a:prstGeom prst="ellipse">
            <a:avLst/>
          </a:prstGeom>
          <a:solidFill>
            <a:schemeClr val="accent1">
              <a:alpha val="2200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42195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Ορθογώνιο 7"/>
          <p:cNvSpPr/>
          <p:nvPr/>
        </p:nvSpPr>
        <p:spPr>
          <a:xfrm>
            <a:off x="9760201" y="2001373"/>
            <a:ext cx="2229636" cy="284159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1" name="Ορθογώνιο 10"/>
          <p:cNvSpPr/>
          <p:nvPr/>
        </p:nvSpPr>
        <p:spPr>
          <a:xfrm>
            <a:off x="1847460" y="1380783"/>
            <a:ext cx="8901404" cy="3825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847461" y="454103"/>
            <a:ext cx="10515600" cy="885177"/>
          </a:xfrm>
        </p:spPr>
        <p:txBody>
          <a:bodyPr>
            <a:normAutofit/>
          </a:bodyPr>
          <a:lstStyle/>
          <a:p>
            <a:r>
              <a:rPr lang="el-GR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ΕΛΛΗΝΙΚΗ ΔΗΜΟΚΑΤΙΑ</a:t>
            </a:r>
            <a:br>
              <a:rPr lang="el-GR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l-GR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ΔΗΜΟΣ </a:t>
            </a:r>
            <a:r>
              <a:rPr lang="el-GR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ΧΑΛΑΝΔΡΙΟΥ</a:t>
            </a:r>
            <a:endParaRPr lang="el-GR" sz="1600" dirty="0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538" y="463462"/>
            <a:ext cx="921074" cy="1329892"/>
          </a:xfrm>
          <a:prstGeom prst="rect">
            <a:avLst/>
          </a:prstGeom>
        </p:spPr>
      </p:pic>
      <p:cxnSp>
        <p:nvCxnSpPr>
          <p:cNvPr id="5" name="Ευθεία γραμμή σύνδεσης 4"/>
          <p:cNvCxnSpPr/>
          <p:nvPr/>
        </p:nvCxnSpPr>
        <p:spPr>
          <a:xfrm>
            <a:off x="1847461" y="1292623"/>
            <a:ext cx="890140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Τίτλος 1"/>
          <p:cNvSpPr txBox="1">
            <a:spLocks/>
          </p:cNvSpPr>
          <p:nvPr/>
        </p:nvSpPr>
        <p:spPr>
          <a:xfrm>
            <a:off x="1847461" y="1446257"/>
            <a:ext cx="10515600" cy="885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l-GR" sz="2000" dirty="0"/>
          </a:p>
        </p:txBody>
      </p:sp>
      <p:sp>
        <p:nvSpPr>
          <p:cNvPr id="10" name="Τίτλος 1"/>
          <p:cNvSpPr txBox="1">
            <a:spLocks/>
          </p:cNvSpPr>
          <p:nvPr/>
        </p:nvSpPr>
        <p:spPr>
          <a:xfrm>
            <a:off x="1847462" y="1350767"/>
            <a:ext cx="8901404" cy="4425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ΚΑΚΟΚΑΙΡΙΑ ΜΠΑΡΜΠΑΡΑ: ΣΗΜΕΙΑ ΔΙΑΝΟΜΗΣ </a:t>
            </a:r>
            <a:r>
              <a:rPr lang="el-GR" sz="16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ΑΛΑΤΙΟΥ ΣΑΒΒΑΤΟ 4/2  </a:t>
            </a:r>
            <a:endParaRPr lang="el-GR" sz="1600" dirty="0">
              <a:solidFill>
                <a:schemeClr val="bg1"/>
              </a:solidFill>
            </a:endParaRPr>
          </a:p>
        </p:txBody>
      </p:sp>
      <p:pic>
        <p:nvPicPr>
          <p:cNvPr id="3" name="Εικόνα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" b="-1"/>
          <a:stretch/>
        </p:blipFill>
        <p:spPr>
          <a:xfrm rot="16200000">
            <a:off x="3255330" y="328854"/>
            <a:ext cx="5014431" cy="8043865"/>
          </a:xfrm>
          <a:prstGeom prst="rect">
            <a:avLst/>
          </a:prstGeom>
        </p:spPr>
      </p:pic>
      <p:sp>
        <p:nvSpPr>
          <p:cNvPr id="6" name="Επεξήγηση με γραμμή 2 (περίγραμμα και γραμμή έμφασης) 5"/>
          <p:cNvSpPr/>
          <p:nvPr/>
        </p:nvSpPr>
        <p:spPr>
          <a:xfrm>
            <a:off x="8907397" y="3271786"/>
            <a:ext cx="746449" cy="298579"/>
          </a:xfrm>
          <a:prstGeom prst="accent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6250"/>
              <a:gd name="adj6" fmla="val -25417"/>
            </a:avLst>
          </a:prstGeom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l-GR" sz="800" dirty="0">
                <a:latin typeface="Arial Narrow" panose="020B0606020202030204" pitchFamily="34" charset="0"/>
              </a:rPr>
              <a:t>ΚΕΠ ΗΡΑΚΛΕΙΤΟΥ</a:t>
            </a:r>
          </a:p>
        </p:txBody>
      </p:sp>
      <p:sp>
        <p:nvSpPr>
          <p:cNvPr id="17" name="Επεξήγηση με γραμμή 2 (περίγραμμα και γραμμή έμφασης) 16"/>
          <p:cNvSpPr/>
          <p:nvPr/>
        </p:nvSpPr>
        <p:spPr>
          <a:xfrm>
            <a:off x="7670714" y="1879221"/>
            <a:ext cx="892628" cy="298579"/>
          </a:xfrm>
          <a:prstGeom prst="accentBorderCallout2">
            <a:avLst>
              <a:gd name="adj1" fmla="val 62500"/>
              <a:gd name="adj2" fmla="val 106650"/>
              <a:gd name="adj3" fmla="val 15625"/>
              <a:gd name="adj4" fmla="val 123403"/>
              <a:gd name="adj5" fmla="val 59375"/>
              <a:gd name="adj6" fmla="val 176273"/>
            </a:avLst>
          </a:prstGeom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l-GR" sz="800" dirty="0">
                <a:latin typeface="Arial Narrow" panose="020B0606020202030204" pitchFamily="34" charset="0"/>
              </a:rPr>
              <a:t>ΝΕΚΡΟΤΑΦΕΙΟ</a:t>
            </a:r>
          </a:p>
        </p:txBody>
      </p:sp>
      <p:sp>
        <p:nvSpPr>
          <p:cNvPr id="18" name="Επεξήγηση με γραμμή 2 (περίγραμμα και γραμμή έμφασης) 17"/>
          <p:cNvSpPr/>
          <p:nvPr/>
        </p:nvSpPr>
        <p:spPr>
          <a:xfrm>
            <a:off x="4659086" y="6031633"/>
            <a:ext cx="985934" cy="397161"/>
          </a:xfrm>
          <a:prstGeom prst="accent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-150710"/>
              <a:gd name="adj6" fmla="val -71221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l-GR" sz="800" dirty="0" err="1">
                <a:latin typeface="Arial Narrow" panose="020B0606020202030204" pitchFamily="34" charset="0"/>
              </a:rPr>
              <a:t>ΑθΛ.</a:t>
            </a:r>
            <a:r>
              <a:rPr lang="el-GR" sz="800" dirty="0">
                <a:latin typeface="Arial Narrow" panose="020B0606020202030204" pitchFamily="34" charset="0"/>
              </a:rPr>
              <a:t> ΚΕΝΤΡΟ</a:t>
            </a:r>
          </a:p>
          <a:p>
            <a:pPr algn="ctr"/>
            <a:r>
              <a:rPr lang="el-GR" sz="800" dirty="0">
                <a:latin typeface="Arial Narrow" panose="020B0606020202030204" pitchFamily="34" charset="0"/>
              </a:rPr>
              <a:t>Μ. ΠΑΠΑΔΑΚΗΣ</a:t>
            </a:r>
          </a:p>
        </p:txBody>
      </p:sp>
      <p:sp>
        <p:nvSpPr>
          <p:cNvPr id="19" name="Επεξήγηση με γραμμή 2 (περίγραμμα και γραμμή έμφασης) 18"/>
          <p:cNvSpPr/>
          <p:nvPr/>
        </p:nvSpPr>
        <p:spPr>
          <a:xfrm>
            <a:off x="8803323" y="3809864"/>
            <a:ext cx="746449" cy="298579"/>
          </a:xfrm>
          <a:prstGeom prst="accent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-21875"/>
              <a:gd name="adj6" fmla="val -84167"/>
            </a:avLst>
          </a:prstGeom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l-GR" sz="800" dirty="0">
                <a:latin typeface="Arial Narrow" panose="020B0606020202030204" pitchFamily="34" charset="0"/>
              </a:rPr>
              <a:t>8</a:t>
            </a:r>
            <a:r>
              <a:rPr lang="el-GR" sz="800" baseline="30000" dirty="0">
                <a:latin typeface="Arial Narrow" panose="020B0606020202030204" pitchFamily="34" charset="0"/>
              </a:rPr>
              <a:t>Ο</a:t>
            </a:r>
            <a:r>
              <a:rPr lang="el-GR" sz="800" dirty="0">
                <a:latin typeface="Arial Narrow" panose="020B0606020202030204" pitchFamily="34" charset="0"/>
              </a:rPr>
              <a:t> ΓΥΜΝΑΣΙΟ</a:t>
            </a:r>
          </a:p>
        </p:txBody>
      </p:sp>
      <p:sp>
        <p:nvSpPr>
          <p:cNvPr id="21" name="Επεξήγηση με γραμμή 2 (περίγραμμα και γραμμή έμφασης) 20"/>
          <p:cNvSpPr/>
          <p:nvPr/>
        </p:nvSpPr>
        <p:spPr>
          <a:xfrm>
            <a:off x="7322866" y="2537145"/>
            <a:ext cx="804099" cy="298579"/>
          </a:xfrm>
          <a:prstGeom prst="accent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109375"/>
              <a:gd name="adj6" fmla="val -92917"/>
            </a:avLst>
          </a:prstGeom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l-GR" sz="800" dirty="0">
                <a:latin typeface="Arial Narrow" panose="020B0606020202030204" pitchFamily="34" charset="0"/>
              </a:rPr>
              <a:t>ΑΜΑΞΟΣΤΑΣΙΟ</a:t>
            </a:r>
          </a:p>
        </p:txBody>
      </p:sp>
      <p:sp>
        <p:nvSpPr>
          <p:cNvPr id="22" name="Επεξήγηση με γραμμή 2 (περίγραμμα και γραμμή έμφασης) 21"/>
          <p:cNvSpPr/>
          <p:nvPr/>
        </p:nvSpPr>
        <p:spPr>
          <a:xfrm>
            <a:off x="5762546" y="2314282"/>
            <a:ext cx="804099" cy="298579"/>
          </a:xfrm>
          <a:prstGeom prst="accent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328126"/>
              <a:gd name="adj6" fmla="val -61587"/>
            </a:avLst>
          </a:prstGeom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l-GR" sz="800" dirty="0">
                <a:latin typeface="Arial Narrow" panose="020B0606020202030204" pitchFamily="34" charset="0"/>
              </a:rPr>
              <a:t>ΠΛ. ΚΙΟΣΣΕ</a:t>
            </a:r>
          </a:p>
        </p:txBody>
      </p:sp>
      <p:sp>
        <p:nvSpPr>
          <p:cNvPr id="23" name="Επεξήγηση με γραμμή 2 (περίγραμμα και γραμμή έμφασης) 22"/>
          <p:cNvSpPr/>
          <p:nvPr/>
        </p:nvSpPr>
        <p:spPr>
          <a:xfrm>
            <a:off x="6164593" y="4620827"/>
            <a:ext cx="985934" cy="397161"/>
          </a:xfrm>
          <a:prstGeom prst="accent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-7401"/>
              <a:gd name="adj6" fmla="val -137467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l-GR" sz="800" dirty="0">
                <a:latin typeface="Arial Narrow" panose="020B0606020202030204" pitchFamily="34" charset="0"/>
              </a:rPr>
              <a:t>ΚΤΗΜΑ ΜΑΜΟΠΟΥΛΟΥ</a:t>
            </a:r>
          </a:p>
          <a:p>
            <a:pPr algn="ctr"/>
            <a:r>
              <a:rPr lang="el-GR" sz="800" dirty="0">
                <a:latin typeface="Arial Narrow" panose="020B0606020202030204" pitchFamily="34" charset="0"/>
              </a:rPr>
              <a:t>ΕΓΚΑΤΑΣΤΑΣΗ ΤΥ</a:t>
            </a:r>
          </a:p>
        </p:txBody>
      </p:sp>
      <p:sp>
        <p:nvSpPr>
          <p:cNvPr id="24" name="Επεξήγηση με γραμμή 2 (περίγραμμα και γραμμή έμφασης) 23"/>
          <p:cNvSpPr/>
          <p:nvPr/>
        </p:nvSpPr>
        <p:spPr>
          <a:xfrm>
            <a:off x="2034072" y="2990799"/>
            <a:ext cx="985934" cy="397161"/>
          </a:xfrm>
          <a:prstGeom prst="accentBorderCallout2">
            <a:avLst>
              <a:gd name="adj1" fmla="val 25798"/>
              <a:gd name="adj2" fmla="val 108071"/>
              <a:gd name="adj3" fmla="val 58689"/>
              <a:gd name="adj4" fmla="val 129075"/>
              <a:gd name="adj5" fmla="val 232230"/>
              <a:gd name="adj6" fmla="val 147393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l-GR" sz="800" dirty="0">
                <a:latin typeface="Arial Narrow" panose="020B0606020202030204" pitchFamily="34" charset="0"/>
              </a:rPr>
              <a:t>ΠΑΡΚΟ ΟΔΟΥ ΠΟΤΑΜΟΥ ΚΑΛΑΜΑ</a:t>
            </a:r>
          </a:p>
        </p:txBody>
      </p:sp>
      <p:sp>
        <p:nvSpPr>
          <p:cNvPr id="26" name="Επεξήγηση με γραμμή 2 (περίγραμμα και γραμμή έμφασης) 25"/>
          <p:cNvSpPr/>
          <p:nvPr/>
        </p:nvSpPr>
        <p:spPr>
          <a:xfrm>
            <a:off x="4776611" y="5463537"/>
            <a:ext cx="985934" cy="397161"/>
          </a:xfrm>
          <a:prstGeom prst="accent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-30895"/>
              <a:gd name="adj6" fmla="val -53240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l-GR" sz="800" dirty="0" smtClean="0">
                <a:latin typeface="Arial Narrow" panose="020B0606020202030204" pitchFamily="34" charset="0"/>
              </a:rPr>
              <a:t>ΚΕΝΤΡΟ ΝΕΟΤΗΤΑΣ</a:t>
            </a:r>
            <a:endParaRPr lang="el-GR" sz="800" dirty="0">
              <a:latin typeface="Arial Narrow" panose="020B0606020202030204" pitchFamily="34" charset="0"/>
            </a:endParaRPr>
          </a:p>
        </p:txBody>
      </p:sp>
      <p:sp>
        <p:nvSpPr>
          <p:cNvPr id="27" name="Επεξήγηση με γραμμή 2 (περίγραμμα και γραμμή έμφασης) 26"/>
          <p:cNvSpPr/>
          <p:nvPr/>
        </p:nvSpPr>
        <p:spPr>
          <a:xfrm>
            <a:off x="1740611" y="4358814"/>
            <a:ext cx="767765" cy="262014"/>
          </a:xfrm>
          <a:prstGeom prst="accentBorderCallout2">
            <a:avLst>
              <a:gd name="adj1" fmla="val 25798"/>
              <a:gd name="adj2" fmla="val 108071"/>
              <a:gd name="adj3" fmla="val 58689"/>
              <a:gd name="adj4" fmla="val 129075"/>
              <a:gd name="adj5" fmla="val 197733"/>
              <a:gd name="adj6" fmla="val 156975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l-GR" sz="800" dirty="0" smtClean="0">
                <a:latin typeface="Arial Narrow" panose="020B0606020202030204" pitchFamily="34" charset="0"/>
              </a:rPr>
              <a:t>ΑΒΑΝΑ</a:t>
            </a:r>
            <a:endParaRPr lang="el-GR" sz="800" dirty="0">
              <a:latin typeface="Arial Narrow" panose="020B0606020202030204" pitchFamily="34" charset="0"/>
            </a:endParaRPr>
          </a:p>
        </p:txBody>
      </p:sp>
      <p:sp>
        <p:nvSpPr>
          <p:cNvPr id="28" name="Επεξήγηση με γραμμή 2 (περίγραμμα και γραμμή έμφασης) 27"/>
          <p:cNvSpPr/>
          <p:nvPr/>
        </p:nvSpPr>
        <p:spPr>
          <a:xfrm>
            <a:off x="2015409" y="3579320"/>
            <a:ext cx="985934" cy="275204"/>
          </a:xfrm>
          <a:prstGeom prst="accentBorderCallout2">
            <a:avLst>
              <a:gd name="adj1" fmla="val 25798"/>
              <a:gd name="adj2" fmla="val 108071"/>
              <a:gd name="adj3" fmla="val 58689"/>
              <a:gd name="adj4" fmla="val 129075"/>
              <a:gd name="adj5" fmla="val 292189"/>
              <a:gd name="adj6" fmla="val 188087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l-GR" sz="800" dirty="0" smtClean="0">
                <a:latin typeface="Arial Narrow" panose="020B0606020202030204" pitchFamily="34" charset="0"/>
              </a:rPr>
              <a:t>ΚΕΝΤΡΙΚΗ ΠΛΑΤΕΙΑ</a:t>
            </a:r>
            <a:endParaRPr lang="el-GR" sz="800" dirty="0">
              <a:latin typeface="Arial Narrow" panose="020B0606020202030204" pitchFamily="34" charset="0"/>
            </a:endParaRPr>
          </a:p>
        </p:txBody>
      </p:sp>
      <p:sp>
        <p:nvSpPr>
          <p:cNvPr id="29" name="Επεξήγηση με γραμμή 2 (περίγραμμα και γραμμή έμφασης) 28"/>
          <p:cNvSpPr/>
          <p:nvPr/>
        </p:nvSpPr>
        <p:spPr>
          <a:xfrm>
            <a:off x="1306287" y="5327813"/>
            <a:ext cx="1111668" cy="262014"/>
          </a:xfrm>
          <a:prstGeom prst="accentBorderCallout2">
            <a:avLst>
              <a:gd name="adj1" fmla="val 25798"/>
              <a:gd name="adj2" fmla="val 108071"/>
              <a:gd name="adj3" fmla="val 58689"/>
              <a:gd name="adj4" fmla="val 129075"/>
              <a:gd name="adj5" fmla="val 201294"/>
              <a:gd name="adj6" fmla="val 139349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l-GR" sz="800" dirty="0" smtClean="0">
                <a:latin typeface="Arial Narrow" panose="020B0606020202030204" pitchFamily="34" charset="0"/>
              </a:rPr>
              <a:t>ΑΘΛ. ΚΕΝΤΡΟ ΠΑΠΑΓΙΑΝΝΟΠΟΥΛΟΣ</a:t>
            </a:r>
            <a:endParaRPr lang="el-GR" sz="800" dirty="0">
              <a:latin typeface="Arial Narrow" panose="020B0606020202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797262" y="1998828"/>
            <a:ext cx="2192576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1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ΥΠΟΛΟΙΠΑ ΣΗΜΕΙΑ ΔΙΑΝΟΜΗΣ</a:t>
            </a:r>
          </a:p>
          <a:p>
            <a:pPr algn="ctr"/>
            <a:endParaRPr lang="el-GR" sz="1100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r>
              <a:rPr lang="el-GR" sz="1100" dirty="0" err="1" smtClean="0">
                <a:latin typeface="Arial Narrow" panose="020B0606020202030204" pitchFamily="34" charset="0"/>
              </a:rPr>
              <a:t>Μαγαζια</a:t>
            </a:r>
            <a:r>
              <a:rPr lang="el-GR" sz="1100" dirty="0">
                <a:latin typeface="Arial Narrow" panose="020B0606020202030204" pitchFamily="34" charset="0"/>
              </a:rPr>
              <a:t>  </a:t>
            </a:r>
            <a:r>
              <a:rPr lang="el-GR" sz="1100" dirty="0" smtClean="0">
                <a:latin typeface="Arial Narrow" panose="020B0606020202030204" pitchFamily="34" charset="0"/>
              </a:rPr>
              <a:t>επί των οδών: </a:t>
            </a:r>
          </a:p>
          <a:p>
            <a:endParaRPr lang="el-GR" sz="1100" dirty="0">
              <a:latin typeface="Arial Narrow" panose="020B0606020202030204" pitchFamily="34" charset="0"/>
            </a:endParaRPr>
          </a:p>
          <a:p>
            <a:r>
              <a:rPr lang="el-GR" sz="1100" dirty="0" err="1" smtClean="0">
                <a:latin typeface="Arial Narrow" panose="020B0606020202030204" pitchFamily="34" charset="0"/>
              </a:rPr>
              <a:t>Σοφοκλη</a:t>
            </a:r>
            <a:r>
              <a:rPr lang="el-GR" sz="1100" dirty="0" smtClean="0">
                <a:latin typeface="Arial Narrow" panose="020B0606020202030204" pitchFamily="34" charset="0"/>
              </a:rPr>
              <a:t> Βενιζέλου</a:t>
            </a:r>
          </a:p>
          <a:p>
            <a:r>
              <a:rPr lang="el-GR" sz="1100" dirty="0" smtClean="0">
                <a:latin typeface="Arial Narrow" panose="020B0606020202030204" pitchFamily="34" charset="0"/>
              </a:rPr>
              <a:t> Χίου,</a:t>
            </a:r>
          </a:p>
          <a:p>
            <a:r>
              <a:rPr lang="el-GR" sz="1100" dirty="0" err="1" smtClean="0">
                <a:latin typeface="Arial Narrow" panose="020B0606020202030204" pitchFamily="34" charset="0"/>
              </a:rPr>
              <a:t>Ηρωών</a:t>
            </a:r>
            <a:r>
              <a:rPr lang="el-GR" sz="1100" dirty="0" smtClean="0">
                <a:latin typeface="Arial Narrow" panose="020B0606020202030204" pitchFamily="34" charset="0"/>
              </a:rPr>
              <a:t> </a:t>
            </a:r>
            <a:r>
              <a:rPr lang="el-GR" sz="1100" dirty="0" err="1" smtClean="0">
                <a:latin typeface="Arial Narrow" panose="020B0606020202030204" pitchFamily="34" charset="0"/>
              </a:rPr>
              <a:t>Πολυτεχνειου</a:t>
            </a:r>
            <a:r>
              <a:rPr lang="el-GR" sz="1100" dirty="0" smtClean="0">
                <a:latin typeface="Arial Narrow" panose="020B0606020202030204" pitchFamily="34" charset="0"/>
              </a:rPr>
              <a:t>,</a:t>
            </a:r>
          </a:p>
          <a:p>
            <a:r>
              <a:rPr lang="el-GR" sz="1100" dirty="0" err="1" smtClean="0">
                <a:latin typeface="Arial Narrow" panose="020B0606020202030204" pitchFamily="34" charset="0"/>
              </a:rPr>
              <a:t>Αριστοτελους</a:t>
            </a:r>
            <a:r>
              <a:rPr lang="el-GR" sz="1100" dirty="0" smtClean="0">
                <a:latin typeface="Arial Narrow" panose="020B0606020202030204" pitchFamily="34" charset="0"/>
              </a:rPr>
              <a:t> </a:t>
            </a:r>
          </a:p>
          <a:p>
            <a:r>
              <a:rPr lang="el-GR" sz="1100" dirty="0" err="1" smtClean="0">
                <a:latin typeface="Arial Narrow" panose="020B0606020202030204" pitchFamily="34" charset="0"/>
              </a:rPr>
              <a:t>Αγιας</a:t>
            </a:r>
            <a:r>
              <a:rPr lang="el-GR" sz="1100" dirty="0" smtClean="0">
                <a:latin typeface="Arial Narrow" panose="020B0606020202030204" pitchFamily="34" charset="0"/>
              </a:rPr>
              <a:t> </a:t>
            </a:r>
            <a:r>
              <a:rPr lang="el-GR" sz="1100" dirty="0" err="1" smtClean="0">
                <a:latin typeface="Arial Narrow" panose="020B0606020202030204" pitchFamily="34" charset="0"/>
              </a:rPr>
              <a:t>Βαρβαρας</a:t>
            </a:r>
            <a:r>
              <a:rPr lang="el-GR" sz="1100" dirty="0" smtClean="0">
                <a:latin typeface="Arial Narrow" panose="020B0606020202030204" pitchFamily="34" charset="0"/>
              </a:rPr>
              <a:t>,</a:t>
            </a:r>
          </a:p>
          <a:p>
            <a:r>
              <a:rPr lang="el-GR" sz="1100" dirty="0" smtClean="0">
                <a:latin typeface="Arial Narrow" panose="020B0606020202030204" pitchFamily="34" charset="0"/>
              </a:rPr>
              <a:t>Παράδρομος </a:t>
            </a:r>
            <a:r>
              <a:rPr lang="el-GR" sz="1100" dirty="0" err="1" smtClean="0">
                <a:latin typeface="Arial Narrow" panose="020B0606020202030204" pitchFamily="34" charset="0"/>
              </a:rPr>
              <a:t>Κηφισιας</a:t>
            </a:r>
            <a:endParaRPr lang="el-GR" sz="1100" dirty="0">
              <a:latin typeface="Arial Narrow" panose="020B0606020202030204" pitchFamily="34" charset="0"/>
            </a:endParaRPr>
          </a:p>
          <a:p>
            <a:endParaRPr lang="el-GR" sz="1100" dirty="0" smtClean="0">
              <a:latin typeface="Arial Narrow" panose="020B0606020202030204" pitchFamily="34" charset="0"/>
            </a:endParaRPr>
          </a:p>
          <a:p>
            <a:r>
              <a:rPr lang="el-GR" sz="1100" dirty="0" smtClean="0">
                <a:latin typeface="Arial Narrow" panose="020B0606020202030204" pitchFamily="34" charset="0"/>
              </a:rPr>
              <a:t>Ανδρέα Παπανδρέου,</a:t>
            </a:r>
          </a:p>
          <a:p>
            <a:r>
              <a:rPr lang="el-GR" sz="1100" dirty="0" smtClean="0">
                <a:latin typeface="Arial Narrow" panose="020B0606020202030204" pitchFamily="34" charset="0"/>
              </a:rPr>
              <a:t>Αγίας Παρασκευής</a:t>
            </a:r>
          </a:p>
          <a:p>
            <a:endParaRPr lang="el-GR" sz="1100" dirty="0" smtClean="0">
              <a:latin typeface="Arial Narrow" panose="020B0606020202030204" pitchFamily="34" charset="0"/>
            </a:endParaRPr>
          </a:p>
          <a:p>
            <a:r>
              <a:rPr lang="el-GR" sz="1100" dirty="0" err="1" smtClean="0">
                <a:latin typeface="Arial Narrow" panose="020B0606020202030204" pitchFamily="34" charset="0"/>
              </a:rPr>
              <a:t>Καρελλά</a:t>
            </a:r>
            <a:r>
              <a:rPr lang="el-GR" sz="1100" dirty="0" smtClean="0">
                <a:latin typeface="Arial Narrow" panose="020B0606020202030204" pitchFamily="34" charset="0"/>
              </a:rPr>
              <a:t> παράδρομος </a:t>
            </a:r>
            <a:r>
              <a:rPr lang="el-GR" sz="1100" dirty="0" err="1" smtClean="0">
                <a:latin typeface="Arial Narrow" panose="020B0606020202030204" pitchFamily="34" charset="0"/>
              </a:rPr>
              <a:t>Κηφισίας</a:t>
            </a:r>
            <a:r>
              <a:rPr lang="el-GR" sz="1100" dirty="0">
                <a:latin typeface="Arial Narrow" panose="020B0606020202030204" pitchFamily="34" charset="0"/>
              </a:rPr>
              <a:t>. </a:t>
            </a:r>
          </a:p>
          <a:p>
            <a:endParaRPr lang="el-GR" sz="1100" dirty="0" smtClean="0">
              <a:latin typeface="Arial Narrow" panose="020B0606020202030204" pitchFamily="34" charset="0"/>
            </a:endParaRPr>
          </a:p>
          <a:p>
            <a:r>
              <a:rPr lang="el-GR" sz="1100" dirty="0" smtClean="0">
                <a:latin typeface="Arial Narrow" panose="020B0606020202030204" pitchFamily="34" charset="0"/>
              </a:rPr>
              <a:t>Μεταμορφώσεως</a:t>
            </a:r>
          </a:p>
          <a:p>
            <a:r>
              <a:rPr lang="el-GR" sz="1100" dirty="0" smtClean="0">
                <a:latin typeface="Arial Narrow" panose="020B0606020202030204" pitchFamily="34" charset="0"/>
              </a:rPr>
              <a:t>Ολύμπου </a:t>
            </a:r>
          </a:p>
          <a:p>
            <a:endParaRPr lang="el-GR" sz="1100" dirty="0">
              <a:latin typeface="Arial Narrow" panose="020B0606020202030204" pitchFamily="34" charset="0"/>
            </a:endParaRPr>
          </a:p>
          <a:p>
            <a:r>
              <a:rPr lang="el-GR" sz="1100" dirty="0" smtClean="0">
                <a:latin typeface="Arial Narrow" panose="020B0606020202030204" pitchFamily="34" charset="0"/>
              </a:rPr>
              <a:t>Ηρακλείτου</a:t>
            </a:r>
            <a:endParaRPr lang="el-GR" sz="1100" dirty="0">
              <a:latin typeface="Arial Narrow" panose="020B0606020202030204" pitchFamily="34" charset="0"/>
            </a:endParaRPr>
          </a:p>
          <a:p>
            <a:r>
              <a:rPr lang="el-GR" dirty="0"/>
              <a:t> </a:t>
            </a:r>
          </a:p>
          <a:p>
            <a:pPr algn="ctr"/>
            <a:r>
              <a:rPr lang="el-GR" sz="11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</a:p>
          <a:p>
            <a:endParaRPr lang="el-GR" sz="1100" dirty="0">
              <a:latin typeface="Arial Narrow" panose="020B0606020202030204" pitchFamily="34" charset="0"/>
            </a:endParaRPr>
          </a:p>
          <a:p>
            <a:endParaRPr lang="el-GR" sz="1100" dirty="0" smtClean="0">
              <a:latin typeface="Arial Narrow" panose="020B0606020202030204" pitchFamily="34" charset="0"/>
            </a:endParaRPr>
          </a:p>
          <a:p>
            <a:endParaRPr lang="el-GR" sz="11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5226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Ορθογώνιο 10"/>
          <p:cNvSpPr/>
          <p:nvPr/>
        </p:nvSpPr>
        <p:spPr>
          <a:xfrm>
            <a:off x="1847460" y="1380783"/>
            <a:ext cx="9246638" cy="3825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847461" y="454103"/>
            <a:ext cx="10515600" cy="885177"/>
          </a:xfrm>
        </p:spPr>
        <p:txBody>
          <a:bodyPr>
            <a:normAutofit/>
          </a:bodyPr>
          <a:lstStyle/>
          <a:p>
            <a:r>
              <a:rPr lang="el-GR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ΕΛΛΗΝΙΚΗ ΔΗΜΟΚΑΤΙΑ</a:t>
            </a:r>
            <a:br>
              <a:rPr lang="el-GR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l-GR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ΔΗΜΟΣ </a:t>
            </a:r>
            <a:r>
              <a:rPr lang="el-GR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ΧΑΛΑΝΔΡΙΟΥ</a:t>
            </a:r>
            <a:endParaRPr lang="el-GR" sz="1600" dirty="0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538" y="463462"/>
            <a:ext cx="921074" cy="1329892"/>
          </a:xfrm>
          <a:prstGeom prst="rect">
            <a:avLst/>
          </a:prstGeom>
        </p:spPr>
      </p:pic>
      <p:cxnSp>
        <p:nvCxnSpPr>
          <p:cNvPr id="5" name="Ευθεία γραμμή σύνδεσης 4"/>
          <p:cNvCxnSpPr/>
          <p:nvPr/>
        </p:nvCxnSpPr>
        <p:spPr>
          <a:xfrm>
            <a:off x="1847461" y="1292623"/>
            <a:ext cx="890140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Τίτλος 1"/>
          <p:cNvSpPr txBox="1">
            <a:spLocks/>
          </p:cNvSpPr>
          <p:nvPr/>
        </p:nvSpPr>
        <p:spPr>
          <a:xfrm>
            <a:off x="1847461" y="1446257"/>
            <a:ext cx="10515600" cy="885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l-GR" sz="2000" dirty="0"/>
          </a:p>
        </p:txBody>
      </p:sp>
      <p:sp>
        <p:nvSpPr>
          <p:cNvPr id="10" name="Τίτλος 1"/>
          <p:cNvSpPr txBox="1">
            <a:spLocks/>
          </p:cNvSpPr>
          <p:nvPr/>
        </p:nvSpPr>
        <p:spPr>
          <a:xfrm>
            <a:off x="1847463" y="1350767"/>
            <a:ext cx="9498563" cy="4425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ΚΑΚΟΚΑΙΡΙΑ ΜΠΑΡΜΠΑΡΑ: ΠΕΡΙΟΧΕΣ ΕΚΧΙΟΝΙΣΜΩΝ – ΔΙΑΣΠΟΡΑΣ ΑΛΑΤΟΣ ΔΕΥΤΕΡΕΥΟΝΤΩΣ ΟΔΙΚΟΥ ΔΙΚΤΥΟΥ </a:t>
            </a:r>
            <a:endParaRPr lang="el-GR" sz="1600" dirty="0">
              <a:solidFill>
                <a:schemeClr val="bg1"/>
              </a:solidFill>
            </a:endParaRPr>
          </a:p>
        </p:txBody>
      </p:sp>
      <p:pic>
        <p:nvPicPr>
          <p:cNvPr id="3" name="Εικόνα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" b="-1"/>
          <a:stretch/>
        </p:blipFill>
        <p:spPr>
          <a:xfrm rot="16200000">
            <a:off x="3255331" y="328854"/>
            <a:ext cx="5014431" cy="8043865"/>
          </a:xfrm>
          <a:prstGeom prst="rect">
            <a:avLst/>
          </a:prstGeom>
        </p:spPr>
      </p:pic>
      <p:sp>
        <p:nvSpPr>
          <p:cNvPr id="13" name="Ελεύθερη σχεδίαση 12"/>
          <p:cNvSpPr/>
          <p:nvPr/>
        </p:nvSpPr>
        <p:spPr>
          <a:xfrm>
            <a:off x="6867527" y="5210175"/>
            <a:ext cx="1381125" cy="1524000"/>
          </a:xfrm>
          <a:custGeom>
            <a:avLst/>
            <a:gdLst>
              <a:gd name="connsiteX0" fmla="*/ 847725 w 1381125"/>
              <a:gd name="connsiteY0" fmla="*/ 0 h 1524000"/>
              <a:gd name="connsiteX1" fmla="*/ 733425 w 1381125"/>
              <a:gd name="connsiteY1" fmla="*/ 180975 h 1524000"/>
              <a:gd name="connsiteX2" fmla="*/ 561975 w 1381125"/>
              <a:gd name="connsiteY2" fmla="*/ 314325 h 1524000"/>
              <a:gd name="connsiteX3" fmla="*/ 504825 w 1381125"/>
              <a:gd name="connsiteY3" fmla="*/ 457200 h 1524000"/>
              <a:gd name="connsiteX4" fmla="*/ 447675 w 1381125"/>
              <a:gd name="connsiteY4" fmla="*/ 600075 h 1524000"/>
              <a:gd name="connsiteX5" fmla="*/ 342900 w 1381125"/>
              <a:gd name="connsiteY5" fmla="*/ 771525 h 1524000"/>
              <a:gd name="connsiteX6" fmla="*/ 304800 w 1381125"/>
              <a:gd name="connsiteY6" fmla="*/ 914400 h 1524000"/>
              <a:gd name="connsiteX7" fmla="*/ 276225 w 1381125"/>
              <a:gd name="connsiteY7" fmla="*/ 1038225 h 1524000"/>
              <a:gd name="connsiteX8" fmla="*/ 219075 w 1381125"/>
              <a:gd name="connsiteY8" fmla="*/ 1133475 h 1524000"/>
              <a:gd name="connsiteX9" fmla="*/ 123825 w 1381125"/>
              <a:gd name="connsiteY9" fmla="*/ 1162050 h 1524000"/>
              <a:gd name="connsiteX10" fmla="*/ 76200 w 1381125"/>
              <a:gd name="connsiteY10" fmla="*/ 1257300 h 1524000"/>
              <a:gd name="connsiteX11" fmla="*/ 76200 w 1381125"/>
              <a:gd name="connsiteY11" fmla="*/ 1352550 h 1524000"/>
              <a:gd name="connsiteX12" fmla="*/ 0 w 1381125"/>
              <a:gd name="connsiteY12" fmla="*/ 1438275 h 1524000"/>
              <a:gd name="connsiteX13" fmla="*/ 66675 w 1381125"/>
              <a:gd name="connsiteY13" fmla="*/ 1514475 h 1524000"/>
              <a:gd name="connsiteX14" fmla="*/ 800100 w 1381125"/>
              <a:gd name="connsiteY14" fmla="*/ 1524000 h 1524000"/>
              <a:gd name="connsiteX15" fmla="*/ 981075 w 1381125"/>
              <a:gd name="connsiteY15" fmla="*/ 1295400 h 1524000"/>
              <a:gd name="connsiteX16" fmla="*/ 1381125 w 1381125"/>
              <a:gd name="connsiteY16" fmla="*/ 809625 h 1524000"/>
              <a:gd name="connsiteX17" fmla="*/ 1333500 w 1381125"/>
              <a:gd name="connsiteY17" fmla="*/ 742950 h 1524000"/>
              <a:gd name="connsiteX18" fmla="*/ 1266825 w 1381125"/>
              <a:gd name="connsiteY18" fmla="*/ 704850 h 1524000"/>
              <a:gd name="connsiteX19" fmla="*/ 1266825 w 1381125"/>
              <a:gd name="connsiteY19" fmla="*/ 600075 h 1524000"/>
              <a:gd name="connsiteX20" fmla="*/ 1104900 w 1381125"/>
              <a:gd name="connsiteY20" fmla="*/ 504825 h 1524000"/>
              <a:gd name="connsiteX21" fmla="*/ 962025 w 1381125"/>
              <a:gd name="connsiteY21" fmla="*/ 552450 h 1524000"/>
              <a:gd name="connsiteX22" fmla="*/ 904875 w 1381125"/>
              <a:gd name="connsiteY22" fmla="*/ 485775 h 1524000"/>
              <a:gd name="connsiteX23" fmla="*/ 981075 w 1381125"/>
              <a:gd name="connsiteY23" fmla="*/ 361950 h 1524000"/>
              <a:gd name="connsiteX24" fmla="*/ 1057275 w 1381125"/>
              <a:gd name="connsiteY24" fmla="*/ 47625 h 1524000"/>
              <a:gd name="connsiteX25" fmla="*/ 847725 w 1381125"/>
              <a:gd name="connsiteY25" fmla="*/ 0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381125" h="1524000">
                <a:moveTo>
                  <a:pt x="847725" y="0"/>
                </a:moveTo>
                <a:lnTo>
                  <a:pt x="733425" y="180975"/>
                </a:lnTo>
                <a:lnTo>
                  <a:pt x="561975" y="314325"/>
                </a:lnTo>
                <a:lnTo>
                  <a:pt x="504825" y="457200"/>
                </a:lnTo>
                <a:lnTo>
                  <a:pt x="447675" y="600075"/>
                </a:lnTo>
                <a:lnTo>
                  <a:pt x="342900" y="771525"/>
                </a:lnTo>
                <a:lnTo>
                  <a:pt x="304800" y="914400"/>
                </a:lnTo>
                <a:lnTo>
                  <a:pt x="276225" y="1038225"/>
                </a:lnTo>
                <a:lnTo>
                  <a:pt x="219075" y="1133475"/>
                </a:lnTo>
                <a:lnTo>
                  <a:pt x="123825" y="1162050"/>
                </a:lnTo>
                <a:lnTo>
                  <a:pt x="76200" y="1257300"/>
                </a:lnTo>
                <a:lnTo>
                  <a:pt x="76200" y="1352550"/>
                </a:lnTo>
                <a:lnTo>
                  <a:pt x="0" y="1438275"/>
                </a:lnTo>
                <a:lnTo>
                  <a:pt x="66675" y="1514475"/>
                </a:lnTo>
                <a:lnTo>
                  <a:pt x="800100" y="1524000"/>
                </a:lnTo>
                <a:lnTo>
                  <a:pt x="981075" y="1295400"/>
                </a:lnTo>
                <a:lnTo>
                  <a:pt x="1381125" y="809625"/>
                </a:lnTo>
                <a:lnTo>
                  <a:pt x="1333500" y="742950"/>
                </a:lnTo>
                <a:lnTo>
                  <a:pt x="1266825" y="704850"/>
                </a:lnTo>
                <a:lnTo>
                  <a:pt x="1266825" y="600075"/>
                </a:lnTo>
                <a:lnTo>
                  <a:pt x="1104900" y="504825"/>
                </a:lnTo>
                <a:lnTo>
                  <a:pt x="962025" y="552450"/>
                </a:lnTo>
                <a:lnTo>
                  <a:pt x="904875" y="485775"/>
                </a:lnTo>
                <a:lnTo>
                  <a:pt x="981075" y="361950"/>
                </a:lnTo>
                <a:lnTo>
                  <a:pt x="1057275" y="47625"/>
                </a:lnTo>
                <a:lnTo>
                  <a:pt x="847725" y="0"/>
                </a:lnTo>
                <a:close/>
              </a:path>
            </a:pathLst>
          </a:custGeom>
          <a:solidFill>
            <a:schemeClr val="accent1">
              <a:alpha val="59000"/>
            </a:schemeClr>
          </a:solidFill>
          <a:ln>
            <a:solidFill>
              <a:schemeClr val="accent1">
                <a:shade val="50000"/>
                <a:alpha val="5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7" name="Ελεύθερη σχεδίαση 6"/>
          <p:cNvSpPr/>
          <p:nvPr/>
        </p:nvSpPr>
        <p:spPr>
          <a:xfrm>
            <a:off x="7987006" y="4329406"/>
            <a:ext cx="195943" cy="223935"/>
          </a:xfrm>
          <a:custGeom>
            <a:avLst/>
            <a:gdLst>
              <a:gd name="connsiteX0" fmla="*/ 0 w 195943"/>
              <a:gd name="connsiteY0" fmla="*/ 223935 h 223935"/>
              <a:gd name="connsiteX1" fmla="*/ 93306 w 195943"/>
              <a:gd name="connsiteY1" fmla="*/ 83976 h 223935"/>
              <a:gd name="connsiteX2" fmla="*/ 74645 w 195943"/>
              <a:gd name="connsiteY2" fmla="*/ 9331 h 223935"/>
              <a:gd name="connsiteX3" fmla="*/ 195943 w 195943"/>
              <a:gd name="connsiteY3" fmla="*/ 0 h 223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5943" h="223935">
                <a:moveTo>
                  <a:pt x="0" y="223935"/>
                </a:moveTo>
                <a:lnTo>
                  <a:pt x="93306" y="83976"/>
                </a:lnTo>
                <a:lnTo>
                  <a:pt x="74645" y="9331"/>
                </a:lnTo>
                <a:lnTo>
                  <a:pt x="195943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l-GR"/>
          </a:p>
        </p:txBody>
      </p:sp>
      <p:sp>
        <p:nvSpPr>
          <p:cNvPr id="8" name="Ελεύθερη σχεδίαση 7"/>
          <p:cNvSpPr/>
          <p:nvPr/>
        </p:nvSpPr>
        <p:spPr>
          <a:xfrm>
            <a:off x="7529804" y="1922106"/>
            <a:ext cx="2136710" cy="2621902"/>
          </a:xfrm>
          <a:custGeom>
            <a:avLst/>
            <a:gdLst>
              <a:gd name="connsiteX0" fmla="*/ 466531 w 2136710"/>
              <a:gd name="connsiteY0" fmla="*/ 2621902 h 2621902"/>
              <a:gd name="connsiteX1" fmla="*/ 550506 w 2136710"/>
              <a:gd name="connsiteY1" fmla="*/ 2500604 h 2621902"/>
              <a:gd name="connsiteX2" fmla="*/ 550506 w 2136710"/>
              <a:gd name="connsiteY2" fmla="*/ 2435290 h 2621902"/>
              <a:gd name="connsiteX3" fmla="*/ 643812 w 2136710"/>
              <a:gd name="connsiteY3" fmla="*/ 2388637 h 2621902"/>
              <a:gd name="connsiteX4" fmla="*/ 606490 w 2136710"/>
              <a:gd name="connsiteY4" fmla="*/ 2313992 h 2621902"/>
              <a:gd name="connsiteX5" fmla="*/ 699796 w 2136710"/>
              <a:gd name="connsiteY5" fmla="*/ 2220686 h 2621902"/>
              <a:gd name="connsiteX6" fmla="*/ 793102 w 2136710"/>
              <a:gd name="connsiteY6" fmla="*/ 2211355 h 2621902"/>
              <a:gd name="connsiteX7" fmla="*/ 2118049 w 2136710"/>
              <a:gd name="connsiteY7" fmla="*/ 513184 h 2621902"/>
              <a:gd name="connsiteX8" fmla="*/ 2136710 w 2136710"/>
              <a:gd name="connsiteY8" fmla="*/ 18661 h 2621902"/>
              <a:gd name="connsiteX9" fmla="*/ 1455576 w 2136710"/>
              <a:gd name="connsiteY9" fmla="*/ 0 h 2621902"/>
              <a:gd name="connsiteX10" fmla="*/ 1362269 w 2136710"/>
              <a:gd name="connsiteY10" fmla="*/ 363894 h 2621902"/>
              <a:gd name="connsiteX11" fmla="*/ 1184988 w 2136710"/>
              <a:gd name="connsiteY11" fmla="*/ 513184 h 2621902"/>
              <a:gd name="connsiteX12" fmla="*/ 1156996 w 2136710"/>
              <a:gd name="connsiteY12" fmla="*/ 709127 h 2621902"/>
              <a:gd name="connsiteX13" fmla="*/ 1073020 w 2136710"/>
              <a:gd name="connsiteY13" fmla="*/ 765110 h 2621902"/>
              <a:gd name="connsiteX14" fmla="*/ 877078 w 2136710"/>
              <a:gd name="connsiteY14" fmla="*/ 923731 h 2621902"/>
              <a:gd name="connsiteX15" fmla="*/ 774441 w 2136710"/>
              <a:gd name="connsiteY15" fmla="*/ 811763 h 2621902"/>
              <a:gd name="connsiteX16" fmla="*/ 270588 w 2136710"/>
              <a:gd name="connsiteY16" fmla="*/ 1651518 h 2621902"/>
              <a:gd name="connsiteX17" fmla="*/ 83976 w 2136710"/>
              <a:gd name="connsiteY17" fmla="*/ 1866123 h 2621902"/>
              <a:gd name="connsiteX18" fmla="*/ 18661 w 2136710"/>
              <a:gd name="connsiteY18" fmla="*/ 1978090 h 2621902"/>
              <a:gd name="connsiteX19" fmla="*/ 0 w 2136710"/>
              <a:gd name="connsiteY19" fmla="*/ 2183363 h 2621902"/>
              <a:gd name="connsiteX20" fmla="*/ 466531 w 2136710"/>
              <a:gd name="connsiteY20" fmla="*/ 2621902 h 2621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136710" h="2621902">
                <a:moveTo>
                  <a:pt x="466531" y="2621902"/>
                </a:moveTo>
                <a:lnTo>
                  <a:pt x="550506" y="2500604"/>
                </a:lnTo>
                <a:lnTo>
                  <a:pt x="550506" y="2435290"/>
                </a:lnTo>
                <a:lnTo>
                  <a:pt x="643812" y="2388637"/>
                </a:lnTo>
                <a:lnTo>
                  <a:pt x="606490" y="2313992"/>
                </a:lnTo>
                <a:lnTo>
                  <a:pt x="699796" y="2220686"/>
                </a:lnTo>
                <a:lnTo>
                  <a:pt x="793102" y="2211355"/>
                </a:lnTo>
                <a:lnTo>
                  <a:pt x="2118049" y="513184"/>
                </a:lnTo>
                <a:lnTo>
                  <a:pt x="2136710" y="18661"/>
                </a:lnTo>
                <a:lnTo>
                  <a:pt x="1455576" y="0"/>
                </a:lnTo>
                <a:lnTo>
                  <a:pt x="1362269" y="363894"/>
                </a:lnTo>
                <a:lnTo>
                  <a:pt x="1184988" y="513184"/>
                </a:lnTo>
                <a:lnTo>
                  <a:pt x="1156996" y="709127"/>
                </a:lnTo>
                <a:lnTo>
                  <a:pt x="1073020" y="765110"/>
                </a:lnTo>
                <a:lnTo>
                  <a:pt x="877078" y="923731"/>
                </a:lnTo>
                <a:lnTo>
                  <a:pt x="774441" y="811763"/>
                </a:lnTo>
                <a:lnTo>
                  <a:pt x="270588" y="1651518"/>
                </a:lnTo>
                <a:lnTo>
                  <a:pt x="83976" y="1866123"/>
                </a:lnTo>
                <a:lnTo>
                  <a:pt x="18661" y="1978090"/>
                </a:lnTo>
                <a:lnTo>
                  <a:pt x="0" y="2183363"/>
                </a:lnTo>
                <a:lnTo>
                  <a:pt x="466531" y="2621902"/>
                </a:lnTo>
                <a:close/>
              </a:path>
            </a:pathLst>
          </a:custGeom>
          <a:solidFill>
            <a:schemeClr val="accent1">
              <a:alpha val="53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l-GR"/>
          </a:p>
        </p:txBody>
      </p:sp>
      <p:sp>
        <p:nvSpPr>
          <p:cNvPr id="17" name="Ελεύθερη σχεδίαση 16"/>
          <p:cNvSpPr/>
          <p:nvPr/>
        </p:nvSpPr>
        <p:spPr>
          <a:xfrm>
            <a:off x="4292084" y="2883159"/>
            <a:ext cx="3069771" cy="1670180"/>
          </a:xfrm>
          <a:custGeom>
            <a:avLst/>
            <a:gdLst>
              <a:gd name="connsiteX0" fmla="*/ 2090057 w 3069771"/>
              <a:gd name="connsiteY0" fmla="*/ 46653 h 1670180"/>
              <a:gd name="connsiteX1" fmla="*/ 2743200 w 3069771"/>
              <a:gd name="connsiteY1" fmla="*/ 783772 h 1670180"/>
              <a:gd name="connsiteX2" fmla="*/ 3004457 w 3069771"/>
              <a:gd name="connsiteY2" fmla="*/ 989045 h 1670180"/>
              <a:gd name="connsiteX3" fmla="*/ 3069771 w 3069771"/>
              <a:gd name="connsiteY3" fmla="*/ 1119674 h 1670180"/>
              <a:gd name="connsiteX4" fmla="*/ 2752530 w 3069771"/>
              <a:gd name="connsiteY4" fmla="*/ 1212980 h 1670180"/>
              <a:gd name="connsiteX5" fmla="*/ 1660849 w 3069771"/>
              <a:gd name="connsiteY5" fmla="*/ 1455576 h 1670180"/>
              <a:gd name="connsiteX6" fmla="*/ 839755 w 3069771"/>
              <a:gd name="connsiteY6" fmla="*/ 1670180 h 1670180"/>
              <a:gd name="connsiteX7" fmla="*/ 0 w 3069771"/>
              <a:gd name="connsiteY7" fmla="*/ 1315617 h 1670180"/>
              <a:gd name="connsiteX8" fmla="*/ 74645 w 3069771"/>
              <a:gd name="connsiteY8" fmla="*/ 1138335 h 1670180"/>
              <a:gd name="connsiteX9" fmla="*/ 419877 w 3069771"/>
              <a:gd name="connsiteY9" fmla="*/ 989045 h 1670180"/>
              <a:gd name="connsiteX10" fmla="*/ 559836 w 3069771"/>
              <a:gd name="connsiteY10" fmla="*/ 1007706 h 1670180"/>
              <a:gd name="connsiteX11" fmla="*/ 867747 w 3069771"/>
              <a:gd name="connsiteY11" fmla="*/ 821094 h 1670180"/>
              <a:gd name="connsiteX12" fmla="*/ 1082351 w 3069771"/>
              <a:gd name="connsiteY12" fmla="*/ 709127 h 1670180"/>
              <a:gd name="connsiteX13" fmla="*/ 1184987 w 3069771"/>
              <a:gd name="connsiteY13" fmla="*/ 541176 h 1670180"/>
              <a:gd name="connsiteX14" fmla="*/ 1315616 w 3069771"/>
              <a:gd name="connsiteY14" fmla="*/ 307910 h 1670180"/>
              <a:gd name="connsiteX15" fmla="*/ 1408922 w 3069771"/>
              <a:gd name="connsiteY15" fmla="*/ 223935 h 1670180"/>
              <a:gd name="connsiteX16" fmla="*/ 1623526 w 3069771"/>
              <a:gd name="connsiteY16" fmla="*/ 177282 h 1670180"/>
              <a:gd name="connsiteX17" fmla="*/ 1800808 w 3069771"/>
              <a:gd name="connsiteY17" fmla="*/ 102637 h 1670180"/>
              <a:gd name="connsiteX18" fmla="*/ 2043404 w 3069771"/>
              <a:gd name="connsiteY18" fmla="*/ 0 h 1670180"/>
              <a:gd name="connsiteX19" fmla="*/ 2090057 w 3069771"/>
              <a:gd name="connsiteY19" fmla="*/ 46653 h 1670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3069771" h="1670180">
                <a:moveTo>
                  <a:pt x="2090057" y="46653"/>
                </a:moveTo>
                <a:lnTo>
                  <a:pt x="2743200" y="783772"/>
                </a:lnTo>
                <a:lnTo>
                  <a:pt x="3004457" y="989045"/>
                </a:lnTo>
                <a:lnTo>
                  <a:pt x="3069771" y="1119674"/>
                </a:lnTo>
                <a:lnTo>
                  <a:pt x="2752530" y="1212980"/>
                </a:lnTo>
                <a:lnTo>
                  <a:pt x="1660849" y="1455576"/>
                </a:lnTo>
                <a:lnTo>
                  <a:pt x="839755" y="1670180"/>
                </a:lnTo>
                <a:lnTo>
                  <a:pt x="0" y="1315617"/>
                </a:lnTo>
                <a:lnTo>
                  <a:pt x="74645" y="1138335"/>
                </a:lnTo>
                <a:lnTo>
                  <a:pt x="419877" y="989045"/>
                </a:lnTo>
                <a:lnTo>
                  <a:pt x="559836" y="1007706"/>
                </a:lnTo>
                <a:lnTo>
                  <a:pt x="867747" y="821094"/>
                </a:lnTo>
                <a:lnTo>
                  <a:pt x="1082351" y="709127"/>
                </a:lnTo>
                <a:lnTo>
                  <a:pt x="1184987" y="541176"/>
                </a:lnTo>
                <a:lnTo>
                  <a:pt x="1315616" y="307910"/>
                </a:lnTo>
                <a:lnTo>
                  <a:pt x="1408922" y="223935"/>
                </a:lnTo>
                <a:lnTo>
                  <a:pt x="1623526" y="177282"/>
                </a:lnTo>
                <a:lnTo>
                  <a:pt x="1800808" y="102637"/>
                </a:lnTo>
                <a:lnTo>
                  <a:pt x="2043404" y="0"/>
                </a:lnTo>
                <a:lnTo>
                  <a:pt x="2090057" y="46653"/>
                </a:lnTo>
                <a:close/>
              </a:path>
            </a:pathLst>
          </a:custGeom>
          <a:solidFill>
            <a:srgbClr val="FFC000">
              <a:alpha val="5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l-GR"/>
          </a:p>
        </p:txBody>
      </p:sp>
      <p:sp>
        <p:nvSpPr>
          <p:cNvPr id="18" name="Ελεύθερη σχεδίαση 17"/>
          <p:cNvSpPr/>
          <p:nvPr/>
        </p:nvSpPr>
        <p:spPr>
          <a:xfrm>
            <a:off x="5169161" y="4040155"/>
            <a:ext cx="2239347" cy="1586204"/>
          </a:xfrm>
          <a:custGeom>
            <a:avLst/>
            <a:gdLst>
              <a:gd name="connsiteX0" fmla="*/ 2239347 w 2239347"/>
              <a:gd name="connsiteY0" fmla="*/ 0 h 1586204"/>
              <a:gd name="connsiteX1" fmla="*/ 1511559 w 2239347"/>
              <a:gd name="connsiteY1" fmla="*/ 167951 h 1586204"/>
              <a:gd name="connsiteX2" fmla="*/ 522514 w 2239347"/>
              <a:gd name="connsiteY2" fmla="*/ 410547 h 1586204"/>
              <a:gd name="connsiteX3" fmla="*/ 466531 w 2239347"/>
              <a:gd name="connsiteY3" fmla="*/ 578498 h 1586204"/>
              <a:gd name="connsiteX4" fmla="*/ 307910 w 2239347"/>
              <a:gd name="connsiteY4" fmla="*/ 793102 h 1586204"/>
              <a:gd name="connsiteX5" fmla="*/ 158621 w 2239347"/>
              <a:gd name="connsiteY5" fmla="*/ 1054359 h 1586204"/>
              <a:gd name="connsiteX6" fmla="*/ 65314 w 2239347"/>
              <a:gd name="connsiteY6" fmla="*/ 1287625 h 1586204"/>
              <a:gd name="connsiteX7" fmla="*/ 27992 w 2239347"/>
              <a:gd name="connsiteY7" fmla="*/ 1530221 h 1586204"/>
              <a:gd name="connsiteX8" fmla="*/ 0 w 2239347"/>
              <a:gd name="connsiteY8" fmla="*/ 1586204 h 1586204"/>
              <a:gd name="connsiteX9" fmla="*/ 149290 w 2239347"/>
              <a:gd name="connsiteY9" fmla="*/ 1539551 h 1586204"/>
              <a:gd name="connsiteX10" fmla="*/ 186612 w 2239347"/>
              <a:gd name="connsiteY10" fmla="*/ 1399592 h 1586204"/>
              <a:gd name="connsiteX11" fmla="*/ 419878 w 2239347"/>
              <a:gd name="connsiteY11" fmla="*/ 1194318 h 1586204"/>
              <a:gd name="connsiteX12" fmla="*/ 830425 w 2239347"/>
              <a:gd name="connsiteY12" fmla="*/ 662474 h 1586204"/>
              <a:gd name="connsiteX13" fmla="*/ 942392 w 2239347"/>
              <a:gd name="connsiteY13" fmla="*/ 513184 h 1586204"/>
              <a:gd name="connsiteX14" fmla="*/ 1455576 w 2239347"/>
              <a:gd name="connsiteY14" fmla="*/ 261257 h 1586204"/>
              <a:gd name="connsiteX15" fmla="*/ 1576874 w 2239347"/>
              <a:gd name="connsiteY15" fmla="*/ 279918 h 1586204"/>
              <a:gd name="connsiteX16" fmla="*/ 1735494 w 2239347"/>
              <a:gd name="connsiteY16" fmla="*/ 242596 h 1586204"/>
              <a:gd name="connsiteX17" fmla="*/ 1922106 w 2239347"/>
              <a:gd name="connsiteY17" fmla="*/ 149290 h 1586204"/>
              <a:gd name="connsiteX18" fmla="*/ 2099388 w 2239347"/>
              <a:gd name="connsiteY18" fmla="*/ 130629 h 1586204"/>
              <a:gd name="connsiteX19" fmla="*/ 2239347 w 2239347"/>
              <a:gd name="connsiteY19" fmla="*/ 0 h 1586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239347" h="1586204">
                <a:moveTo>
                  <a:pt x="2239347" y="0"/>
                </a:moveTo>
                <a:lnTo>
                  <a:pt x="1511559" y="167951"/>
                </a:lnTo>
                <a:lnTo>
                  <a:pt x="522514" y="410547"/>
                </a:lnTo>
                <a:lnTo>
                  <a:pt x="466531" y="578498"/>
                </a:lnTo>
                <a:lnTo>
                  <a:pt x="307910" y="793102"/>
                </a:lnTo>
                <a:lnTo>
                  <a:pt x="158621" y="1054359"/>
                </a:lnTo>
                <a:lnTo>
                  <a:pt x="65314" y="1287625"/>
                </a:lnTo>
                <a:lnTo>
                  <a:pt x="27992" y="1530221"/>
                </a:lnTo>
                <a:lnTo>
                  <a:pt x="0" y="1586204"/>
                </a:lnTo>
                <a:lnTo>
                  <a:pt x="149290" y="1539551"/>
                </a:lnTo>
                <a:lnTo>
                  <a:pt x="186612" y="1399592"/>
                </a:lnTo>
                <a:lnTo>
                  <a:pt x="419878" y="1194318"/>
                </a:lnTo>
                <a:lnTo>
                  <a:pt x="830425" y="662474"/>
                </a:lnTo>
                <a:lnTo>
                  <a:pt x="942392" y="513184"/>
                </a:lnTo>
                <a:lnTo>
                  <a:pt x="1455576" y="261257"/>
                </a:lnTo>
                <a:lnTo>
                  <a:pt x="1576874" y="279918"/>
                </a:lnTo>
                <a:lnTo>
                  <a:pt x="1735494" y="242596"/>
                </a:lnTo>
                <a:lnTo>
                  <a:pt x="1922106" y="149290"/>
                </a:lnTo>
                <a:lnTo>
                  <a:pt x="2099388" y="130629"/>
                </a:lnTo>
                <a:lnTo>
                  <a:pt x="2239347" y="0"/>
                </a:lnTo>
                <a:close/>
              </a:path>
            </a:pathLst>
          </a:custGeom>
          <a:solidFill>
            <a:srgbClr val="C00000">
              <a:alpha val="5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l-GR"/>
          </a:p>
        </p:txBody>
      </p:sp>
      <p:sp>
        <p:nvSpPr>
          <p:cNvPr id="19" name="Ελεύθερη σχεδίαση 18"/>
          <p:cNvSpPr/>
          <p:nvPr/>
        </p:nvSpPr>
        <p:spPr>
          <a:xfrm>
            <a:off x="3762833" y="4198777"/>
            <a:ext cx="1910180" cy="653143"/>
          </a:xfrm>
          <a:custGeom>
            <a:avLst/>
            <a:gdLst>
              <a:gd name="connsiteX0" fmla="*/ 1847461 w 1922106"/>
              <a:gd name="connsiteY0" fmla="*/ 363894 h 653143"/>
              <a:gd name="connsiteX1" fmla="*/ 1660849 w 1922106"/>
              <a:gd name="connsiteY1" fmla="*/ 597159 h 653143"/>
              <a:gd name="connsiteX2" fmla="*/ 1623527 w 1922106"/>
              <a:gd name="connsiteY2" fmla="*/ 653143 h 653143"/>
              <a:gd name="connsiteX3" fmla="*/ 1231641 w 1922106"/>
              <a:gd name="connsiteY3" fmla="*/ 466531 h 653143"/>
              <a:gd name="connsiteX4" fmla="*/ 1082351 w 1922106"/>
              <a:gd name="connsiteY4" fmla="*/ 447869 h 653143"/>
              <a:gd name="connsiteX5" fmla="*/ 550506 w 1922106"/>
              <a:gd name="connsiteY5" fmla="*/ 578498 h 653143"/>
              <a:gd name="connsiteX6" fmla="*/ 223935 w 1922106"/>
              <a:gd name="connsiteY6" fmla="*/ 634482 h 653143"/>
              <a:gd name="connsiteX7" fmla="*/ 0 w 1922106"/>
              <a:gd name="connsiteY7" fmla="*/ 587828 h 653143"/>
              <a:gd name="connsiteX8" fmla="*/ 46653 w 1922106"/>
              <a:gd name="connsiteY8" fmla="*/ 401216 h 653143"/>
              <a:gd name="connsiteX9" fmla="*/ 130629 w 1922106"/>
              <a:gd name="connsiteY9" fmla="*/ 139959 h 653143"/>
              <a:gd name="connsiteX10" fmla="*/ 261257 w 1922106"/>
              <a:gd name="connsiteY10" fmla="*/ 0 h 653143"/>
              <a:gd name="connsiteX11" fmla="*/ 391886 w 1922106"/>
              <a:gd name="connsiteY11" fmla="*/ 0 h 653143"/>
              <a:gd name="connsiteX12" fmla="*/ 1390261 w 1922106"/>
              <a:gd name="connsiteY12" fmla="*/ 429208 h 653143"/>
              <a:gd name="connsiteX13" fmla="*/ 1884784 w 1922106"/>
              <a:gd name="connsiteY13" fmla="*/ 298579 h 653143"/>
              <a:gd name="connsiteX14" fmla="*/ 1922106 w 1922106"/>
              <a:gd name="connsiteY14" fmla="*/ 289249 h 653143"/>
              <a:gd name="connsiteX15" fmla="*/ 1847461 w 1922106"/>
              <a:gd name="connsiteY15" fmla="*/ 363894 h 653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922106" h="653143">
                <a:moveTo>
                  <a:pt x="1847461" y="363894"/>
                </a:moveTo>
                <a:lnTo>
                  <a:pt x="1660849" y="597159"/>
                </a:lnTo>
                <a:lnTo>
                  <a:pt x="1623527" y="653143"/>
                </a:lnTo>
                <a:lnTo>
                  <a:pt x="1231641" y="466531"/>
                </a:lnTo>
                <a:lnTo>
                  <a:pt x="1082351" y="447869"/>
                </a:lnTo>
                <a:lnTo>
                  <a:pt x="550506" y="578498"/>
                </a:lnTo>
                <a:lnTo>
                  <a:pt x="223935" y="634482"/>
                </a:lnTo>
                <a:lnTo>
                  <a:pt x="0" y="587828"/>
                </a:lnTo>
                <a:lnTo>
                  <a:pt x="46653" y="401216"/>
                </a:lnTo>
                <a:lnTo>
                  <a:pt x="130629" y="139959"/>
                </a:lnTo>
                <a:lnTo>
                  <a:pt x="261257" y="0"/>
                </a:lnTo>
                <a:lnTo>
                  <a:pt x="391886" y="0"/>
                </a:lnTo>
                <a:lnTo>
                  <a:pt x="1390261" y="429208"/>
                </a:lnTo>
                <a:lnTo>
                  <a:pt x="1884784" y="298579"/>
                </a:lnTo>
                <a:lnTo>
                  <a:pt x="1922106" y="289249"/>
                </a:lnTo>
                <a:lnTo>
                  <a:pt x="1847461" y="363894"/>
                </a:lnTo>
                <a:close/>
              </a:path>
            </a:pathLst>
          </a:custGeom>
          <a:solidFill>
            <a:srgbClr val="002060">
              <a:alpha val="5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l-GR"/>
          </a:p>
        </p:txBody>
      </p:sp>
      <p:sp>
        <p:nvSpPr>
          <p:cNvPr id="20" name="Ελεύθερη σχεδίαση 19"/>
          <p:cNvSpPr/>
          <p:nvPr/>
        </p:nvSpPr>
        <p:spPr>
          <a:xfrm>
            <a:off x="3107094" y="2883161"/>
            <a:ext cx="1250302" cy="1866123"/>
          </a:xfrm>
          <a:custGeom>
            <a:avLst/>
            <a:gdLst>
              <a:gd name="connsiteX0" fmla="*/ 578498 w 1250302"/>
              <a:gd name="connsiteY0" fmla="*/ 1866123 h 1866123"/>
              <a:gd name="connsiteX1" fmla="*/ 438539 w 1250302"/>
              <a:gd name="connsiteY1" fmla="*/ 1604865 h 1866123"/>
              <a:gd name="connsiteX2" fmla="*/ 317241 w 1250302"/>
              <a:gd name="connsiteY2" fmla="*/ 1408923 h 1866123"/>
              <a:gd name="connsiteX3" fmla="*/ 0 w 1250302"/>
              <a:gd name="connsiteY3" fmla="*/ 1166327 h 1866123"/>
              <a:gd name="connsiteX4" fmla="*/ 9330 w 1250302"/>
              <a:gd name="connsiteY4" fmla="*/ 867747 h 1866123"/>
              <a:gd name="connsiteX5" fmla="*/ 233265 w 1250302"/>
              <a:gd name="connsiteY5" fmla="*/ 410547 h 1866123"/>
              <a:gd name="connsiteX6" fmla="*/ 587828 w 1250302"/>
              <a:gd name="connsiteY6" fmla="*/ 0 h 1866123"/>
              <a:gd name="connsiteX7" fmla="*/ 821094 w 1250302"/>
              <a:gd name="connsiteY7" fmla="*/ 93306 h 1866123"/>
              <a:gd name="connsiteX8" fmla="*/ 783771 w 1250302"/>
              <a:gd name="connsiteY8" fmla="*/ 195943 h 1866123"/>
              <a:gd name="connsiteX9" fmla="*/ 858416 w 1250302"/>
              <a:gd name="connsiteY9" fmla="*/ 214604 h 1866123"/>
              <a:gd name="connsiteX10" fmla="*/ 867747 w 1250302"/>
              <a:gd name="connsiteY10" fmla="*/ 149290 h 1866123"/>
              <a:gd name="connsiteX11" fmla="*/ 961053 w 1250302"/>
              <a:gd name="connsiteY11" fmla="*/ 205274 h 1866123"/>
              <a:gd name="connsiteX12" fmla="*/ 1045028 w 1250302"/>
              <a:gd name="connsiteY12" fmla="*/ 139959 h 1866123"/>
              <a:gd name="connsiteX13" fmla="*/ 1250302 w 1250302"/>
              <a:gd name="connsiteY13" fmla="*/ 242596 h 1866123"/>
              <a:gd name="connsiteX14" fmla="*/ 1240971 w 1250302"/>
              <a:gd name="connsiteY14" fmla="*/ 363894 h 1866123"/>
              <a:gd name="connsiteX15" fmla="*/ 1147665 w 1250302"/>
              <a:gd name="connsiteY15" fmla="*/ 587829 h 1866123"/>
              <a:gd name="connsiteX16" fmla="*/ 1045028 w 1250302"/>
              <a:gd name="connsiteY16" fmla="*/ 783772 h 1866123"/>
              <a:gd name="connsiteX17" fmla="*/ 1063690 w 1250302"/>
              <a:gd name="connsiteY17" fmla="*/ 1035698 h 1866123"/>
              <a:gd name="connsiteX18" fmla="*/ 1073020 w 1250302"/>
              <a:gd name="connsiteY18" fmla="*/ 1268963 h 1866123"/>
              <a:gd name="connsiteX19" fmla="*/ 839755 w 1250302"/>
              <a:gd name="connsiteY19" fmla="*/ 1287625 h 1866123"/>
              <a:gd name="connsiteX20" fmla="*/ 774441 w 1250302"/>
              <a:gd name="connsiteY20" fmla="*/ 1380931 h 1866123"/>
              <a:gd name="connsiteX21" fmla="*/ 578498 w 1250302"/>
              <a:gd name="connsiteY21" fmla="*/ 1866123 h 1866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250302" h="1866123">
                <a:moveTo>
                  <a:pt x="578498" y="1866123"/>
                </a:moveTo>
                <a:lnTo>
                  <a:pt x="438539" y="1604865"/>
                </a:lnTo>
                <a:lnTo>
                  <a:pt x="317241" y="1408923"/>
                </a:lnTo>
                <a:lnTo>
                  <a:pt x="0" y="1166327"/>
                </a:lnTo>
                <a:lnTo>
                  <a:pt x="9330" y="867747"/>
                </a:lnTo>
                <a:lnTo>
                  <a:pt x="233265" y="410547"/>
                </a:lnTo>
                <a:lnTo>
                  <a:pt x="587828" y="0"/>
                </a:lnTo>
                <a:lnTo>
                  <a:pt x="821094" y="93306"/>
                </a:lnTo>
                <a:lnTo>
                  <a:pt x="783771" y="195943"/>
                </a:lnTo>
                <a:lnTo>
                  <a:pt x="858416" y="214604"/>
                </a:lnTo>
                <a:lnTo>
                  <a:pt x="867747" y="149290"/>
                </a:lnTo>
                <a:lnTo>
                  <a:pt x="961053" y="205274"/>
                </a:lnTo>
                <a:lnTo>
                  <a:pt x="1045028" y="139959"/>
                </a:lnTo>
                <a:lnTo>
                  <a:pt x="1250302" y="242596"/>
                </a:lnTo>
                <a:lnTo>
                  <a:pt x="1240971" y="363894"/>
                </a:lnTo>
                <a:lnTo>
                  <a:pt x="1147665" y="587829"/>
                </a:lnTo>
                <a:lnTo>
                  <a:pt x="1045028" y="783772"/>
                </a:lnTo>
                <a:lnTo>
                  <a:pt x="1063690" y="1035698"/>
                </a:lnTo>
                <a:lnTo>
                  <a:pt x="1073020" y="1268963"/>
                </a:lnTo>
                <a:lnTo>
                  <a:pt x="839755" y="1287625"/>
                </a:lnTo>
                <a:lnTo>
                  <a:pt x="774441" y="1380931"/>
                </a:lnTo>
                <a:lnTo>
                  <a:pt x="578498" y="1866123"/>
                </a:lnTo>
                <a:close/>
              </a:path>
            </a:pathLst>
          </a:custGeom>
          <a:solidFill>
            <a:srgbClr val="7030A0">
              <a:alpha val="5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l-GR"/>
          </a:p>
        </p:txBody>
      </p:sp>
      <p:sp>
        <p:nvSpPr>
          <p:cNvPr id="21" name="Ελεύθερη σχεδίαση 20"/>
          <p:cNvSpPr/>
          <p:nvPr/>
        </p:nvSpPr>
        <p:spPr>
          <a:xfrm>
            <a:off x="4198776" y="3041780"/>
            <a:ext cx="1371600" cy="951722"/>
          </a:xfrm>
          <a:custGeom>
            <a:avLst/>
            <a:gdLst>
              <a:gd name="connsiteX0" fmla="*/ 354563 w 1371600"/>
              <a:gd name="connsiteY0" fmla="*/ 0 h 951722"/>
              <a:gd name="connsiteX1" fmla="*/ 111967 w 1371600"/>
              <a:gd name="connsiteY1" fmla="*/ 391885 h 951722"/>
              <a:gd name="connsiteX2" fmla="*/ 9330 w 1371600"/>
              <a:gd name="connsiteY2" fmla="*/ 569167 h 951722"/>
              <a:gd name="connsiteX3" fmla="*/ 0 w 1371600"/>
              <a:gd name="connsiteY3" fmla="*/ 867747 h 951722"/>
              <a:gd name="connsiteX4" fmla="*/ 102636 w 1371600"/>
              <a:gd name="connsiteY4" fmla="*/ 951722 h 951722"/>
              <a:gd name="connsiteX5" fmla="*/ 419877 w 1371600"/>
              <a:gd name="connsiteY5" fmla="*/ 858416 h 951722"/>
              <a:gd name="connsiteX6" fmla="*/ 662473 w 1371600"/>
              <a:gd name="connsiteY6" fmla="*/ 783771 h 951722"/>
              <a:gd name="connsiteX7" fmla="*/ 811763 w 1371600"/>
              <a:gd name="connsiteY7" fmla="*/ 727787 h 951722"/>
              <a:gd name="connsiteX8" fmla="*/ 1007706 w 1371600"/>
              <a:gd name="connsiteY8" fmla="*/ 606489 h 951722"/>
              <a:gd name="connsiteX9" fmla="*/ 1138334 w 1371600"/>
              <a:gd name="connsiteY9" fmla="*/ 503853 h 951722"/>
              <a:gd name="connsiteX10" fmla="*/ 1371600 w 1371600"/>
              <a:gd name="connsiteY10" fmla="*/ 186612 h 951722"/>
              <a:gd name="connsiteX11" fmla="*/ 1175657 w 1371600"/>
              <a:gd name="connsiteY11" fmla="*/ 74644 h 951722"/>
              <a:gd name="connsiteX12" fmla="*/ 1017036 w 1371600"/>
              <a:gd name="connsiteY12" fmla="*/ 9330 h 951722"/>
              <a:gd name="connsiteX13" fmla="*/ 998375 w 1371600"/>
              <a:gd name="connsiteY13" fmla="*/ 111967 h 951722"/>
              <a:gd name="connsiteX14" fmla="*/ 895738 w 1371600"/>
              <a:gd name="connsiteY14" fmla="*/ 27991 h 951722"/>
              <a:gd name="connsiteX15" fmla="*/ 867746 w 1371600"/>
              <a:gd name="connsiteY15" fmla="*/ 74644 h 951722"/>
              <a:gd name="connsiteX16" fmla="*/ 727787 w 1371600"/>
              <a:gd name="connsiteY16" fmla="*/ 37322 h 951722"/>
              <a:gd name="connsiteX17" fmla="*/ 653142 w 1371600"/>
              <a:gd name="connsiteY17" fmla="*/ 149289 h 951722"/>
              <a:gd name="connsiteX18" fmla="*/ 354563 w 1371600"/>
              <a:gd name="connsiteY18" fmla="*/ 0 h 951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371600" h="951722">
                <a:moveTo>
                  <a:pt x="354563" y="0"/>
                </a:moveTo>
                <a:lnTo>
                  <a:pt x="111967" y="391885"/>
                </a:lnTo>
                <a:lnTo>
                  <a:pt x="9330" y="569167"/>
                </a:lnTo>
                <a:lnTo>
                  <a:pt x="0" y="867747"/>
                </a:lnTo>
                <a:lnTo>
                  <a:pt x="102636" y="951722"/>
                </a:lnTo>
                <a:lnTo>
                  <a:pt x="419877" y="858416"/>
                </a:lnTo>
                <a:lnTo>
                  <a:pt x="662473" y="783771"/>
                </a:lnTo>
                <a:lnTo>
                  <a:pt x="811763" y="727787"/>
                </a:lnTo>
                <a:lnTo>
                  <a:pt x="1007706" y="606489"/>
                </a:lnTo>
                <a:lnTo>
                  <a:pt x="1138334" y="503853"/>
                </a:lnTo>
                <a:lnTo>
                  <a:pt x="1371600" y="186612"/>
                </a:lnTo>
                <a:lnTo>
                  <a:pt x="1175657" y="74644"/>
                </a:lnTo>
                <a:lnTo>
                  <a:pt x="1017036" y="9330"/>
                </a:lnTo>
                <a:lnTo>
                  <a:pt x="998375" y="111967"/>
                </a:lnTo>
                <a:lnTo>
                  <a:pt x="895738" y="27991"/>
                </a:lnTo>
                <a:lnTo>
                  <a:pt x="867746" y="74644"/>
                </a:lnTo>
                <a:lnTo>
                  <a:pt x="727787" y="37322"/>
                </a:lnTo>
                <a:lnTo>
                  <a:pt x="653142" y="149289"/>
                </a:lnTo>
                <a:lnTo>
                  <a:pt x="354563" y="0"/>
                </a:lnTo>
                <a:close/>
              </a:path>
            </a:pathLst>
          </a:custGeom>
          <a:solidFill>
            <a:srgbClr val="00B050">
              <a:alpha val="5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l-GR"/>
          </a:p>
        </p:txBody>
      </p:sp>
      <p:sp>
        <p:nvSpPr>
          <p:cNvPr id="22" name="Επεξήγηση με γραμμή 2 (περίγραμμα και γραμμή έμφασης) 21"/>
          <p:cNvSpPr/>
          <p:nvPr/>
        </p:nvSpPr>
        <p:spPr>
          <a:xfrm>
            <a:off x="9783437" y="2493762"/>
            <a:ext cx="892628" cy="298579"/>
          </a:xfrm>
          <a:prstGeom prst="accent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90625"/>
              <a:gd name="adj6" fmla="val -80870"/>
            </a:avLst>
          </a:prstGeom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l-GR" sz="800" dirty="0">
                <a:latin typeface="Arial Narrow" panose="020B0606020202030204" pitchFamily="34" charset="0"/>
              </a:rPr>
              <a:t>ΠΑΤΗΜΑ</a:t>
            </a:r>
          </a:p>
        </p:txBody>
      </p:sp>
      <p:sp>
        <p:nvSpPr>
          <p:cNvPr id="23" name="Επεξήγηση με γραμμή 2 (περίγραμμα και γραμμή έμφασης) 22"/>
          <p:cNvSpPr/>
          <p:nvPr/>
        </p:nvSpPr>
        <p:spPr>
          <a:xfrm>
            <a:off x="6738515" y="4659453"/>
            <a:ext cx="1164514" cy="298579"/>
          </a:xfrm>
          <a:prstGeom prst="accent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-18750"/>
              <a:gd name="adj6" fmla="val -82961"/>
            </a:avLst>
          </a:prstGeom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l-GR" sz="800" dirty="0">
                <a:latin typeface="Arial Narrow" panose="020B0606020202030204" pitchFamily="34" charset="0"/>
              </a:rPr>
              <a:t>ΖΩΝΗ</a:t>
            </a:r>
          </a:p>
          <a:p>
            <a:pPr algn="ctr"/>
            <a:r>
              <a:rPr lang="el-GR" sz="800" dirty="0">
                <a:latin typeface="Arial Narrow" panose="020B0606020202030204" pitchFamily="34" charset="0"/>
              </a:rPr>
              <a:t> ΔΟΥΚ. ΠΛΑΚΕΝΤΙΑΣ</a:t>
            </a:r>
          </a:p>
        </p:txBody>
      </p:sp>
      <p:sp>
        <p:nvSpPr>
          <p:cNvPr id="24" name="Επεξήγηση με γραμμή 2 (περίγραμμα και γραμμή έμφασης) 23"/>
          <p:cNvSpPr/>
          <p:nvPr/>
        </p:nvSpPr>
        <p:spPr>
          <a:xfrm>
            <a:off x="7094376" y="2866817"/>
            <a:ext cx="892628" cy="298579"/>
          </a:xfrm>
          <a:prstGeom prst="accent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212500"/>
              <a:gd name="adj6" fmla="val -90278"/>
            </a:avLst>
          </a:prstGeom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l-GR" sz="800" dirty="0">
                <a:latin typeface="Arial Narrow" panose="020B0606020202030204" pitchFamily="34" charset="0"/>
              </a:rPr>
              <a:t>ΤΟΥΦΑ</a:t>
            </a:r>
          </a:p>
        </p:txBody>
      </p:sp>
      <p:sp>
        <p:nvSpPr>
          <p:cNvPr id="25" name="Επεξήγηση με γραμμή 2 (περίγραμμα και γραμμή έμφασης) 24"/>
          <p:cNvSpPr/>
          <p:nvPr/>
        </p:nvSpPr>
        <p:spPr>
          <a:xfrm>
            <a:off x="5380653" y="2528598"/>
            <a:ext cx="892628" cy="298579"/>
          </a:xfrm>
          <a:prstGeom prst="accent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212500"/>
              <a:gd name="adj6" fmla="val -90278"/>
            </a:avLst>
          </a:prstGeom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l-GR" sz="800" dirty="0">
                <a:latin typeface="Arial Narrow" panose="020B0606020202030204" pitchFamily="34" charset="0"/>
              </a:rPr>
              <a:t>ΠΟΛΥΔΡΟΣΟ</a:t>
            </a:r>
          </a:p>
        </p:txBody>
      </p:sp>
      <p:sp>
        <p:nvSpPr>
          <p:cNvPr id="26" name="Επεξήγηση με γραμμή 2 (περίγραμμα και γραμμή έμφασης) 25"/>
          <p:cNvSpPr/>
          <p:nvPr/>
        </p:nvSpPr>
        <p:spPr>
          <a:xfrm>
            <a:off x="2565918" y="2395177"/>
            <a:ext cx="892628" cy="298579"/>
          </a:xfrm>
          <a:prstGeom prst="accentBorderCallout2">
            <a:avLst>
              <a:gd name="adj1" fmla="val 34375"/>
              <a:gd name="adj2" fmla="val 106650"/>
              <a:gd name="adj3" fmla="val 65625"/>
              <a:gd name="adj4" fmla="val 136992"/>
              <a:gd name="adj5" fmla="val 231250"/>
              <a:gd name="adj6" fmla="val 137597"/>
            </a:avLst>
          </a:prstGeom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l-GR" sz="800" dirty="0">
                <a:latin typeface="Arial Narrow" panose="020B0606020202030204" pitchFamily="34" charset="0"/>
              </a:rPr>
              <a:t>ΣΥΝΟΙΚΙΣΜΟΣ ΝΈΟ ΧΑΛΑΝΔΡΙ</a:t>
            </a:r>
          </a:p>
        </p:txBody>
      </p:sp>
      <p:sp>
        <p:nvSpPr>
          <p:cNvPr id="27" name="Επεξήγηση με γραμμή 2 (περίγραμμα και γραμμή έμφασης) 26"/>
          <p:cNvSpPr/>
          <p:nvPr/>
        </p:nvSpPr>
        <p:spPr>
          <a:xfrm>
            <a:off x="1839686" y="4374487"/>
            <a:ext cx="892628" cy="298579"/>
          </a:xfrm>
          <a:prstGeom prst="accentBorderCallout2">
            <a:avLst>
              <a:gd name="adj1" fmla="val 34375"/>
              <a:gd name="adj2" fmla="val 106650"/>
              <a:gd name="adj3" fmla="val -75000"/>
              <a:gd name="adj4" fmla="val 138038"/>
              <a:gd name="adj5" fmla="val 93750"/>
              <a:gd name="adj6" fmla="val 256761"/>
            </a:avLst>
          </a:prstGeom>
          <a:solidFill>
            <a:srgbClr val="FF0000"/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l-GR" sz="800" dirty="0">
                <a:latin typeface="Arial Narrow" panose="020B0606020202030204" pitchFamily="34" charset="0"/>
              </a:rPr>
              <a:t>ΚΕΝΤΡΙΚΟ ΧΑΛΑΝΔΡΙ</a:t>
            </a:r>
          </a:p>
        </p:txBody>
      </p:sp>
      <p:sp>
        <p:nvSpPr>
          <p:cNvPr id="31" name="Επεξήγηση με γραμμή 2 (περίγραμμα και γραμμή έμφασης) 30"/>
          <p:cNvSpPr/>
          <p:nvPr/>
        </p:nvSpPr>
        <p:spPr>
          <a:xfrm>
            <a:off x="5244710" y="5725093"/>
            <a:ext cx="1164514" cy="298579"/>
          </a:xfrm>
          <a:prstGeom prst="accent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-18750"/>
              <a:gd name="adj6" fmla="val -82961"/>
            </a:avLst>
          </a:prstGeom>
          <a:solidFill>
            <a:srgbClr val="00B050"/>
          </a:solidFill>
          <a:ln w="254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l-GR" sz="800" dirty="0" smtClean="0">
                <a:latin typeface="Arial Narrow" panose="020B0606020202030204" pitchFamily="34" charset="0"/>
              </a:rPr>
              <a:t>ΚΑΤΩ ΧΑΛΑΝΔΡΙ</a:t>
            </a:r>
            <a:endParaRPr lang="el-GR" sz="800" dirty="0">
              <a:latin typeface="Arial Narrow" panose="020B0606020202030204" pitchFamily="34" charset="0"/>
            </a:endParaRPr>
          </a:p>
        </p:txBody>
      </p:sp>
      <p:sp>
        <p:nvSpPr>
          <p:cNvPr id="32" name="Επεξήγηση με γραμμή 2 (περίγραμμα και γραμμή έμφασης) 31"/>
          <p:cNvSpPr/>
          <p:nvPr/>
        </p:nvSpPr>
        <p:spPr>
          <a:xfrm>
            <a:off x="821611" y="5074722"/>
            <a:ext cx="1164514" cy="298579"/>
          </a:xfrm>
          <a:prstGeom prst="accentBorderCallout2">
            <a:avLst>
              <a:gd name="adj1" fmla="val 46875"/>
              <a:gd name="adj2" fmla="val 107046"/>
              <a:gd name="adj3" fmla="val 9375"/>
              <a:gd name="adj4" fmla="val 145986"/>
              <a:gd name="adj5" fmla="val -12500"/>
              <a:gd name="adj6" fmla="val 183053"/>
            </a:avLst>
          </a:prstGeom>
          <a:solidFill>
            <a:srgbClr val="00B050"/>
          </a:solidFill>
          <a:ln w="254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l-GR" sz="800" dirty="0" smtClean="0">
                <a:latin typeface="Arial Narrow" panose="020B0606020202030204" pitchFamily="34" charset="0"/>
              </a:rPr>
              <a:t>ΑΓ. ΒΑΡΒΑΡΑ</a:t>
            </a:r>
            <a:endParaRPr lang="el-GR" sz="800" dirty="0">
              <a:latin typeface="Arial Narrow" panose="020B0606020202030204" pitchFamily="34" charset="0"/>
            </a:endParaRPr>
          </a:p>
        </p:txBody>
      </p:sp>
      <p:sp>
        <p:nvSpPr>
          <p:cNvPr id="33" name="Επεξήγηση με γραμμή 2 (περίγραμμα και γραμμή έμφασης) 32"/>
          <p:cNvSpPr/>
          <p:nvPr/>
        </p:nvSpPr>
        <p:spPr>
          <a:xfrm>
            <a:off x="10100165" y="3536303"/>
            <a:ext cx="892628" cy="298579"/>
          </a:xfrm>
          <a:prstGeom prst="accentBorderCallout2">
            <a:avLst>
              <a:gd name="adj1" fmla="val 34375"/>
              <a:gd name="adj2" fmla="val 106650"/>
              <a:gd name="adj3" fmla="val 40625"/>
              <a:gd name="adj4" fmla="val 108770"/>
              <a:gd name="adj5" fmla="val 53125"/>
              <a:gd name="adj6" fmla="val 108329"/>
            </a:avLst>
          </a:prstGeom>
          <a:solidFill>
            <a:srgbClr val="FF0000"/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l-GR" sz="800" dirty="0" smtClean="0">
                <a:latin typeface="Arial Narrow" panose="020B0606020202030204" pitchFamily="34" charset="0"/>
              </a:rPr>
              <a:t>ΠΟΛΙΤΙΚΗ ΠΡΟΣΤΑΣΙΑ</a:t>
            </a:r>
            <a:endParaRPr lang="el-GR" sz="800" dirty="0">
              <a:latin typeface="Arial Narrow" panose="020B0606020202030204" pitchFamily="34" charset="0"/>
            </a:endParaRPr>
          </a:p>
        </p:txBody>
      </p:sp>
      <p:sp>
        <p:nvSpPr>
          <p:cNvPr id="34" name="Επεξήγηση με γραμμή 2 (περίγραμμα και γραμμή έμφασης) 33"/>
          <p:cNvSpPr/>
          <p:nvPr/>
        </p:nvSpPr>
        <p:spPr>
          <a:xfrm>
            <a:off x="10100165" y="4021494"/>
            <a:ext cx="892628" cy="298579"/>
          </a:xfrm>
          <a:prstGeom prst="accentBorderCallout2">
            <a:avLst>
              <a:gd name="adj1" fmla="val 34375"/>
              <a:gd name="adj2" fmla="val 106650"/>
              <a:gd name="adj3" fmla="val 40625"/>
              <a:gd name="adj4" fmla="val 108770"/>
              <a:gd name="adj5" fmla="val 53125"/>
              <a:gd name="adj6" fmla="val 108329"/>
            </a:avLst>
          </a:prstGeom>
          <a:solidFill>
            <a:srgbClr val="00B050"/>
          </a:solidFill>
          <a:ln w="254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l-GR" sz="800" dirty="0" smtClean="0">
                <a:latin typeface="Arial Narrow" panose="020B0606020202030204" pitchFamily="34" charset="0"/>
              </a:rPr>
              <a:t>ΤΕΧΝΙΚΗ ΥΠΗΡΕΣΙΑ</a:t>
            </a:r>
            <a:endParaRPr lang="el-GR" sz="800" dirty="0">
              <a:latin typeface="Arial Narrow" panose="020B0606020202030204" pitchFamily="34" charset="0"/>
            </a:endParaRPr>
          </a:p>
        </p:txBody>
      </p:sp>
      <p:sp>
        <p:nvSpPr>
          <p:cNvPr id="35" name="Επεξήγηση με γραμμή 2 (περίγραμμα και γραμμή έμφασης) 34"/>
          <p:cNvSpPr/>
          <p:nvPr/>
        </p:nvSpPr>
        <p:spPr>
          <a:xfrm>
            <a:off x="10100165" y="4578844"/>
            <a:ext cx="892628" cy="460907"/>
          </a:xfrm>
          <a:prstGeom prst="accentBorderCallout2">
            <a:avLst>
              <a:gd name="adj1" fmla="val 34375"/>
              <a:gd name="adj2" fmla="val 106650"/>
              <a:gd name="adj3" fmla="val 40625"/>
              <a:gd name="adj4" fmla="val 108770"/>
              <a:gd name="adj5" fmla="val 53125"/>
              <a:gd name="adj6" fmla="val 108329"/>
            </a:avLst>
          </a:prstGeom>
          <a:solidFill>
            <a:schemeClr val="accent5"/>
          </a:solidFill>
          <a:ln w="254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l-GR" sz="800" dirty="0" smtClean="0">
                <a:latin typeface="Arial Narrow" panose="020B0606020202030204" pitchFamily="34" charset="0"/>
              </a:rPr>
              <a:t>ΔΙΕΥΘΥΝΣΗ ΔΙΑΧΕΙΡΙΣΗΣ ΑΠΟΡΡΙΜΜΑΤΩΝ</a:t>
            </a:r>
            <a:endParaRPr lang="el-GR" sz="8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8066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Ορθογώνιο 10"/>
          <p:cNvSpPr/>
          <p:nvPr/>
        </p:nvSpPr>
        <p:spPr>
          <a:xfrm>
            <a:off x="1847460" y="1380783"/>
            <a:ext cx="9246638" cy="3825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847461" y="454103"/>
            <a:ext cx="10515600" cy="885177"/>
          </a:xfrm>
        </p:spPr>
        <p:txBody>
          <a:bodyPr>
            <a:normAutofit/>
          </a:bodyPr>
          <a:lstStyle/>
          <a:p>
            <a:r>
              <a:rPr lang="el-GR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ΕΛΛΗΝΙΚΗ ΔΗΜΟΚΑΤΙΑ</a:t>
            </a:r>
            <a:br>
              <a:rPr lang="el-GR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l-GR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ΔΗΜΟΣ </a:t>
            </a:r>
            <a:r>
              <a:rPr lang="el-GR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ΧΑΛΑΝΔΡΙΟΥ</a:t>
            </a:r>
            <a:endParaRPr lang="el-GR" sz="1600" dirty="0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538" y="463462"/>
            <a:ext cx="921074" cy="1329892"/>
          </a:xfrm>
          <a:prstGeom prst="rect">
            <a:avLst/>
          </a:prstGeom>
        </p:spPr>
      </p:pic>
      <p:cxnSp>
        <p:nvCxnSpPr>
          <p:cNvPr id="5" name="Ευθεία γραμμή σύνδεσης 4"/>
          <p:cNvCxnSpPr/>
          <p:nvPr/>
        </p:nvCxnSpPr>
        <p:spPr>
          <a:xfrm>
            <a:off x="1847461" y="1292623"/>
            <a:ext cx="890140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Τίτλος 1"/>
          <p:cNvSpPr txBox="1">
            <a:spLocks/>
          </p:cNvSpPr>
          <p:nvPr/>
        </p:nvSpPr>
        <p:spPr>
          <a:xfrm>
            <a:off x="1847461" y="1446257"/>
            <a:ext cx="10515600" cy="885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l-GR" sz="2000" dirty="0"/>
          </a:p>
        </p:txBody>
      </p:sp>
      <p:sp>
        <p:nvSpPr>
          <p:cNvPr id="10" name="Τίτλος 1"/>
          <p:cNvSpPr txBox="1">
            <a:spLocks/>
          </p:cNvSpPr>
          <p:nvPr/>
        </p:nvSpPr>
        <p:spPr>
          <a:xfrm>
            <a:off x="1847463" y="1350767"/>
            <a:ext cx="9353485" cy="4425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ΚΑΚΟΚΑΙΡΙΑ ΜΠΑΡΜΠΑΡΑ - ΚΑΤΩ </a:t>
            </a:r>
            <a:r>
              <a:rPr lang="el-GR" sz="16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ΧΑΛΑΝΔΡΙ Ι </a:t>
            </a:r>
            <a:r>
              <a:rPr lang="el-GR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l-GR" sz="16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ΠΡΩΤΕΥΟΝΤΕΣ ΟΔΟΙ </a:t>
            </a:r>
            <a:r>
              <a:rPr lang="el-GR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ΕΚΧΙΟΝΙΣΜΩΝ ΚΑΙ ΔΙΑΣΠΟΡΑΣ ΑΛΑΤΟΣ  </a:t>
            </a:r>
            <a:endParaRPr lang="el-GR" sz="1600" dirty="0">
              <a:solidFill>
                <a:schemeClr val="bg1"/>
              </a:solidFill>
            </a:endParaRPr>
          </a:p>
        </p:txBody>
      </p:sp>
      <p:graphicFrame>
        <p:nvGraphicFramePr>
          <p:cNvPr id="50" name="Αντικείμενο 4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44836680"/>
              </p:ext>
            </p:extLst>
          </p:nvPr>
        </p:nvGraphicFramePr>
        <p:xfrm>
          <a:off x="1967981" y="1858828"/>
          <a:ext cx="8660364" cy="49611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9" name="Έγγραφο" r:id="rId4" imgW="13325825" imgH="7632995" progId="Word.Document.12">
                  <p:embed/>
                </p:oleObj>
              </mc:Choice>
              <mc:Fallback>
                <p:oleObj name="Έγγραφο" r:id="rId4" imgW="13325825" imgH="7632995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967981" y="1858828"/>
                        <a:ext cx="8660364" cy="496110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2" name="Επεξήγηση με γραμμή 2 (περίγραμμα και γραμμή έμφασης) 51"/>
          <p:cNvSpPr/>
          <p:nvPr/>
        </p:nvSpPr>
        <p:spPr>
          <a:xfrm>
            <a:off x="9587494" y="4339379"/>
            <a:ext cx="892628" cy="298579"/>
          </a:xfrm>
          <a:prstGeom prst="accent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90625"/>
              <a:gd name="adj6" fmla="val -80870"/>
            </a:avLst>
          </a:prstGeom>
          <a:solidFill>
            <a:srgbClr val="FF0000"/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l-GR" sz="800" dirty="0" err="1">
                <a:latin typeface="Arial Narrow" panose="020B0606020202030204" pitchFamily="34" charset="0"/>
              </a:rPr>
              <a:t>ΔΑΝΑιΔΩΝ</a:t>
            </a:r>
            <a:endParaRPr lang="el-GR" sz="800" dirty="0">
              <a:latin typeface="Arial Narrow" panose="020B0606020202030204" pitchFamily="34" charset="0"/>
            </a:endParaRPr>
          </a:p>
        </p:txBody>
      </p:sp>
      <p:sp>
        <p:nvSpPr>
          <p:cNvPr id="53" name="Επεξήγηση με γραμμή 2 (περίγραμμα και γραμμή έμφασης) 52"/>
          <p:cNvSpPr/>
          <p:nvPr/>
        </p:nvSpPr>
        <p:spPr>
          <a:xfrm>
            <a:off x="9030768" y="5154253"/>
            <a:ext cx="892628" cy="298579"/>
          </a:xfrm>
          <a:prstGeom prst="accent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90625"/>
              <a:gd name="adj6" fmla="val -80870"/>
            </a:avLst>
          </a:prstGeom>
          <a:solidFill>
            <a:srgbClr val="FF0000"/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l-GR" sz="800" dirty="0">
                <a:latin typeface="Arial Narrow" panose="020B0606020202030204" pitchFamily="34" charset="0"/>
              </a:rPr>
              <a:t>ΣΑΡΑΝΤΑΠΟΡΟΥ</a:t>
            </a:r>
          </a:p>
        </p:txBody>
      </p:sp>
      <p:sp>
        <p:nvSpPr>
          <p:cNvPr id="54" name="Επεξήγηση με γραμμή 2 (περίγραμμα και γραμμή έμφασης) 53"/>
          <p:cNvSpPr/>
          <p:nvPr/>
        </p:nvSpPr>
        <p:spPr>
          <a:xfrm>
            <a:off x="8427388" y="5819837"/>
            <a:ext cx="892628" cy="298579"/>
          </a:xfrm>
          <a:prstGeom prst="accent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-34375"/>
              <a:gd name="adj6" fmla="val -73553"/>
            </a:avLst>
          </a:prstGeom>
          <a:solidFill>
            <a:srgbClr val="FF0000"/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l-GR" sz="800" dirty="0">
                <a:latin typeface="Arial Narrow" panose="020B0606020202030204" pitchFamily="34" charset="0"/>
              </a:rPr>
              <a:t>ΛΕΥΚΩΣΙΑΣ</a:t>
            </a:r>
          </a:p>
        </p:txBody>
      </p:sp>
      <p:sp>
        <p:nvSpPr>
          <p:cNvPr id="55" name="Επεξήγηση με γραμμή 2 (περίγραμμα και γραμμή έμφασης) 54"/>
          <p:cNvSpPr/>
          <p:nvPr/>
        </p:nvSpPr>
        <p:spPr>
          <a:xfrm>
            <a:off x="7783836" y="4781029"/>
            <a:ext cx="892628" cy="298579"/>
          </a:xfrm>
          <a:prstGeom prst="accent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200000"/>
              <a:gd name="adj6" fmla="val -54738"/>
            </a:avLst>
          </a:prstGeom>
          <a:solidFill>
            <a:srgbClr val="FF0000"/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l-GR" sz="800" dirty="0">
                <a:latin typeface="Arial Narrow" panose="020B0606020202030204" pitchFamily="34" charset="0"/>
              </a:rPr>
              <a:t>ΑΡΙΣΤΟΤΕΛΟΥΣ ΖΩΟΔ.ΠΗΓΗΣ</a:t>
            </a:r>
          </a:p>
        </p:txBody>
      </p:sp>
      <p:sp>
        <p:nvSpPr>
          <p:cNvPr id="56" name="Επεξήγηση με γραμμή 2 (περίγραμμα και γραμμή έμφασης) 55"/>
          <p:cNvSpPr/>
          <p:nvPr/>
        </p:nvSpPr>
        <p:spPr>
          <a:xfrm>
            <a:off x="5313085" y="4488668"/>
            <a:ext cx="892628" cy="298579"/>
          </a:xfrm>
          <a:prstGeom prst="accentBorderCallout2">
            <a:avLst>
              <a:gd name="adj1" fmla="val 62500"/>
              <a:gd name="adj2" fmla="val 105604"/>
              <a:gd name="adj3" fmla="val 68751"/>
              <a:gd name="adj4" fmla="val 121312"/>
              <a:gd name="adj5" fmla="val 112500"/>
              <a:gd name="adj6" fmla="val 137596"/>
            </a:avLst>
          </a:prstGeom>
          <a:solidFill>
            <a:srgbClr val="FF0000"/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l-GR" sz="800" dirty="0">
                <a:latin typeface="Arial Narrow" panose="020B0606020202030204" pitchFamily="34" charset="0"/>
              </a:rPr>
              <a:t>ΣΟΦ. ΒΕΝΙΖΕΛΟΥ</a:t>
            </a:r>
          </a:p>
        </p:txBody>
      </p:sp>
      <p:sp>
        <p:nvSpPr>
          <p:cNvPr id="57" name="Επεξήγηση με γραμμή 2 (περίγραμμα και γραμμή έμφασης) 56"/>
          <p:cNvSpPr/>
          <p:nvPr/>
        </p:nvSpPr>
        <p:spPr>
          <a:xfrm>
            <a:off x="5324027" y="5350142"/>
            <a:ext cx="892628" cy="298579"/>
          </a:xfrm>
          <a:prstGeom prst="accentBorderCallout2">
            <a:avLst>
              <a:gd name="adj1" fmla="val 65625"/>
              <a:gd name="adj2" fmla="val -8333"/>
              <a:gd name="adj3" fmla="val 100001"/>
              <a:gd name="adj4" fmla="val -30256"/>
              <a:gd name="adj5" fmla="val 187500"/>
              <a:gd name="adj6" fmla="val -23380"/>
            </a:avLst>
          </a:prstGeom>
          <a:solidFill>
            <a:srgbClr val="FF0000"/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l-GR" sz="800" dirty="0">
                <a:latin typeface="Arial Narrow" panose="020B0606020202030204" pitchFamily="34" charset="0"/>
              </a:rPr>
              <a:t>ΧΙΟΥ</a:t>
            </a:r>
          </a:p>
        </p:txBody>
      </p:sp>
      <p:sp>
        <p:nvSpPr>
          <p:cNvPr id="59" name="Επεξήγηση με γραμμή 2 (περίγραμμα και γραμμή έμφασης) 58"/>
          <p:cNvSpPr/>
          <p:nvPr/>
        </p:nvSpPr>
        <p:spPr>
          <a:xfrm>
            <a:off x="4866771" y="3801300"/>
            <a:ext cx="892628" cy="298579"/>
          </a:xfrm>
          <a:prstGeom prst="accent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134375"/>
              <a:gd name="adj6" fmla="val -86096"/>
            </a:avLst>
          </a:prstGeom>
          <a:solidFill>
            <a:srgbClr val="FF0000"/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l-GR" sz="800" dirty="0">
                <a:latin typeface="Arial Narrow" panose="020B0606020202030204" pitchFamily="34" charset="0"/>
              </a:rPr>
              <a:t>ΚΟΔΡΟΥ</a:t>
            </a:r>
          </a:p>
        </p:txBody>
      </p:sp>
      <p:cxnSp>
        <p:nvCxnSpPr>
          <p:cNvPr id="63" name="Ευθεία γραμμή σύνδεσης 62"/>
          <p:cNvCxnSpPr/>
          <p:nvPr/>
        </p:nvCxnSpPr>
        <p:spPr>
          <a:xfrm>
            <a:off x="10748865" y="2799184"/>
            <a:ext cx="1312480" cy="18661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2" name="Εικόνα 205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24" t="25558" r="16220" b="29100"/>
          <a:stretch/>
        </p:blipFill>
        <p:spPr>
          <a:xfrm>
            <a:off x="10707005" y="1880353"/>
            <a:ext cx="1262397" cy="832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026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Αντικείμενο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68781435"/>
              </p:ext>
            </p:extLst>
          </p:nvPr>
        </p:nvGraphicFramePr>
        <p:xfrm>
          <a:off x="1795040" y="1663886"/>
          <a:ext cx="8128000" cy="5076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9" name="Έγγραφο" r:id="rId3" imgW="13306723" imgH="8310153" progId="Word.Document.12">
                  <p:embed/>
                </p:oleObj>
              </mc:Choice>
              <mc:Fallback>
                <p:oleObj name="Έγγραφο" r:id="rId3" imgW="13306723" imgH="8310153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795040" y="1663886"/>
                        <a:ext cx="8128000" cy="50768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Ορθογώνιο 10"/>
          <p:cNvSpPr/>
          <p:nvPr/>
        </p:nvSpPr>
        <p:spPr>
          <a:xfrm>
            <a:off x="1847460" y="1380783"/>
            <a:ext cx="9246638" cy="3825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847461" y="454103"/>
            <a:ext cx="10515600" cy="885177"/>
          </a:xfrm>
        </p:spPr>
        <p:txBody>
          <a:bodyPr>
            <a:normAutofit/>
          </a:bodyPr>
          <a:lstStyle/>
          <a:p>
            <a:r>
              <a:rPr lang="el-GR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ΕΛΛΗΝΙΚΗ ΔΗΜΟΚΑΤΙΑ</a:t>
            </a:r>
            <a:br>
              <a:rPr lang="el-GR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l-GR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ΔΗΜΟΣ </a:t>
            </a:r>
            <a:r>
              <a:rPr lang="el-GR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ΧΑΛΑΝΔΡΙΟΥ</a:t>
            </a:r>
            <a:endParaRPr lang="el-GR" sz="1600" dirty="0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538" y="463462"/>
            <a:ext cx="921074" cy="1329892"/>
          </a:xfrm>
          <a:prstGeom prst="rect">
            <a:avLst/>
          </a:prstGeom>
        </p:spPr>
      </p:pic>
      <p:cxnSp>
        <p:nvCxnSpPr>
          <p:cNvPr id="5" name="Ευθεία γραμμή σύνδεσης 4"/>
          <p:cNvCxnSpPr/>
          <p:nvPr/>
        </p:nvCxnSpPr>
        <p:spPr>
          <a:xfrm>
            <a:off x="1847461" y="1292623"/>
            <a:ext cx="890140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Τίτλος 1"/>
          <p:cNvSpPr txBox="1">
            <a:spLocks/>
          </p:cNvSpPr>
          <p:nvPr/>
        </p:nvSpPr>
        <p:spPr>
          <a:xfrm>
            <a:off x="1847463" y="1446256"/>
            <a:ext cx="9353485" cy="4352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l-GR" sz="2000" dirty="0"/>
          </a:p>
        </p:txBody>
      </p:sp>
      <p:sp>
        <p:nvSpPr>
          <p:cNvPr id="10" name="Τίτλος 1"/>
          <p:cNvSpPr txBox="1">
            <a:spLocks/>
          </p:cNvSpPr>
          <p:nvPr/>
        </p:nvSpPr>
        <p:spPr>
          <a:xfrm>
            <a:off x="1847463" y="1350767"/>
            <a:ext cx="9353485" cy="4425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ΚΑΚΟΚΑΙΡΙΑ ΜΠΑΡΜΠΑΡΑ - ΚΑΤΩ ΧΑΛΑΝΔΡΙ </a:t>
            </a:r>
            <a:r>
              <a:rPr lang="el-GR" sz="16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ΙΙ: </a:t>
            </a:r>
            <a:r>
              <a:rPr lang="el-GR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ΟΔΟΙ ΕΚΧΙΟΝΙΣΜΩΝ ΚΑΙ ΔΙΑΣΠΟΡΑΣ ΑΛΑΤΟΣ  </a:t>
            </a:r>
            <a:endParaRPr lang="el-GR" sz="1600" dirty="0">
              <a:solidFill>
                <a:schemeClr val="bg1"/>
              </a:solidFill>
            </a:endParaRPr>
          </a:p>
        </p:txBody>
      </p:sp>
      <p:sp>
        <p:nvSpPr>
          <p:cNvPr id="53" name="Επεξήγηση με γραμμή 2 (περίγραμμα και γραμμή έμφασης) 52"/>
          <p:cNvSpPr/>
          <p:nvPr/>
        </p:nvSpPr>
        <p:spPr>
          <a:xfrm>
            <a:off x="5812612" y="4073665"/>
            <a:ext cx="892628" cy="298579"/>
          </a:xfrm>
          <a:prstGeom prst="accent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137500"/>
              <a:gd name="adj6" fmla="val -91323"/>
            </a:avLst>
          </a:prstGeom>
          <a:solidFill>
            <a:srgbClr val="FF0000"/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l-GR" sz="800" dirty="0">
                <a:latin typeface="Arial Narrow" panose="020B0606020202030204" pitchFamily="34" charset="0"/>
              </a:rPr>
              <a:t>ΤΖΒΕΛΛΑ</a:t>
            </a:r>
          </a:p>
        </p:txBody>
      </p:sp>
      <p:sp>
        <p:nvSpPr>
          <p:cNvPr id="54" name="Επεξήγηση με γραμμή 2 (περίγραμμα και γραμμή έμφασης) 53"/>
          <p:cNvSpPr/>
          <p:nvPr/>
        </p:nvSpPr>
        <p:spPr>
          <a:xfrm>
            <a:off x="7417476" y="4816487"/>
            <a:ext cx="892628" cy="298579"/>
          </a:xfrm>
          <a:prstGeom prst="accentBorderCallout2">
            <a:avLst>
              <a:gd name="adj1" fmla="val 21875"/>
              <a:gd name="adj2" fmla="val 115012"/>
              <a:gd name="adj3" fmla="val -137500"/>
              <a:gd name="adj4" fmla="val 148490"/>
              <a:gd name="adj5" fmla="val -346876"/>
              <a:gd name="adj6" fmla="val 160594"/>
            </a:avLst>
          </a:prstGeom>
          <a:solidFill>
            <a:srgbClr val="FF0000"/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l-GR" sz="800" dirty="0">
                <a:latin typeface="Arial Narrow" panose="020B0606020202030204" pitchFamily="34" charset="0"/>
              </a:rPr>
              <a:t>ΛΕΥΚΩΣΙΑΣ</a:t>
            </a:r>
          </a:p>
        </p:txBody>
      </p:sp>
      <p:sp>
        <p:nvSpPr>
          <p:cNvPr id="55" name="Επεξήγηση με γραμμή 2 (περίγραμμα και γραμμή έμφασης) 54"/>
          <p:cNvSpPr/>
          <p:nvPr/>
        </p:nvSpPr>
        <p:spPr>
          <a:xfrm>
            <a:off x="6767444" y="3274356"/>
            <a:ext cx="892628" cy="298579"/>
          </a:xfrm>
          <a:prstGeom prst="accentBorderCallout2">
            <a:avLst>
              <a:gd name="adj1" fmla="val 53125"/>
              <a:gd name="adj2" fmla="val 107695"/>
              <a:gd name="adj3" fmla="val -65625"/>
              <a:gd name="adj4" fmla="val 138037"/>
              <a:gd name="adj5" fmla="val -100001"/>
              <a:gd name="adj6" fmla="val 172091"/>
            </a:avLst>
          </a:prstGeom>
          <a:solidFill>
            <a:srgbClr val="FF0000"/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l-GR" sz="800" dirty="0">
                <a:latin typeface="Arial Narrow" panose="020B0606020202030204" pitchFamily="34" charset="0"/>
              </a:rPr>
              <a:t>ΑΡΙΣΤΟΤΕΛΟΥΣ ΖΩΟΔ.ΠΗΓΗΣ</a:t>
            </a:r>
          </a:p>
        </p:txBody>
      </p:sp>
      <p:sp>
        <p:nvSpPr>
          <p:cNvPr id="19" name="Επεξήγηση με γραμμή 2 (περίγραμμα και γραμμή έμφασης) 18"/>
          <p:cNvSpPr/>
          <p:nvPr/>
        </p:nvSpPr>
        <p:spPr>
          <a:xfrm>
            <a:off x="3069773" y="2594244"/>
            <a:ext cx="1100653" cy="298579"/>
          </a:xfrm>
          <a:prstGeom prst="accentBorderCallout2">
            <a:avLst>
              <a:gd name="adj1" fmla="val 46875"/>
              <a:gd name="adj2" fmla="val 111876"/>
              <a:gd name="adj3" fmla="val -12500"/>
              <a:gd name="adj4" fmla="val 158943"/>
              <a:gd name="adj5" fmla="val 118750"/>
              <a:gd name="adj6" fmla="val 177228"/>
            </a:avLst>
          </a:prstGeom>
          <a:solidFill>
            <a:srgbClr val="FF0000"/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l-GR" sz="800" dirty="0">
                <a:latin typeface="Arial Narrow" panose="020B0606020202030204" pitchFamily="34" charset="0"/>
              </a:rPr>
              <a:t>ΑΠΟΣΤΟΛΟΠΟΥΛΟΥ</a:t>
            </a:r>
          </a:p>
        </p:txBody>
      </p:sp>
      <p:cxnSp>
        <p:nvCxnSpPr>
          <p:cNvPr id="21" name="Ευθεία γραμμή σύνδεσης 20"/>
          <p:cNvCxnSpPr/>
          <p:nvPr/>
        </p:nvCxnSpPr>
        <p:spPr>
          <a:xfrm>
            <a:off x="9781618" y="3513075"/>
            <a:ext cx="1312480" cy="18661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Εικόνα 2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24" t="25558" r="16220" b="29100"/>
          <a:stretch/>
        </p:blipFill>
        <p:spPr>
          <a:xfrm>
            <a:off x="9739760" y="2594242"/>
            <a:ext cx="1262397" cy="832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092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391" y="1663885"/>
            <a:ext cx="8593493" cy="5027860"/>
          </a:xfrm>
          <a:prstGeom prst="rect">
            <a:avLst/>
          </a:prstGeom>
        </p:spPr>
      </p:pic>
      <p:sp>
        <p:nvSpPr>
          <p:cNvPr id="11" name="Ορθογώνιο 10"/>
          <p:cNvSpPr/>
          <p:nvPr/>
        </p:nvSpPr>
        <p:spPr>
          <a:xfrm>
            <a:off x="1847460" y="1380783"/>
            <a:ext cx="9353486" cy="3825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847461" y="454103"/>
            <a:ext cx="10515600" cy="885177"/>
          </a:xfrm>
        </p:spPr>
        <p:txBody>
          <a:bodyPr>
            <a:normAutofit/>
          </a:bodyPr>
          <a:lstStyle/>
          <a:p>
            <a:r>
              <a:rPr lang="el-GR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ΕΛΛΗΝΙΚΗ ΔΗΜΟΚΑΤΙΑ</a:t>
            </a:r>
            <a:br>
              <a:rPr lang="el-GR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l-GR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ΔΗΜΟΣ </a:t>
            </a:r>
            <a:r>
              <a:rPr lang="el-GR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ΧΑΛΑΝΔΡΙΟΥ</a:t>
            </a:r>
            <a:endParaRPr lang="el-GR" sz="1600" dirty="0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538" y="463462"/>
            <a:ext cx="921074" cy="1329892"/>
          </a:xfrm>
          <a:prstGeom prst="rect">
            <a:avLst/>
          </a:prstGeom>
        </p:spPr>
      </p:pic>
      <p:cxnSp>
        <p:nvCxnSpPr>
          <p:cNvPr id="5" name="Ευθεία γραμμή σύνδεσης 4"/>
          <p:cNvCxnSpPr/>
          <p:nvPr/>
        </p:nvCxnSpPr>
        <p:spPr>
          <a:xfrm>
            <a:off x="1847461" y="1292623"/>
            <a:ext cx="890140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Τίτλος 1"/>
          <p:cNvSpPr txBox="1">
            <a:spLocks/>
          </p:cNvSpPr>
          <p:nvPr/>
        </p:nvSpPr>
        <p:spPr>
          <a:xfrm>
            <a:off x="1847463" y="1446256"/>
            <a:ext cx="9353485" cy="4352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l-GR" sz="2000" dirty="0"/>
          </a:p>
        </p:txBody>
      </p:sp>
      <p:sp>
        <p:nvSpPr>
          <p:cNvPr id="10" name="Τίτλος 1"/>
          <p:cNvSpPr txBox="1">
            <a:spLocks/>
          </p:cNvSpPr>
          <p:nvPr/>
        </p:nvSpPr>
        <p:spPr>
          <a:xfrm>
            <a:off x="1847463" y="1350767"/>
            <a:ext cx="9353485" cy="4514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ΚΑΚΟΚΑΙΡΙΑ ΜΠΑΡΜΠΑΡΑ – ΣΥΝΟΙΚΙΣΜΟΣ  ΠΟΛΥΔΡΟΣΟ  </a:t>
            </a:r>
            <a:r>
              <a:rPr lang="el-GR" sz="16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ΚΕΝΤΡΟ</a:t>
            </a:r>
          </a:p>
          <a:p>
            <a:r>
              <a:rPr lang="el-GR" sz="16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ΠΡΩΤΕΥΟΝΤΕΣ ΟΔΟΙ </a:t>
            </a:r>
            <a:r>
              <a:rPr lang="el-GR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ΕΚΧΙΟΝΙΣΜΩΝ ΚΑΙ ΔΙΑΣΠΟΡΑΣ ΑΛΑΤΟΣ  </a:t>
            </a:r>
            <a:endParaRPr lang="el-GR" sz="1600" dirty="0">
              <a:solidFill>
                <a:schemeClr val="bg1"/>
              </a:solidFill>
            </a:endParaRPr>
          </a:p>
        </p:txBody>
      </p:sp>
      <p:sp>
        <p:nvSpPr>
          <p:cNvPr id="53" name="Επεξήγηση με γραμμή 2 (περίγραμμα και γραμμή έμφασης) 52"/>
          <p:cNvSpPr/>
          <p:nvPr/>
        </p:nvSpPr>
        <p:spPr>
          <a:xfrm>
            <a:off x="7815216" y="4049594"/>
            <a:ext cx="539077" cy="223148"/>
          </a:xfrm>
          <a:prstGeom prst="accent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110482"/>
              <a:gd name="adj6" fmla="val -145034"/>
            </a:avLst>
          </a:prstGeom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l-GR" sz="800" dirty="0">
                <a:latin typeface="Arial Narrow" panose="020B0606020202030204" pitchFamily="34" charset="0"/>
              </a:rPr>
              <a:t>ΘΗΣΕΩΣ</a:t>
            </a:r>
          </a:p>
        </p:txBody>
      </p:sp>
      <p:cxnSp>
        <p:nvCxnSpPr>
          <p:cNvPr id="21" name="Ευθεία γραμμή σύνδεσης 20"/>
          <p:cNvCxnSpPr/>
          <p:nvPr/>
        </p:nvCxnSpPr>
        <p:spPr>
          <a:xfrm>
            <a:off x="9781618" y="2807678"/>
            <a:ext cx="1312480" cy="18661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Ευθεία γραμμή σύνδεσης 21"/>
          <p:cNvCxnSpPr/>
          <p:nvPr/>
        </p:nvCxnSpPr>
        <p:spPr>
          <a:xfrm>
            <a:off x="9778395" y="3809790"/>
            <a:ext cx="1265827" cy="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Εικόνα 2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24" t="25558" r="16220" b="29100"/>
          <a:stretch/>
        </p:blipFill>
        <p:spPr>
          <a:xfrm>
            <a:off x="9739760" y="1888845"/>
            <a:ext cx="1262397" cy="832486"/>
          </a:xfrm>
          <a:prstGeom prst="rect">
            <a:avLst/>
          </a:prstGeom>
        </p:spPr>
      </p:pic>
      <p:pic>
        <p:nvPicPr>
          <p:cNvPr id="24" name="Εικόνα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6333" y="3098443"/>
            <a:ext cx="1003053" cy="667486"/>
          </a:xfrm>
          <a:prstGeom prst="rect">
            <a:avLst/>
          </a:prstGeom>
        </p:spPr>
      </p:pic>
      <p:sp>
        <p:nvSpPr>
          <p:cNvPr id="26" name="Επεξήγηση με γραμμή 2 (περίγραμμα και γραμμή έμφασης) 25"/>
          <p:cNvSpPr/>
          <p:nvPr/>
        </p:nvSpPr>
        <p:spPr>
          <a:xfrm>
            <a:off x="6862023" y="4941828"/>
            <a:ext cx="636059" cy="203751"/>
          </a:xfrm>
          <a:prstGeom prst="accent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153250"/>
              <a:gd name="adj6" fmla="val -127181"/>
            </a:avLst>
          </a:prstGeom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l-GR" sz="800" dirty="0">
                <a:latin typeface="Arial Narrow" panose="020B0606020202030204" pitchFamily="34" charset="0"/>
              </a:rPr>
              <a:t>ΔΙΟΝΥΣΟΥ</a:t>
            </a:r>
          </a:p>
        </p:txBody>
      </p:sp>
      <p:sp>
        <p:nvSpPr>
          <p:cNvPr id="27" name="Επεξήγηση με γραμμή 2 (περίγραμμα και γραμμή έμφασης) 26"/>
          <p:cNvSpPr/>
          <p:nvPr/>
        </p:nvSpPr>
        <p:spPr>
          <a:xfrm>
            <a:off x="5162441" y="4680251"/>
            <a:ext cx="892628" cy="200244"/>
          </a:xfrm>
          <a:prstGeom prst="accent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291346"/>
              <a:gd name="adj6" fmla="val -83873"/>
            </a:avLst>
          </a:prstGeom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l-GR" sz="800" dirty="0">
                <a:latin typeface="Arial Narrow" panose="020B0606020202030204" pitchFamily="34" charset="0"/>
              </a:rPr>
              <a:t>ΑΓ. ΓΕΩΡΓΙΟΥ</a:t>
            </a:r>
          </a:p>
        </p:txBody>
      </p:sp>
      <p:sp>
        <p:nvSpPr>
          <p:cNvPr id="28" name="Επεξήγηση με γραμμή 2 (περίγραμμα και γραμμή έμφασης) 27"/>
          <p:cNvSpPr/>
          <p:nvPr/>
        </p:nvSpPr>
        <p:spPr>
          <a:xfrm>
            <a:off x="5293687" y="6204334"/>
            <a:ext cx="892628" cy="204781"/>
          </a:xfrm>
          <a:prstGeom prst="accent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-161314"/>
              <a:gd name="adj6" fmla="val -49416"/>
            </a:avLst>
          </a:prstGeom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l-GR" sz="800" dirty="0">
                <a:latin typeface="Arial Narrow" panose="020B0606020202030204" pitchFamily="34" charset="0"/>
              </a:rPr>
              <a:t>ΑΓ. ΠΑΡΑΣΚΕΥΗΣ</a:t>
            </a:r>
          </a:p>
        </p:txBody>
      </p:sp>
      <p:sp>
        <p:nvSpPr>
          <p:cNvPr id="29" name="Επεξήγηση με γραμμή 2 (περίγραμμα και γραμμή έμφασης) 28"/>
          <p:cNvSpPr/>
          <p:nvPr/>
        </p:nvSpPr>
        <p:spPr>
          <a:xfrm>
            <a:off x="3597473" y="5975194"/>
            <a:ext cx="892628" cy="167084"/>
          </a:xfrm>
          <a:prstGeom prst="accent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-82445"/>
              <a:gd name="adj6" fmla="val -48485"/>
            </a:avLst>
          </a:prstGeom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l-GR" sz="800" dirty="0">
                <a:latin typeface="Arial Narrow" panose="020B0606020202030204" pitchFamily="34" charset="0"/>
              </a:rPr>
              <a:t>Α. ΠΑΠΑΝΔΡΕΟΥ</a:t>
            </a:r>
          </a:p>
        </p:txBody>
      </p:sp>
      <p:sp>
        <p:nvSpPr>
          <p:cNvPr id="30" name="Επεξήγηση με γραμμή 2 (περίγραμμα και γραμμή έμφασης) 29"/>
          <p:cNvSpPr/>
          <p:nvPr/>
        </p:nvSpPr>
        <p:spPr>
          <a:xfrm>
            <a:off x="4423622" y="3849029"/>
            <a:ext cx="673004" cy="195278"/>
          </a:xfrm>
          <a:prstGeom prst="accentBorderCallout2">
            <a:avLst>
              <a:gd name="adj1" fmla="val 82784"/>
              <a:gd name="adj2" fmla="val 106212"/>
              <a:gd name="adj3" fmla="val 85568"/>
              <a:gd name="adj4" fmla="val 131404"/>
              <a:gd name="adj5" fmla="val 108023"/>
              <a:gd name="adj6" fmla="val 165932"/>
            </a:avLst>
          </a:prstGeom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l-GR" sz="800" dirty="0">
                <a:latin typeface="Arial Narrow" panose="020B0606020202030204" pitchFamily="34" charset="0"/>
              </a:rPr>
              <a:t>ΔΑΦΝΙΔΟΣ</a:t>
            </a:r>
          </a:p>
        </p:txBody>
      </p:sp>
      <p:sp>
        <p:nvSpPr>
          <p:cNvPr id="31" name="Επεξήγηση με γραμμή 2 (περίγραμμα και γραμμή έμφασης) 30"/>
          <p:cNvSpPr/>
          <p:nvPr/>
        </p:nvSpPr>
        <p:spPr>
          <a:xfrm>
            <a:off x="7797972" y="3355616"/>
            <a:ext cx="892628" cy="298579"/>
          </a:xfrm>
          <a:prstGeom prst="accentBorderCallout2">
            <a:avLst>
              <a:gd name="adj1" fmla="val 52159"/>
              <a:gd name="adj2" fmla="val -12059"/>
              <a:gd name="adj3" fmla="val -45284"/>
              <a:gd name="adj4" fmla="val -36223"/>
              <a:gd name="adj5" fmla="val -121422"/>
              <a:gd name="adj6" fmla="val -30790"/>
            </a:avLst>
          </a:prstGeom>
          <a:solidFill>
            <a:srgbClr val="FF0000"/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l-GR" sz="800" dirty="0">
                <a:latin typeface="Arial Narrow" panose="020B0606020202030204" pitchFamily="34" charset="0"/>
              </a:rPr>
              <a:t>ΠΕΝΤΕΛΗΣ</a:t>
            </a:r>
          </a:p>
        </p:txBody>
      </p:sp>
      <p:sp>
        <p:nvSpPr>
          <p:cNvPr id="33" name="Επεξήγηση με γραμμή 2 (περίγραμμα και γραμμή έμφασης) 32"/>
          <p:cNvSpPr/>
          <p:nvPr/>
        </p:nvSpPr>
        <p:spPr>
          <a:xfrm>
            <a:off x="8016874" y="2826338"/>
            <a:ext cx="892628" cy="167440"/>
          </a:xfrm>
          <a:prstGeom prst="accentBorderCallout2">
            <a:avLst>
              <a:gd name="adj1" fmla="val 52159"/>
              <a:gd name="adj2" fmla="val -12059"/>
              <a:gd name="adj3" fmla="val -45284"/>
              <a:gd name="adj4" fmla="val -36223"/>
              <a:gd name="adj5" fmla="val -203036"/>
              <a:gd name="adj6" fmla="val -82010"/>
            </a:avLst>
          </a:prstGeom>
          <a:solidFill>
            <a:srgbClr val="FF0000"/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l-GR" sz="800" dirty="0">
                <a:latin typeface="Arial Narrow" panose="020B0606020202030204" pitchFamily="34" charset="0"/>
              </a:rPr>
              <a:t>ΡΟΔΟΔΑΦΝΗΣ</a:t>
            </a:r>
          </a:p>
        </p:txBody>
      </p:sp>
      <p:sp>
        <p:nvSpPr>
          <p:cNvPr id="34" name="Επεξήγηση με γραμμή 2 (περίγραμμα και γραμμή έμφασης) 33"/>
          <p:cNvSpPr/>
          <p:nvPr/>
        </p:nvSpPr>
        <p:spPr>
          <a:xfrm>
            <a:off x="5694218" y="3499154"/>
            <a:ext cx="775238" cy="191753"/>
          </a:xfrm>
          <a:prstGeom prst="accentBorderCallout2">
            <a:avLst>
              <a:gd name="adj1" fmla="val 41023"/>
              <a:gd name="adj2" fmla="val 110868"/>
              <a:gd name="adj3" fmla="val 21534"/>
              <a:gd name="adj4" fmla="val 129542"/>
              <a:gd name="adj5" fmla="val -23979"/>
              <a:gd name="adj6" fmla="val 135031"/>
            </a:avLst>
          </a:prstGeom>
          <a:solidFill>
            <a:srgbClr val="FF0000"/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l-GR" sz="800" dirty="0">
                <a:latin typeface="Arial Narrow" panose="020B0606020202030204" pitchFamily="34" charset="0"/>
              </a:rPr>
              <a:t>ΠΟΛΥΔΡΟΣΟΥ</a:t>
            </a:r>
          </a:p>
        </p:txBody>
      </p:sp>
      <p:sp>
        <p:nvSpPr>
          <p:cNvPr id="35" name="Επεξήγηση με γραμμή 2 (περίγραμμα και γραμμή έμφασης) 34"/>
          <p:cNvSpPr/>
          <p:nvPr/>
        </p:nvSpPr>
        <p:spPr>
          <a:xfrm>
            <a:off x="5293687" y="2046442"/>
            <a:ext cx="775238" cy="191753"/>
          </a:xfrm>
          <a:prstGeom prst="accentBorderCallout2">
            <a:avLst>
              <a:gd name="adj1" fmla="val 41023"/>
              <a:gd name="adj2" fmla="val 110868"/>
              <a:gd name="adj3" fmla="val 21534"/>
              <a:gd name="adj4" fmla="val 129542"/>
              <a:gd name="adj5" fmla="val 80064"/>
              <a:gd name="adj6" fmla="val 150042"/>
            </a:avLst>
          </a:prstGeom>
          <a:solidFill>
            <a:srgbClr val="FF0000"/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l-GR" sz="800" dirty="0">
                <a:latin typeface="Arial Narrow" panose="020B0606020202030204" pitchFamily="34" charset="0"/>
              </a:rPr>
              <a:t>ΑΚΑΚΙΩΝ</a:t>
            </a:r>
          </a:p>
        </p:txBody>
      </p:sp>
      <p:sp>
        <p:nvSpPr>
          <p:cNvPr id="36" name="Επεξήγηση με γραμμή 2 (περίγραμμα και γραμμή έμφασης) 35"/>
          <p:cNvSpPr/>
          <p:nvPr/>
        </p:nvSpPr>
        <p:spPr>
          <a:xfrm>
            <a:off x="4423622" y="2539703"/>
            <a:ext cx="775238" cy="191753"/>
          </a:xfrm>
          <a:prstGeom prst="accentBorderCallout2">
            <a:avLst>
              <a:gd name="adj1" fmla="val 41023"/>
              <a:gd name="adj2" fmla="val 110868"/>
              <a:gd name="adj3" fmla="val 99566"/>
              <a:gd name="adj4" fmla="val 128470"/>
              <a:gd name="adj5" fmla="val 36713"/>
              <a:gd name="adj6" fmla="val 157549"/>
            </a:avLst>
          </a:prstGeom>
          <a:solidFill>
            <a:srgbClr val="FF0000"/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l-GR" sz="800" dirty="0">
                <a:latin typeface="Arial Narrow" panose="020B0606020202030204" pitchFamily="34" charset="0"/>
              </a:rPr>
              <a:t>ΓΙΑΣΕΜΙΩΝ</a:t>
            </a:r>
          </a:p>
        </p:txBody>
      </p:sp>
      <p:sp>
        <p:nvSpPr>
          <p:cNvPr id="37" name="Επεξήγηση με γραμμή 2 (περίγραμμα και γραμμή έμφασης) 36"/>
          <p:cNvSpPr/>
          <p:nvPr/>
        </p:nvSpPr>
        <p:spPr>
          <a:xfrm>
            <a:off x="4203998" y="3194367"/>
            <a:ext cx="775238" cy="191753"/>
          </a:xfrm>
          <a:prstGeom prst="accentBorderCallout2">
            <a:avLst>
              <a:gd name="adj1" fmla="val 41023"/>
              <a:gd name="adj2" fmla="val 110868"/>
              <a:gd name="adj3" fmla="val 99566"/>
              <a:gd name="adj4" fmla="val 128470"/>
              <a:gd name="adj5" fmla="val -54325"/>
              <a:gd name="adj6" fmla="val 163983"/>
            </a:avLst>
          </a:prstGeom>
          <a:solidFill>
            <a:srgbClr val="FF0000"/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l-GR" sz="800" dirty="0">
                <a:latin typeface="Arial Narrow" panose="020B0606020202030204" pitchFamily="34" charset="0"/>
              </a:rPr>
              <a:t>ΕΠΙΔΑΥΡΟΥ</a:t>
            </a:r>
          </a:p>
        </p:txBody>
      </p:sp>
      <p:sp>
        <p:nvSpPr>
          <p:cNvPr id="38" name="Επεξήγηση με γραμμή 2 (περίγραμμα και γραμμή έμφασης) 37"/>
          <p:cNvSpPr/>
          <p:nvPr/>
        </p:nvSpPr>
        <p:spPr>
          <a:xfrm>
            <a:off x="2818016" y="4199161"/>
            <a:ext cx="679900" cy="149013"/>
          </a:xfrm>
          <a:prstGeom prst="accentBorderCallout2">
            <a:avLst>
              <a:gd name="adj1" fmla="val 66080"/>
              <a:gd name="adj2" fmla="val 108074"/>
              <a:gd name="adj3" fmla="val 7613"/>
              <a:gd name="adj4" fmla="val 128610"/>
              <a:gd name="adj5" fmla="val -35053"/>
              <a:gd name="adj6" fmla="val 151681"/>
            </a:avLst>
          </a:prstGeom>
          <a:solidFill>
            <a:srgbClr val="FF0000"/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l-GR" sz="800" dirty="0">
                <a:latin typeface="Arial Narrow" panose="020B0606020202030204" pitchFamily="34" charset="0"/>
              </a:rPr>
              <a:t>ΒΑΡΝΑΛΗ</a:t>
            </a:r>
          </a:p>
        </p:txBody>
      </p:sp>
      <p:sp>
        <p:nvSpPr>
          <p:cNvPr id="39" name="Επεξήγηση με γραμμή 2 (περίγραμμα και γραμμή έμφασης) 38"/>
          <p:cNvSpPr/>
          <p:nvPr/>
        </p:nvSpPr>
        <p:spPr>
          <a:xfrm>
            <a:off x="2510444" y="4476042"/>
            <a:ext cx="890490" cy="155234"/>
          </a:xfrm>
          <a:prstGeom prst="accentBorderCallout2">
            <a:avLst>
              <a:gd name="adj1" fmla="val 66080"/>
              <a:gd name="adj2" fmla="val 108074"/>
              <a:gd name="adj3" fmla="val 63398"/>
              <a:gd name="adj4" fmla="val 129833"/>
              <a:gd name="adj5" fmla="val 232716"/>
              <a:gd name="adj6" fmla="val 132119"/>
            </a:avLst>
          </a:prstGeom>
          <a:solidFill>
            <a:srgbClr val="FF0000"/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l-GR" sz="800" dirty="0">
                <a:latin typeface="Arial Narrow" panose="020B0606020202030204" pitchFamily="34" charset="0"/>
              </a:rPr>
              <a:t>ΚΟΛΟΚΟΤΡΩΝΗ</a:t>
            </a:r>
          </a:p>
        </p:txBody>
      </p:sp>
      <p:sp>
        <p:nvSpPr>
          <p:cNvPr id="40" name="Επεξήγηση με γραμμή 2 (περίγραμμα και γραμμή έμφασης) 39"/>
          <p:cNvSpPr/>
          <p:nvPr/>
        </p:nvSpPr>
        <p:spPr>
          <a:xfrm>
            <a:off x="1499063" y="5310086"/>
            <a:ext cx="890490" cy="155234"/>
          </a:xfrm>
          <a:prstGeom prst="accentBorderCallout2">
            <a:avLst>
              <a:gd name="adj1" fmla="val 66080"/>
              <a:gd name="adj2" fmla="val 108074"/>
              <a:gd name="adj3" fmla="val 63398"/>
              <a:gd name="adj4" fmla="val 129833"/>
              <a:gd name="adj5" fmla="val 120262"/>
              <a:gd name="adj6" fmla="val 155456"/>
            </a:avLst>
          </a:prstGeom>
          <a:solidFill>
            <a:srgbClr val="FF0000"/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l-GR" sz="800" dirty="0">
                <a:latin typeface="Arial Narrow" panose="020B0606020202030204" pitchFamily="34" charset="0"/>
              </a:rPr>
              <a:t>25</a:t>
            </a:r>
            <a:r>
              <a:rPr lang="el-GR" sz="800" baseline="30000" dirty="0">
                <a:latin typeface="Arial Narrow" panose="020B0606020202030204" pitchFamily="34" charset="0"/>
              </a:rPr>
              <a:t>Ης</a:t>
            </a:r>
            <a:r>
              <a:rPr lang="el-GR" sz="800" dirty="0">
                <a:latin typeface="Arial Narrow" panose="020B0606020202030204" pitchFamily="34" charset="0"/>
              </a:rPr>
              <a:t> ΜΑΡΤΊΟΥ</a:t>
            </a:r>
          </a:p>
        </p:txBody>
      </p:sp>
      <p:sp>
        <p:nvSpPr>
          <p:cNvPr id="41" name="Επεξήγηση με γραμμή 2 (περίγραμμα και γραμμή έμφασης) 40"/>
          <p:cNvSpPr/>
          <p:nvPr/>
        </p:nvSpPr>
        <p:spPr>
          <a:xfrm>
            <a:off x="929137" y="4857086"/>
            <a:ext cx="890490" cy="155234"/>
          </a:xfrm>
          <a:prstGeom prst="accentBorderCallout2">
            <a:avLst>
              <a:gd name="adj1" fmla="val 66080"/>
              <a:gd name="adj2" fmla="val 108074"/>
              <a:gd name="adj3" fmla="val 63398"/>
              <a:gd name="adj4" fmla="val 129833"/>
              <a:gd name="adj5" fmla="val -2901"/>
              <a:gd name="adj6" fmla="val 153589"/>
            </a:avLst>
          </a:prstGeom>
          <a:solidFill>
            <a:srgbClr val="FF0000"/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l-GR" sz="800" dirty="0">
                <a:latin typeface="Arial Narrow" panose="020B0606020202030204" pitchFamily="34" charset="0"/>
              </a:rPr>
              <a:t>ΒΑΣ. ΓΕΩΡΓΙΟΥ</a:t>
            </a:r>
          </a:p>
        </p:txBody>
      </p:sp>
      <p:sp>
        <p:nvSpPr>
          <p:cNvPr id="42" name="Επεξήγηση με γραμμή 2 (περίγραμμα και γραμμή έμφασης) 41"/>
          <p:cNvSpPr/>
          <p:nvPr/>
        </p:nvSpPr>
        <p:spPr>
          <a:xfrm>
            <a:off x="1278272" y="2443276"/>
            <a:ext cx="890490" cy="155234"/>
          </a:xfrm>
          <a:prstGeom prst="accentBorderCallout2">
            <a:avLst>
              <a:gd name="adj1" fmla="val 66080"/>
              <a:gd name="adj2" fmla="val 108074"/>
              <a:gd name="adj3" fmla="val -16927"/>
              <a:gd name="adj4" fmla="val 129833"/>
              <a:gd name="adj5" fmla="val -168905"/>
              <a:gd name="adj6" fmla="val 170392"/>
            </a:avLst>
          </a:prstGeom>
          <a:solidFill>
            <a:srgbClr val="FF0000"/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l-GR" sz="800" dirty="0">
                <a:latin typeface="Arial Narrow" panose="020B0606020202030204" pitchFamily="34" charset="0"/>
              </a:rPr>
              <a:t>ΡΙΖΑΡΕΙΟΥ</a:t>
            </a:r>
          </a:p>
        </p:txBody>
      </p:sp>
      <p:sp>
        <p:nvSpPr>
          <p:cNvPr id="43" name="Επεξήγηση με γραμμή 2 (περίγραμμα και γραμμή έμφασης) 42"/>
          <p:cNvSpPr/>
          <p:nvPr/>
        </p:nvSpPr>
        <p:spPr>
          <a:xfrm>
            <a:off x="1053818" y="3354531"/>
            <a:ext cx="890490" cy="155234"/>
          </a:xfrm>
          <a:prstGeom prst="accentBorderCallout2">
            <a:avLst>
              <a:gd name="adj1" fmla="val 66080"/>
              <a:gd name="adj2" fmla="val 108074"/>
              <a:gd name="adj3" fmla="val 122302"/>
              <a:gd name="adj4" fmla="val 127033"/>
              <a:gd name="adj5" fmla="val 211297"/>
              <a:gd name="adj6" fmla="val 153589"/>
            </a:avLst>
          </a:prstGeom>
          <a:solidFill>
            <a:srgbClr val="FF0000"/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l-GR" sz="800" dirty="0">
                <a:latin typeface="Arial Narrow" panose="020B0606020202030204" pitchFamily="34" charset="0"/>
              </a:rPr>
              <a:t>ΜΙΚΡΑΣ ΑΣΙΑΣ</a:t>
            </a:r>
          </a:p>
        </p:txBody>
      </p:sp>
    </p:spTree>
    <p:extLst>
      <p:ext uri="{BB962C8B-B14F-4D97-AF65-F5344CB8AC3E}">
        <p14:creationId xmlns:p14="http://schemas.microsoft.com/office/powerpoint/2010/main" val="509035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Ορθογώνιο 10"/>
          <p:cNvSpPr/>
          <p:nvPr/>
        </p:nvSpPr>
        <p:spPr>
          <a:xfrm>
            <a:off x="1847460" y="1380783"/>
            <a:ext cx="9246638" cy="3825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847461" y="454103"/>
            <a:ext cx="10515600" cy="885177"/>
          </a:xfrm>
        </p:spPr>
        <p:txBody>
          <a:bodyPr>
            <a:normAutofit/>
          </a:bodyPr>
          <a:lstStyle/>
          <a:p>
            <a:r>
              <a:rPr lang="el-GR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ΕΛΛΗΝΙΚΗ ΔΗΜΟΚΑΤΙΑ</a:t>
            </a:r>
            <a:br>
              <a:rPr lang="el-GR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l-GR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ΔΗΜΟΣ </a:t>
            </a:r>
            <a:r>
              <a:rPr lang="el-GR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ΧΑΛΑΝΔΡΙΟΥ</a:t>
            </a:r>
            <a:endParaRPr lang="el-GR" sz="1600" dirty="0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538" y="463462"/>
            <a:ext cx="921074" cy="1329892"/>
          </a:xfrm>
          <a:prstGeom prst="rect">
            <a:avLst/>
          </a:prstGeom>
        </p:spPr>
      </p:pic>
      <p:cxnSp>
        <p:nvCxnSpPr>
          <p:cNvPr id="5" name="Ευθεία γραμμή σύνδεσης 4"/>
          <p:cNvCxnSpPr/>
          <p:nvPr/>
        </p:nvCxnSpPr>
        <p:spPr>
          <a:xfrm>
            <a:off x="1847461" y="1292623"/>
            <a:ext cx="890140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Τίτλος 1"/>
          <p:cNvSpPr txBox="1">
            <a:spLocks/>
          </p:cNvSpPr>
          <p:nvPr/>
        </p:nvSpPr>
        <p:spPr>
          <a:xfrm>
            <a:off x="1847463" y="1446256"/>
            <a:ext cx="9353485" cy="4352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l-GR" sz="2000" dirty="0"/>
          </a:p>
        </p:txBody>
      </p:sp>
      <p:sp>
        <p:nvSpPr>
          <p:cNvPr id="10" name="Τίτλος 1"/>
          <p:cNvSpPr txBox="1">
            <a:spLocks/>
          </p:cNvSpPr>
          <p:nvPr/>
        </p:nvSpPr>
        <p:spPr>
          <a:xfrm>
            <a:off x="1847463" y="1350767"/>
            <a:ext cx="9353485" cy="4425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ΚΑΚΟΚΑΙΡΙΑ ΜΠΑΡΜΠΑΡΑ – ΤΟΥΦΑ : ΟΔΟΙ ΕΚΧΙΟΝΙΣΜΩΝ ΚΑΙ ΔΙΑΣΠΟΡΑΣ ΑΛΑΤΟΣ  </a:t>
            </a:r>
            <a:endParaRPr lang="el-GR" sz="1600" dirty="0">
              <a:solidFill>
                <a:schemeClr val="bg1"/>
              </a:solidFill>
            </a:endParaRPr>
          </a:p>
        </p:txBody>
      </p:sp>
      <p:cxnSp>
        <p:nvCxnSpPr>
          <p:cNvPr id="21" name="Ευθεία γραμμή σύνδεσης 20"/>
          <p:cNvCxnSpPr/>
          <p:nvPr/>
        </p:nvCxnSpPr>
        <p:spPr>
          <a:xfrm>
            <a:off x="9781618" y="2807678"/>
            <a:ext cx="1312480" cy="18661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Ευθεία γραμμή σύνδεσης 21"/>
          <p:cNvCxnSpPr/>
          <p:nvPr/>
        </p:nvCxnSpPr>
        <p:spPr>
          <a:xfrm>
            <a:off x="9778395" y="3809790"/>
            <a:ext cx="1265827" cy="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Εικόνα 2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24" t="25558" r="16220" b="29100"/>
          <a:stretch/>
        </p:blipFill>
        <p:spPr>
          <a:xfrm>
            <a:off x="9739760" y="1888845"/>
            <a:ext cx="1262397" cy="832486"/>
          </a:xfrm>
          <a:prstGeom prst="rect">
            <a:avLst/>
          </a:prstGeom>
        </p:spPr>
      </p:pic>
      <p:pic>
        <p:nvPicPr>
          <p:cNvPr id="24" name="Εικόνα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6333" y="3098443"/>
            <a:ext cx="1003053" cy="667486"/>
          </a:xfrm>
          <a:prstGeom prst="rect">
            <a:avLst/>
          </a:prstGeom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6054" y="1620982"/>
            <a:ext cx="9304556" cy="5237018"/>
          </a:xfrm>
          <a:prstGeom prst="rect">
            <a:avLst/>
          </a:prstGeom>
        </p:spPr>
      </p:pic>
      <p:sp>
        <p:nvSpPr>
          <p:cNvPr id="32" name="Επεξήγηση με γραμμή 2 (περίγραμμα και γραμμή έμφασης) 31"/>
          <p:cNvSpPr/>
          <p:nvPr/>
        </p:nvSpPr>
        <p:spPr>
          <a:xfrm>
            <a:off x="2793709" y="2527760"/>
            <a:ext cx="892628" cy="298579"/>
          </a:xfrm>
          <a:prstGeom prst="accentBorderCallout2">
            <a:avLst>
              <a:gd name="adj1" fmla="val 52159"/>
              <a:gd name="adj2" fmla="val 114593"/>
              <a:gd name="adj3" fmla="val 29886"/>
              <a:gd name="adj4" fmla="val 183555"/>
              <a:gd name="adj5" fmla="val 73465"/>
              <a:gd name="adj6" fmla="val 209476"/>
            </a:avLst>
          </a:prstGeom>
          <a:solidFill>
            <a:srgbClr val="FF0000"/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l-GR" sz="800" dirty="0">
                <a:latin typeface="Arial Narrow" panose="020B0606020202030204" pitchFamily="34" charset="0"/>
              </a:rPr>
              <a:t>ΠΕΝΤΕΛΗΣ</a:t>
            </a:r>
          </a:p>
        </p:txBody>
      </p:sp>
      <p:sp>
        <p:nvSpPr>
          <p:cNvPr id="44" name="Επεξήγηση με γραμμή 2 (περίγραμμα και γραμμή έμφασης) 43"/>
          <p:cNvSpPr/>
          <p:nvPr/>
        </p:nvSpPr>
        <p:spPr>
          <a:xfrm>
            <a:off x="4480563" y="5972000"/>
            <a:ext cx="1344919" cy="298579"/>
          </a:xfrm>
          <a:prstGeom prst="accentBorderCallout2">
            <a:avLst>
              <a:gd name="adj1" fmla="val 52159"/>
              <a:gd name="adj2" fmla="val 114593"/>
              <a:gd name="adj3" fmla="val 35454"/>
              <a:gd name="adj4" fmla="val 139671"/>
              <a:gd name="adj5" fmla="val -157615"/>
              <a:gd name="adj6" fmla="val 125952"/>
            </a:avLst>
          </a:prstGeom>
          <a:solidFill>
            <a:srgbClr val="FF0000"/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l-GR" sz="800" dirty="0">
                <a:latin typeface="Arial Narrow" panose="020B0606020202030204" pitchFamily="34" charset="0"/>
              </a:rPr>
              <a:t>ΔΟΥΚ. </a:t>
            </a:r>
            <a:r>
              <a:rPr lang="el-GR" sz="800" dirty="0">
                <a:latin typeface="Arial Narrow" panose="020B0606020202030204" pitchFamily="34" charset="0"/>
              </a:rPr>
              <a:t>ΠΛΑΚΕΝΤΙΑΣ </a:t>
            </a:r>
            <a:r>
              <a:rPr lang="el-GR" sz="800" dirty="0" smtClean="0">
                <a:latin typeface="Arial Narrow" panose="020B0606020202030204" pitchFamily="34" charset="0"/>
              </a:rPr>
              <a:t>(ΚΑΘΟΔΟΣ)</a:t>
            </a:r>
            <a:endParaRPr lang="el-GR" sz="800" dirty="0">
              <a:latin typeface="Arial Narrow" panose="020B0606020202030204" pitchFamily="34" charset="0"/>
            </a:endParaRPr>
          </a:p>
        </p:txBody>
      </p:sp>
      <p:sp>
        <p:nvSpPr>
          <p:cNvPr id="45" name="Επεξήγηση με γραμμή 2 (περίγραμμα και γραμμή έμφασης) 44"/>
          <p:cNvSpPr/>
          <p:nvPr/>
        </p:nvSpPr>
        <p:spPr>
          <a:xfrm>
            <a:off x="5291296" y="4961996"/>
            <a:ext cx="1006869" cy="200208"/>
          </a:xfrm>
          <a:prstGeom prst="accentBorderCallout2">
            <a:avLst>
              <a:gd name="adj1" fmla="val 52159"/>
              <a:gd name="adj2" fmla="val 114593"/>
              <a:gd name="adj3" fmla="val 27150"/>
              <a:gd name="adj4" fmla="val 130589"/>
              <a:gd name="adj5" fmla="val -215744"/>
              <a:gd name="adj6" fmla="val 130080"/>
            </a:avLst>
          </a:prstGeom>
          <a:solidFill>
            <a:srgbClr val="FF0000"/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l-GR" sz="800" dirty="0">
                <a:latin typeface="Arial Narrow" panose="020B0606020202030204" pitchFamily="34" charset="0"/>
              </a:rPr>
              <a:t>ΜΕΤΑΜΟΡΦΩΣΕΩΣ</a:t>
            </a:r>
          </a:p>
        </p:txBody>
      </p:sp>
      <p:sp>
        <p:nvSpPr>
          <p:cNvPr id="46" name="Επεξήγηση με γραμμή 2 (περίγραμμα και γραμμή έμφασης) 45"/>
          <p:cNvSpPr/>
          <p:nvPr/>
        </p:nvSpPr>
        <p:spPr>
          <a:xfrm>
            <a:off x="6263626" y="3284417"/>
            <a:ext cx="1006869" cy="200208"/>
          </a:xfrm>
          <a:prstGeom prst="accentBorderCallout2">
            <a:avLst>
              <a:gd name="adj1" fmla="val 60463"/>
              <a:gd name="adj2" fmla="val -8422"/>
              <a:gd name="adj3" fmla="val 31302"/>
              <a:gd name="adj4" fmla="val -32055"/>
              <a:gd name="adj5" fmla="val -99487"/>
              <a:gd name="adj6" fmla="val -51552"/>
            </a:avLst>
          </a:prstGeom>
          <a:solidFill>
            <a:srgbClr val="FF0000"/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l-GR" sz="800" dirty="0">
                <a:latin typeface="Arial Narrow" panose="020B0606020202030204" pitchFamily="34" charset="0"/>
              </a:rPr>
              <a:t>ΟΛΥΜΠΟΥ</a:t>
            </a:r>
          </a:p>
        </p:txBody>
      </p:sp>
      <p:sp>
        <p:nvSpPr>
          <p:cNvPr id="47" name="Επεξήγηση με γραμμή 2 (περίγραμμα και γραμμή έμφασης) 46"/>
          <p:cNvSpPr/>
          <p:nvPr/>
        </p:nvSpPr>
        <p:spPr>
          <a:xfrm>
            <a:off x="7934117" y="2496799"/>
            <a:ext cx="852155" cy="224533"/>
          </a:xfrm>
          <a:prstGeom prst="accentBorderCallout2">
            <a:avLst>
              <a:gd name="adj1" fmla="val 60463"/>
              <a:gd name="adj2" fmla="val -8422"/>
              <a:gd name="adj3" fmla="val 89430"/>
              <a:gd name="adj4" fmla="val -34532"/>
              <a:gd name="adj5" fmla="val 255686"/>
              <a:gd name="adj6" fmla="val -79320"/>
            </a:avLst>
          </a:prstGeom>
          <a:solidFill>
            <a:srgbClr val="FF0000"/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l-GR" sz="800" dirty="0">
                <a:latin typeface="Arial Narrow" panose="020B0606020202030204" pitchFamily="34" charset="0"/>
              </a:rPr>
              <a:t>ΠΑΡΆΔΡΟΜΟΣ        </a:t>
            </a:r>
            <a:r>
              <a:rPr lang="el-GR" sz="800" dirty="0" err="1">
                <a:latin typeface="Arial Narrow" panose="020B0606020202030204" pitchFamily="34" charset="0"/>
              </a:rPr>
              <a:t>Ατ</a:t>
            </a:r>
            <a:r>
              <a:rPr lang="el-GR" sz="800" dirty="0">
                <a:latin typeface="Arial Narrow" panose="020B0606020202030204" pitchFamily="34" charset="0"/>
              </a:rPr>
              <a:t>. ΟΔΟΥ</a:t>
            </a:r>
          </a:p>
        </p:txBody>
      </p:sp>
      <p:sp>
        <p:nvSpPr>
          <p:cNvPr id="48" name="Επεξήγηση με γραμμή 2 (περίγραμμα και γραμμή έμφασης) 47"/>
          <p:cNvSpPr/>
          <p:nvPr/>
        </p:nvSpPr>
        <p:spPr>
          <a:xfrm>
            <a:off x="7724133" y="4272063"/>
            <a:ext cx="746536" cy="203751"/>
          </a:xfrm>
          <a:prstGeom prst="accent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-140499"/>
              <a:gd name="adj6" fmla="val -90195"/>
            </a:avLst>
          </a:prstGeom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l-GR" sz="800" dirty="0">
                <a:latin typeface="Arial Narrow" panose="020B0606020202030204" pitchFamily="34" charset="0"/>
              </a:rPr>
              <a:t>ΠΑΡΝΑΣΣΟΥ</a:t>
            </a:r>
          </a:p>
        </p:txBody>
      </p:sp>
      <p:sp>
        <p:nvSpPr>
          <p:cNvPr id="49" name="Επεξήγηση με γραμμή 2 (περίγραμμα και γραμμή έμφασης) 48"/>
          <p:cNvSpPr/>
          <p:nvPr/>
        </p:nvSpPr>
        <p:spPr>
          <a:xfrm>
            <a:off x="3872296" y="5465228"/>
            <a:ext cx="608267" cy="203751"/>
          </a:xfrm>
          <a:prstGeom prst="accentBorderCallout2">
            <a:avLst>
              <a:gd name="adj1" fmla="val 30989"/>
              <a:gd name="adj2" fmla="val 110563"/>
              <a:gd name="adj3" fmla="val 10590"/>
              <a:gd name="adj4" fmla="val 135028"/>
              <a:gd name="adj5" fmla="val 22695"/>
              <a:gd name="adj6" fmla="val 161264"/>
            </a:avLst>
          </a:prstGeom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l-GR" sz="800" dirty="0">
                <a:latin typeface="Arial Narrow" panose="020B0606020202030204" pitchFamily="34" charset="0"/>
              </a:rPr>
              <a:t>ΧΕΛΜΟΥ</a:t>
            </a:r>
          </a:p>
        </p:txBody>
      </p:sp>
      <p:sp>
        <p:nvSpPr>
          <p:cNvPr id="50" name="Επεξήγηση με γραμμή 2 (περίγραμμα και γραμμή έμφασης) 49"/>
          <p:cNvSpPr/>
          <p:nvPr/>
        </p:nvSpPr>
        <p:spPr>
          <a:xfrm>
            <a:off x="3316780" y="4342129"/>
            <a:ext cx="853813" cy="203751"/>
          </a:xfrm>
          <a:prstGeom prst="accentBorderCallout2">
            <a:avLst>
              <a:gd name="adj1" fmla="val 30989"/>
              <a:gd name="adj2" fmla="val 110563"/>
              <a:gd name="adj3" fmla="val 10590"/>
              <a:gd name="adj4" fmla="val 135028"/>
              <a:gd name="adj5" fmla="val -181297"/>
              <a:gd name="adj6" fmla="val 157665"/>
            </a:avLst>
          </a:prstGeom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l-GR" sz="800" dirty="0">
                <a:latin typeface="Arial Narrow" panose="020B0606020202030204" pitchFamily="34" charset="0"/>
              </a:rPr>
              <a:t>ΙΩΑΝΝΙΝΩΝ</a:t>
            </a:r>
          </a:p>
        </p:txBody>
      </p:sp>
      <p:sp>
        <p:nvSpPr>
          <p:cNvPr id="51" name="Επεξήγηση με γραμμή 2 (περίγραμμα και γραμμή έμφασης) 50"/>
          <p:cNvSpPr/>
          <p:nvPr/>
        </p:nvSpPr>
        <p:spPr>
          <a:xfrm>
            <a:off x="4864389" y="2806195"/>
            <a:ext cx="853813" cy="203751"/>
          </a:xfrm>
          <a:prstGeom prst="accentBorderCallout2">
            <a:avLst>
              <a:gd name="adj1" fmla="val 35069"/>
              <a:gd name="adj2" fmla="val -8216"/>
              <a:gd name="adj3" fmla="val 267621"/>
              <a:gd name="adj4" fmla="val -38273"/>
              <a:gd name="adj5" fmla="val 336843"/>
              <a:gd name="adj6" fmla="val -82815"/>
            </a:avLst>
          </a:prstGeom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l-GR" sz="800" dirty="0">
                <a:latin typeface="Arial Narrow" panose="020B0606020202030204" pitchFamily="34" charset="0"/>
              </a:rPr>
              <a:t>ΕΛΙΚΩΝΟΣ</a:t>
            </a:r>
          </a:p>
        </p:txBody>
      </p:sp>
    </p:spTree>
    <p:extLst>
      <p:ext uri="{BB962C8B-B14F-4D97-AF65-F5344CB8AC3E}">
        <p14:creationId xmlns:p14="http://schemas.microsoft.com/office/powerpoint/2010/main" val="477365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Ορθογώνιο 10"/>
          <p:cNvSpPr/>
          <p:nvPr/>
        </p:nvSpPr>
        <p:spPr>
          <a:xfrm>
            <a:off x="1847460" y="1380783"/>
            <a:ext cx="9246638" cy="3825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847461" y="454103"/>
            <a:ext cx="10515600" cy="885177"/>
          </a:xfrm>
        </p:spPr>
        <p:txBody>
          <a:bodyPr>
            <a:normAutofit/>
          </a:bodyPr>
          <a:lstStyle/>
          <a:p>
            <a:r>
              <a:rPr lang="el-GR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ΕΛΛΗΝΙΚΗ ΔΗΜΟΚΑΤΙΑ</a:t>
            </a:r>
            <a:br>
              <a:rPr lang="el-GR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l-GR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ΔΗΜΟΣ </a:t>
            </a:r>
            <a:r>
              <a:rPr lang="el-GR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ΧΑΛΑΝΔΡΙΟΥ</a:t>
            </a:r>
            <a:endParaRPr lang="el-GR" sz="1600" dirty="0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538" y="463462"/>
            <a:ext cx="921074" cy="1329892"/>
          </a:xfrm>
          <a:prstGeom prst="rect">
            <a:avLst/>
          </a:prstGeom>
        </p:spPr>
      </p:pic>
      <p:cxnSp>
        <p:nvCxnSpPr>
          <p:cNvPr id="5" name="Ευθεία γραμμή σύνδεσης 4"/>
          <p:cNvCxnSpPr/>
          <p:nvPr/>
        </p:nvCxnSpPr>
        <p:spPr>
          <a:xfrm>
            <a:off x="1847461" y="1292623"/>
            <a:ext cx="890140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Τίτλος 1"/>
          <p:cNvSpPr txBox="1">
            <a:spLocks/>
          </p:cNvSpPr>
          <p:nvPr/>
        </p:nvSpPr>
        <p:spPr>
          <a:xfrm>
            <a:off x="1847463" y="1446256"/>
            <a:ext cx="9353485" cy="4352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l-GR" sz="2000" dirty="0"/>
          </a:p>
        </p:txBody>
      </p:sp>
      <p:sp>
        <p:nvSpPr>
          <p:cNvPr id="10" name="Τίτλος 1"/>
          <p:cNvSpPr txBox="1">
            <a:spLocks/>
          </p:cNvSpPr>
          <p:nvPr/>
        </p:nvSpPr>
        <p:spPr>
          <a:xfrm>
            <a:off x="1847463" y="1350767"/>
            <a:ext cx="9353485" cy="4425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ΚΑΚΟΚΑΙΡΙΑ ΜΠΑΡΜΠΑΡΑ – </a:t>
            </a:r>
            <a:r>
              <a:rPr lang="el-GR" sz="16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ΖΩΝΗ ΔΟΥΚ. ΠΛΑΚΕΝΤΙΑΣ </a:t>
            </a:r>
            <a:r>
              <a:rPr lang="el-GR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ΟΔΟΙ ΕΚΧΙΟΝΙΣΜΩΝ ΚΑΙ ΔΙΑΣΠΟΡΑΣ ΑΛΑΤΟΣ  </a:t>
            </a:r>
            <a:endParaRPr lang="el-GR" sz="1600" dirty="0">
              <a:solidFill>
                <a:schemeClr val="bg1"/>
              </a:solidFill>
            </a:endParaRPr>
          </a:p>
        </p:txBody>
      </p:sp>
      <p:cxnSp>
        <p:nvCxnSpPr>
          <p:cNvPr id="21" name="Ευθεία γραμμή σύνδεσης 20"/>
          <p:cNvCxnSpPr/>
          <p:nvPr/>
        </p:nvCxnSpPr>
        <p:spPr>
          <a:xfrm>
            <a:off x="9781618" y="2807678"/>
            <a:ext cx="1312480" cy="18661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Ευθεία γραμμή σύνδεσης 21"/>
          <p:cNvCxnSpPr/>
          <p:nvPr/>
        </p:nvCxnSpPr>
        <p:spPr>
          <a:xfrm>
            <a:off x="9778395" y="3809790"/>
            <a:ext cx="1265827" cy="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Εικόνα 2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24" t="25558" r="16220" b="29100"/>
          <a:stretch/>
        </p:blipFill>
        <p:spPr>
          <a:xfrm>
            <a:off x="9739760" y="1888845"/>
            <a:ext cx="1262397" cy="832486"/>
          </a:xfrm>
          <a:prstGeom prst="rect">
            <a:avLst/>
          </a:prstGeom>
        </p:spPr>
      </p:pic>
      <p:pic>
        <p:nvPicPr>
          <p:cNvPr id="24" name="Εικόνα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6333" y="3098443"/>
            <a:ext cx="1003053" cy="667486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9538" y="1858827"/>
            <a:ext cx="8920222" cy="4712468"/>
          </a:xfrm>
          <a:prstGeom prst="rect">
            <a:avLst/>
          </a:prstGeom>
        </p:spPr>
      </p:pic>
      <p:sp>
        <p:nvSpPr>
          <p:cNvPr id="25" name="Επεξήγηση με γραμμή 2 (περίγραμμα και γραμμή έμφασης) 24"/>
          <p:cNvSpPr/>
          <p:nvPr/>
        </p:nvSpPr>
        <p:spPr>
          <a:xfrm>
            <a:off x="2069872" y="2509099"/>
            <a:ext cx="1344919" cy="298579"/>
          </a:xfrm>
          <a:prstGeom prst="accentBorderCallout2">
            <a:avLst>
              <a:gd name="adj1" fmla="val 52159"/>
              <a:gd name="adj2" fmla="val 114593"/>
              <a:gd name="adj3" fmla="val 35454"/>
              <a:gd name="adj4" fmla="val 139671"/>
              <a:gd name="adj5" fmla="val 209885"/>
              <a:gd name="adj6" fmla="val 178489"/>
            </a:avLst>
          </a:prstGeom>
          <a:solidFill>
            <a:srgbClr val="FF0000"/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l-GR" sz="800" dirty="0">
                <a:latin typeface="Arial Narrow" panose="020B0606020202030204" pitchFamily="34" charset="0"/>
              </a:rPr>
              <a:t>ΔΟΥΚ. ΠΛΑΚΕΝΤΙΑΣ (ΑΝΟΔΟΣ)</a:t>
            </a:r>
          </a:p>
        </p:txBody>
      </p:sp>
      <p:sp>
        <p:nvSpPr>
          <p:cNvPr id="26" name="Επεξήγηση με γραμμή 2 (περίγραμμα και γραμμή έμφασης) 25"/>
          <p:cNvSpPr/>
          <p:nvPr/>
        </p:nvSpPr>
        <p:spPr>
          <a:xfrm>
            <a:off x="4159174" y="4688887"/>
            <a:ext cx="1344919" cy="298579"/>
          </a:xfrm>
          <a:prstGeom prst="accentBorderCallout2">
            <a:avLst>
              <a:gd name="adj1" fmla="val 52159"/>
              <a:gd name="adj2" fmla="val 114593"/>
              <a:gd name="adj3" fmla="val 7613"/>
              <a:gd name="adj4" fmla="val 130400"/>
              <a:gd name="adj5" fmla="val -555742"/>
              <a:gd name="adj6" fmla="val 119771"/>
            </a:avLst>
          </a:prstGeom>
          <a:solidFill>
            <a:srgbClr val="FF0000"/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l-GR" sz="800" dirty="0" smtClean="0">
                <a:latin typeface="Arial Narrow" panose="020B0606020202030204" pitchFamily="34" charset="0"/>
              </a:rPr>
              <a:t>ΓΑΡΥΤΤΟΥ</a:t>
            </a:r>
            <a:endParaRPr lang="el-GR" sz="800" dirty="0">
              <a:latin typeface="Arial Narrow" panose="020B0606020202030204" pitchFamily="34" charset="0"/>
            </a:endParaRPr>
          </a:p>
        </p:txBody>
      </p:sp>
      <p:sp>
        <p:nvSpPr>
          <p:cNvPr id="27" name="Επεξήγηση με γραμμή 2 (περίγραμμα και γραμμή έμφασης) 26"/>
          <p:cNvSpPr/>
          <p:nvPr/>
        </p:nvSpPr>
        <p:spPr>
          <a:xfrm>
            <a:off x="2247211" y="5587579"/>
            <a:ext cx="1344919" cy="298579"/>
          </a:xfrm>
          <a:prstGeom prst="accentBorderCallout2">
            <a:avLst>
              <a:gd name="adj1" fmla="val 74432"/>
              <a:gd name="adj2" fmla="val -4697"/>
              <a:gd name="adj3" fmla="val -109319"/>
              <a:gd name="adj4" fmla="val -36483"/>
              <a:gd name="adj5" fmla="val -327446"/>
              <a:gd name="adj6" fmla="val -3228"/>
            </a:avLst>
          </a:prstGeom>
          <a:solidFill>
            <a:srgbClr val="FF0000"/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l-GR" sz="800" dirty="0" smtClean="0">
                <a:latin typeface="Arial Narrow" panose="020B0606020202030204" pitchFamily="34" charset="0"/>
              </a:rPr>
              <a:t>ΑΓ. ΠΑΡΑΣΚΕΥΗΣ</a:t>
            </a:r>
            <a:endParaRPr lang="el-GR" sz="8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1380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2966</TotalTime>
  <Words>538</Words>
  <Application>Microsoft Office PowerPoint</Application>
  <PresentationFormat>Ευρεία οθόνη</PresentationFormat>
  <Paragraphs>183</Paragraphs>
  <Slides>14</Slides>
  <Notes>0</Notes>
  <HiddenSlides>0</HiddenSlides>
  <MMClips>0</MMClips>
  <ScaleCrop>false</ScaleCrop>
  <HeadingPairs>
    <vt:vector size="8" baseType="variant">
      <vt:variant>
        <vt:lpstr>Γραμματοσειρές που χρησιμοποιούνται</vt:lpstr>
      </vt:variant>
      <vt:variant>
        <vt:i4>6</vt:i4>
      </vt:variant>
      <vt:variant>
        <vt:lpstr>Θέμα</vt:lpstr>
      </vt:variant>
      <vt:variant>
        <vt:i4>1</vt:i4>
      </vt:variant>
      <vt:variant>
        <vt:lpstr>Ενσωματωμένοι διακομιστές OLE</vt:lpstr>
      </vt:variant>
      <vt:variant>
        <vt:i4>1</vt:i4>
      </vt:variant>
      <vt:variant>
        <vt:lpstr>Τίτλοι διαφανειών</vt:lpstr>
      </vt:variant>
      <vt:variant>
        <vt:i4>14</vt:i4>
      </vt:variant>
    </vt:vector>
  </HeadingPairs>
  <TitlesOfParts>
    <vt:vector size="22" baseType="lpstr">
      <vt:lpstr>Arial</vt:lpstr>
      <vt:lpstr>Arial Narrow</vt:lpstr>
      <vt:lpstr>Bauhaus 93</vt:lpstr>
      <vt:lpstr>Calibri</vt:lpstr>
      <vt:lpstr>Calibri Light</vt:lpstr>
      <vt:lpstr>Tahoma</vt:lpstr>
      <vt:lpstr>Θέμα του Office</vt:lpstr>
      <vt:lpstr>Έγγραφο του Microsoft Word</vt:lpstr>
      <vt:lpstr>ΕΛΛΗΝΙΚΗ ΔΗΜΟΚΑΤΙΑ ΔΗΜΟΣ ΧΑΛΑΝΔΡΙΟΥ</vt:lpstr>
      <vt:lpstr>ΕΛΛΗΝΙΚΗ ΔΗΜΟΚΑΤΙΑ ΔΗΜΟΣ ΧΑΛΑΝΔΡΙΟΥ</vt:lpstr>
      <vt:lpstr>ΕΛΛΗΝΙΚΗ ΔΗΜΟΚΑΤΙΑ ΔΗΜΟΣ ΧΑΛΑΝΔΡΙΟΥ</vt:lpstr>
      <vt:lpstr>ΕΛΛΗΝΙΚΗ ΔΗΜΟΚΑΤΙΑ ΔΗΜΟΣ ΧΑΛΑΝΔΡΙΟΥ</vt:lpstr>
      <vt:lpstr>ΕΛΛΗΝΙΚΗ ΔΗΜΟΚΑΤΙΑ ΔΗΜΟΣ ΧΑΛΑΝΔΡΙΟΥ</vt:lpstr>
      <vt:lpstr>ΕΛΛΗΝΙΚΗ ΔΗΜΟΚΑΤΙΑ ΔΗΜΟΣ ΧΑΛΑΝΔΡΙΟΥ</vt:lpstr>
      <vt:lpstr>ΕΛΛΗΝΙΚΗ ΔΗΜΟΚΑΤΙΑ ΔΗΜΟΣ ΧΑΛΑΝΔΡΙΟΥ</vt:lpstr>
      <vt:lpstr>ΕΛΛΗΝΙΚΗ ΔΗΜΟΚΑΤΙΑ ΔΗΜΟΣ ΧΑΛΑΝΔΡΙΟΥ</vt:lpstr>
      <vt:lpstr>ΕΛΛΗΝΙΚΗ ΔΗΜΟΚΑΤΙΑ ΔΗΜΟΣ ΧΑΛΑΝΔΡΙΟΥ</vt:lpstr>
      <vt:lpstr>ΕΛΛΗΝΙΚΗ ΔΗΜΟΚΑΤΙΑ ΔΗΜΟΣ ΧΑΛΑΝΔΡΙΟΥ</vt:lpstr>
      <vt:lpstr>ΕΛΛΗΝΙΚΗ ΔΗΜΟΚΑΤΙΑ ΔΗΜΟΣ ΧΑΛΑΝΔΡΙΟΥ</vt:lpstr>
      <vt:lpstr>ΕΛΛΗΝΙΚΗ ΔΗΜΟΚΑΤΙΑ ΔΗΜΟΣ ΧΑΛΑΝΔΡΙΟΥ</vt:lpstr>
      <vt:lpstr>ΕΛΛΗΝΙΚΗ ΔΗΜΟΚΑΤΙΑ ΔΗΜΟΣ ΧΑΛΑΝΔΡΙΟΥ</vt:lpstr>
      <vt:lpstr>ΕΛΛΗΝΙΚΗ ΔΗΜΟΚΑΤΙΑ ΔΗΜΟΣ ΧΑΛΑΝΔΡΙΟΥ</vt:lpstr>
    </vt:vector>
  </TitlesOfParts>
  <Company>HP Inc.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ΕΛΛΗΝΙΚΗ ΔΗΜΟΚΑΤΙΑ ΔΗΜΟΣ ΧΑΛΑΝΔΡΙΟΥ ΔΙΕΥΘΥΝΣΗ ΔΙΑΧΕΙΡΙΣΗΣ ΚΑΘΑΡΙΟΤΗΤΑΣ  ΚΑΙ ΑΝΑΚΥΚΛΩΣΗΣ</dc:title>
  <dc:creator>u_diaxapor2</dc:creator>
  <cp:lastModifiedBy>u_diaxapor2</cp:lastModifiedBy>
  <cp:revision>79</cp:revision>
  <cp:lastPrinted>2021-03-03T08:33:37Z</cp:lastPrinted>
  <dcterms:created xsi:type="dcterms:W3CDTF">2021-03-02T13:18:39Z</dcterms:created>
  <dcterms:modified xsi:type="dcterms:W3CDTF">2023-02-15T13:04:48Z</dcterms:modified>
</cp:coreProperties>
</file>