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57" r:id="rId1"/>
  </p:sldMasterIdLst>
  <p:notesMasterIdLst>
    <p:notesMasterId r:id="rId98"/>
  </p:notesMasterIdLst>
  <p:sldIdLst>
    <p:sldId id="367" r:id="rId2"/>
    <p:sldId id="398" r:id="rId3"/>
    <p:sldId id="413" r:id="rId4"/>
    <p:sldId id="411" r:id="rId5"/>
    <p:sldId id="412" r:id="rId6"/>
    <p:sldId id="410" r:id="rId7"/>
    <p:sldId id="409"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256" r:id="rId24"/>
    <p:sldId id="286" r:id="rId25"/>
    <p:sldId id="287" r:id="rId26"/>
    <p:sldId id="381" r:id="rId27"/>
    <p:sldId id="382" r:id="rId28"/>
    <p:sldId id="386" r:id="rId29"/>
    <p:sldId id="388" r:id="rId30"/>
    <p:sldId id="390" r:id="rId31"/>
    <p:sldId id="380" r:id="rId32"/>
    <p:sldId id="389" r:id="rId33"/>
    <p:sldId id="297" r:id="rId34"/>
    <p:sldId id="299" r:id="rId35"/>
    <p:sldId id="301" r:id="rId36"/>
    <p:sldId id="383" r:id="rId37"/>
    <p:sldId id="303" r:id="rId38"/>
    <p:sldId id="304" r:id="rId39"/>
    <p:sldId id="308" r:id="rId40"/>
    <p:sldId id="305" r:id="rId41"/>
    <p:sldId id="309" r:id="rId42"/>
    <p:sldId id="310" r:id="rId43"/>
    <p:sldId id="311" r:id="rId44"/>
    <p:sldId id="370" r:id="rId45"/>
    <p:sldId id="371" r:id="rId46"/>
    <p:sldId id="314" r:id="rId47"/>
    <p:sldId id="315" r:id="rId48"/>
    <p:sldId id="317" r:id="rId49"/>
    <p:sldId id="392" r:id="rId50"/>
    <p:sldId id="391" r:id="rId51"/>
    <p:sldId id="372" r:id="rId52"/>
    <p:sldId id="320" r:id="rId53"/>
    <p:sldId id="319" r:id="rId54"/>
    <p:sldId id="322" r:id="rId55"/>
    <p:sldId id="323" r:id="rId56"/>
    <p:sldId id="324" r:id="rId57"/>
    <p:sldId id="325" r:id="rId58"/>
    <p:sldId id="326" r:id="rId59"/>
    <p:sldId id="327" r:id="rId60"/>
    <p:sldId id="328" r:id="rId61"/>
    <p:sldId id="329" r:id="rId62"/>
    <p:sldId id="330" r:id="rId63"/>
    <p:sldId id="332" r:id="rId64"/>
    <p:sldId id="334" r:id="rId65"/>
    <p:sldId id="336" r:id="rId66"/>
    <p:sldId id="374" r:id="rId67"/>
    <p:sldId id="337" r:id="rId68"/>
    <p:sldId id="338" r:id="rId69"/>
    <p:sldId id="339" r:id="rId70"/>
    <p:sldId id="340" r:id="rId71"/>
    <p:sldId id="375" r:id="rId72"/>
    <p:sldId id="343" r:id="rId73"/>
    <p:sldId id="342" r:id="rId74"/>
    <p:sldId id="345" r:id="rId75"/>
    <p:sldId id="346" r:id="rId76"/>
    <p:sldId id="347" r:id="rId77"/>
    <p:sldId id="348" r:id="rId78"/>
    <p:sldId id="349" r:id="rId79"/>
    <p:sldId id="350" r:id="rId80"/>
    <p:sldId id="351" r:id="rId81"/>
    <p:sldId id="352" r:id="rId82"/>
    <p:sldId id="353" r:id="rId83"/>
    <p:sldId id="393" r:id="rId84"/>
    <p:sldId id="394" r:id="rId85"/>
    <p:sldId id="354" r:id="rId86"/>
    <p:sldId id="395" r:id="rId87"/>
    <p:sldId id="356" r:id="rId88"/>
    <p:sldId id="357" r:id="rId89"/>
    <p:sldId id="396" r:id="rId90"/>
    <p:sldId id="358" r:id="rId91"/>
    <p:sldId id="360" r:id="rId92"/>
    <p:sldId id="361" r:id="rId93"/>
    <p:sldId id="364" r:id="rId94"/>
    <p:sldId id="365" r:id="rId95"/>
    <p:sldId id="366" r:id="rId96"/>
    <p:sldId id="377" r:id="rId97"/>
  </p:sldIdLst>
  <p:sldSz cx="10693400" cy="7556500"/>
  <p:notesSz cx="7556500" cy="10693400"/>
  <p:defaultTextStyle>
    <a:defPPr>
      <a:defRPr lang="el-GR"/>
    </a:defPPr>
    <a:lvl1pPr marL="0" algn="l" defTabSz="914133" rtl="0" eaLnBrk="1" latinLnBrk="0" hangingPunct="1">
      <a:defRPr sz="1800" kern="1200">
        <a:solidFill>
          <a:schemeClr val="tx1"/>
        </a:solidFill>
        <a:latin typeface="+mn-lt"/>
        <a:ea typeface="+mn-ea"/>
        <a:cs typeface="+mn-cs"/>
      </a:defRPr>
    </a:lvl1pPr>
    <a:lvl2pPr marL="457067" algn="l" defTabSz="914133" rtl="0" eaLnBrk="1" latinLnBrk="0" hangingPunct="1">
      <a:defRPr sz="1800" kern="1200">
        <a:solidFill>
          <a:schemeClr val="tx1"/>
        </a:solidFill>
        <a:latin typeface="+mn-lt"/>
        <a:ea typeface="+mn-ea"/>
        <a:cs typeface="+mn-cs"/>
      </a:defRPr>
    </a:lvl2pPr>
    <a:lvl3pPr marL="914133" algn="l" defTabSz="914133" rtl="0" eaLnBrk="1" latinLnBrk="0" hangingPunct="1">
      <a:defRPr sz="1800" kern="1200">
        <a:solidFill>
          <a:schemeClr val="tx1"/>
        </a:solidFill>
        <a:latin typeface="+mn-lt"/>
        <a:ea typeface="+mn-ea"/>
        <a:cs typeface="+mn-cs"/>
      </a:defRPr>
    </a:lvl3pPr>
    <a:lvl4pPr marL="1371200" algn="l" defTabSz="914133" rtl="0" eaLnBrk="1" latinLnBrk="0" hangingPunct="1">
      <a:defRPr sz="1800" kern="1200">
        <a:solidFill>
          <a:schemeClr val="tx1"/>
        </a:solidFill>
        <a:latin typeface="+mn-lt"/>
        <a:ea typeface="+mn-ea"/>
        <a:cs typeface="+mn-cs"/>
      </a:defRPr>
    </a:lvl4pPr>
    <a:lvl5pPr marL="1828266" algn="l" defTabSz="914133" rtl="0" eaLnBrk="1" latinLnBrk="0" hangingPunct="1">
      <a:defRPr sz="1800" kern="1200">
        <a:solidFill>
          <a:schemeClr val="tx1"/>
        </a:solidFill>
        <a:latin typeface="+mn-lt"/>
        <a:ea typeface="+mn-ea"/>
        <a:cs typeface="+mn-cs"/>
      </a:defRPr>
    </a:lvl5pPr>
    <a:lvl6pPr marL="2285333" algn="l" defTabSz="914133" rtl="0" eaLnBrk="1" latinLnBrk="0" hangingPunct="1">
      <a:defRPr sz="1800" kern="1200">
        <a:solidFill>
          <a:schemeClr val="tx1"/>
        </a:solidFill>
        <a:latin typeface="+mn-lt"/>
        <a:ea typeface="+mn-ea"/>
        <a:cs typeface="+mn-cs"/>
      </a:defRPr>
    </a:lvl6pPr>
    <a:lvl7pPr marL="2742400" algn="l" defTabSz="914133" rtl="0" eaLnBrk="1" latinLnBrk="0" hangingPunct="1">
      <a:defRPr sz="1800" kern="1200">
        <a:solidFill>
          <a:schemeClr val="tx1"/>
        </a:solidFill>
        <a:latin typeface="+mn-lt"/>
        <a:ea typeface="+mn-ea"/>
        <a:cs typeface="+mn-cs"/>
      </a:defRPr>
    </a:lvl7pPr>
    <a:lvl8pPr marL="3199466" algn="l" defTabSz="914133" rtl="0" eaLnBrk="1" latinLnBrk="0" hangingPunct="1">
      <a:defRPr sz="1800" kern="1200">
        <a:solidFill>
          <a:schemeClr val="tx1"/>
        </a:solidFill>
        <a:latin typeface="+mn-lt"/>
        <a:ea typeface="+mn-ea"/>
        <a:cs typeface="+mn-cs"/>
      </a:defRPr>
    </a:lvl8pPr>
    <a:lvl9pPr marL="3656533" algn="l" defTabSz="91413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4AF"/>
    <a:srgbClr val="F4DEE9"/>
    <a:srgbClr val="F6DCED"/>
    <a:srgbClr val="6C7892"/>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84" autoAdjust="0"/>
  </p:normalViewPr>
  <p:slideViewPr>
    <p:cSldViewPr>
      <p:cViewPr varScale="1">
        <p:scale>
          <a:sx n="56" d="100"/>
          <a:sy n="56" d="100"/>
        </p:scale>
        <p:origin x="-1500" y="-90"/>
      </p:cViewPr>
      <p:guideLst>
        <p:guide orient="horz" pos="2035"/>
        <p:guide pos="3057"/>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904" y="-102"/>
      </p:cViewPr>
      <p:guideLst>
        <p:guide orient="horz" pos="3368"/>
        <p:guide pos="238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FB412-22DA-49B5-BD6E-AE1C8BCDD90D}" type="doc">
      <dgm:prSet loTypeId="urn:microsoft.com/office/officeart/2005/8/layout/hierarchy2" loCatId="hierarchy" qsTypeId="urn:microsoft.com/office/officeart/2005/8/quickstyle/3d1" qsCatId="3D" csTypeId="urn:microsoft.com/office/officeart/2005/8/colors/accent2_3" csCatId="accent2" phldr="1"/>
      <dgm:spPr/>
      <dgm:t>
        <a:bodyPr/>
        <a:lstStyle/>
        <a:p>
          <a:endParaRPr lang="el-GR"/>
        </a:p>
      </dgm:t>
    </dgm:pt>
    <dgm:pt modelId="{1E7B866D-D64F-4C23-88DD-302B72CD33E9}">
      <dgm:prSet phldrT="[Κείμενο]" custT="1"/>
      <dgm:spPr/>
      <dgm:t>
        <a:bodyPr/>
        <a:lstStyle/>
        <a:p>
          <a:r>
            <a:rPr lang="el-GR" sz="2000" b="1" dirty="0">
              <a:latin typeface="Verdana" pitchFamily="34" charset="0"/>
              <a:ea typeface="Verdana" pitchFamily="34" charset="0"/>
            </a:rPr>
            <a:t>Άξονας 1</a:t>
          </a:r>
        </a:p>
        <a:p>
          <a:r>
            <a:rPr lang="el-GR" sz="2000" b="1" dirty="0">
              <a:latin typeface="Verdana" pitchFamily="34" charset="0"/>
              <a:ea typeface="Verdana" pitchFamily="34" charset="0"/>
            </a:rPr>
            <a:t> Περιβάλλον &amp; Ποιότητα Ζωής</a:t>
          </a:r>
        </a:p>
      </dgm:t>
    </dgm:pt>
    <dgm:pt modelId="{49AE1D61-12C4-4365-B597-27212C449C45}" type="parTrans" cxnId="{A8BBDFC2-3816-41A2-8B62-2F67256A72CA}">
      <dgm:prSet/>
      <dgm:spPr/>
      <dgm:t>
        <a:bodyPr/>
        <a:lstStyle/>
        <a:p>
          <a:endParaRPr lang="el-GR"/>
        </a:p>
      </dgm:t>
    </dgm:pt>
    <dgm:pt modelId="{20F6A4EF-5C76-4310-BE0C-AD9551DEE4F8}" type="sibTrans" cxnId="{A8BBDFC2-3816-41A2-8B62-2F67256A72CA}">
      <dgm:prSet/>
      <dgm:spPr/>
      <dgm:t>
        <a:bodyPr/>
        <a:lstStyle/>
        <a:p>
          <a:endParaRPr lang="el-GR"/>
        </a:p>
      </dgm:t>
    </dgm:pt>
    <dgm:pt modelId="{5F4CB084-4957-4D6D-A242-4CFCAC588BFC}">
      <dgm:prSet phldrT="[Κείμενο]" custT="1"/>
      <dgm:spPr/>
      <dgm:t>
        <a:bodyPr/>
        <a:lstStyle/>
        <a:p>
          <a:r>
            <a:rPr lang="el-GR" sz="2000" dirty="0">
              <a:latin typeface="Verdana" pitchFamily="34" charset="0"/>
              <a:ea typeface="Verdana" pitchFamily="34" charset="0"/>
            </a:rPr>
            <a:t>Μέτρο 1.1: Φυσικό Περιβάλλον </a:t>
          </a:r>
        </a:p>
      </dgm:t>
    </dgm:pt>
    <dgm:pt modelId="{EEBC4514-9C6D-44C0-AA6C-B43CFABF8364}" type="parTrans" cxnId="{AC1058CF-55D6-4668-95F5-88CE384F800E}">
      <dgm:prSet/>
      <dgm:spPr/>
      <dgm:t>
        <a:bodyPr/>
        <a:lstStyle/>
        <a:p>
          <a:endParaRPr lang="el-GR"/>
        </a:p>
      </dgm:t>
    </dgm:pt>
    <dgm:pt modelId="{F11117BF-B7EB-48ED-ADCB-1D2352508FBD}" type="sibTrans" cxnId="{AC1058CF-55D6-4668-95F5-88CE384F800E}">
      <dgm:prSet/>
      <dgm:spPr/>
      <dgm:t>
        <a:bodyPr/>
        <a:lstStyle/>
        <a:p>
          <a:endParaRPr lang="el-GR"/>
        </a:p>
      </dgm:t>
    </dgm:pt>
    <dgm:pt modelId="{669BF604-37C4-47DB-BC11-D2514349C5BA}">
      <dgm:prSet phldrT="[Κείμενο]" custT="1"/>
      <dgm:spPr/>
      <dgm:t>
        <a:bodyPr/>
        <a:lstStyle/>
        <a:p>
          <a:r>
            <a:rPr lang="el-GR" sz="2000" dirty="0">
              <a:latin typeface="Verdana" pitchFamily="34" charset="0"/>
              <a:ea typeface="Verdana" pitchFamily="34" charset="0"/>
            </a:rPr>
            <a:t>Μέτρο 1.2: Υποδομές</a:t>
          </a:r>
        </a:p>
      </dgm:t>
    </dgm:pt>
    <dgm:pt modelId="{D209F55E-7C67-4847-8849-AC42C6D04660}" type="parTrans" cxnId="{1CE16D2C-FE52-4F60-A5D6-9B6DD7896F4D}">
      <dgm:prSet/>
      <dgm:spPr/>
      <dgm:t>
        <a:bodyPr/>
        <a:lstStyle/>
        <a:p>
          <a:endParaRPr lang="el-GR"/>
        </a:p>
      </dgm:t>
    </dgm:pt>
    <dgm:pt modelId="{D45E466F-B03E-4566-913F-2E558883755A}" type="sibTrans" cxnId="{1CE16D2C-FE52-4F60-A5D6-9B6DD7896F4D}">
      <dgm:prSet/>
      <dgm:spPr/>
      <dgm:t>
        <a:bodyPr/>
        <a:lstStyle/>
        <a:p>
          <a:endParaRPr lang="el-GR"/>
        </a:p>
      </dgm:t>
    </dgm:pt>
    <dgm:pt modelId="{FB6ADA8D-6FEC-483D-A906-E0736F6049D0}">
      <dgm:prSet phldrT="[Κείμενο]" custT="1"/>
      <dgm:spPr/>
      <dgm:t>
        <a:bodyPr/>
        <a:lstStyle/>
        <a:p>
          <a:r>
            <a:rPr lang="el-GR" sz="2000" dirty="0">
              <a:latin typeface="Verdana" pitchFamily="34" charset="0"/>
              <a:ea typeface="Verdana" pitchFamily="34" charset="0"/>
            </a:rPr>
            <a:t>Μέτρο 1.5: Βιώσιμη Κινητικότητα</a:t>
          </a:r>
        </a:p>
      </dgm:t>
    </dgm:pt>
    <dgm:pt modelId="{112A0F39-3AD8-43DE-A04D-D84E04F87DE9}" type="parTrans" cxnId="{A5ECF0F7-8C23-4B34-8BBE-E533E4D04DEF}">
      <dgm:prSet/>
      <dgm:spPr/>
      <dgm:t>
        <a:bodyPr/>
        <a:lstStyle/>
        <a:p>
          <a:endParaRPr lang="el-GR"/>
        </a:p>
      </dgm:t>
    </dgm:pt>
    <dgm:pt modelId="{5B8E766B-A08F-41ED-9EF8-84FDE573CC3F}" type="sibTrans" cxnId="{A5ECF0F7-8C23-4B34-8BBE-E533E4D04DEF}">
      <dgm:prSet/>
      <dgm:spPr/>
      <dgm:t>
        <a:bodyPr/>
        <a:lstStyle/>
        <a:p>
          <a:endParaRPr lang="el-GR"/>
        </a:p>
      </dgm:t>
    </dgm:pt>
    <dgm:pt modelId="{15F8D801-CE86-4941-9216-CB96EE1863F5}">
      <dgm:prSet custT="1"/>
      <dgm:spPr/>
      <dgm:t>
        <a:bodyPr/>
        <a:lstStyle/>
        <a:p>
          <a:r>
            <a:rPr lang="el-GR" sz="2000" dirty="0"/>
            <a:t>Μέτρο 1.3: Ενεργειακή Διαχείριση &amp; Αντιμετώπιση Κλιματικής </a:t>
          </a:r>
          <a:r>
            <a:rPr lang="el-GR" sz="2000" dirty="0">
              <a:latin typeface="Verdana" pitchFamily="34" charset="0"/>
              <a:ea typeface="Verdana" pitchFamily="34" charset="0"/>
            </a:rPr>
            <a:t>Αλλαγής</a:t>
          </a:r>
        </a:p>
      </dgm:t>
    </dgm:pt>
    <dgm:pt modelId="{106DDCAA-3642-4D1E-9D08-2635A1C865A5}" type="parTrans" cxnId="{0029BE47-60B2-463B-9343-DCB17D7913CC}">
      <dgm:prSet/>
      <dgm:spPr/>
      <dgm:t>
        <a:bodyPr/>
        <a:lstStyle/>
        <a:p>
          <a:endParaRPr lang="el-GR"/>
        </a:p>
      </dgm:t>
    </dgm:pt>
    <dgm:pt modelId="{AAEB8649-31E1-46FD-B3BA-47F20091AA32}" type="sibTrans" cxnId="{0029BE47-60B2-463B-9343-DCB17D7913CC}">
      <dgm:prSet/>
      <dgm:spPr/>
      <dgm:t>
        <a:bodyPr/>
        <a:lstStyle/>
        <a:p>
          <a:endParaRPr lang="el-GR"/>
        </a:p>
      </dgm:t>
    </dgm:pt>
    <dgm:pt modelId="{AEB7CAE6-B222-41C9-BDF1-442F85B23238}">
      <dgm:prSet custT="1"/>
      <dgm:spPr/>
      <dgm:t>
        <a:bodyPr/>
        <a:lstStyle/>
        <a:p>
          <a:r>
            <a:rPr lang="el-GR" sz="2000" dirty="0"/>
            <a:t>Μέτρο 1.4: </a:t>
          </a:r>
          <a:r>
            <a:rPr lang="el-GR" sz="2000" dirty="0">
              <a:latin typeface="Verdana" pitchFamily="34" charset="0"/>
              <a:ea typeface="Verdana" pitchFamily="34" charset="0"/>
            </a:rPr>
            <a:t>Πολιτική</a:t>
          </a:r>
          <a:r>
            <a:rPr lang="el-GR" sz="2000" dirty="0"/>
            <a:t> Προστασία</a:t>
          </a:r>
        </a:p>
      </dgm:t>
    </dgm:pt>
    <dgm:pt modelId="{ED1BB87F-5BCE-4073-BBBA-15B8E5E9B2BB}" type="parTrans" cxnId="{D3BE6D42-1FB3-4062-8B5F-CD39F67BC579}">
      <dgm:prSet/>
      <dgm:spPr/>
      <dgm:t>
        <a:bodyPr/>
        <a:lstStyle/>
        <a:p>
          <a:endParaRPr lang="el-GR"/>
        </a:p>
      </dgm:t>
    </dgm:pt>
    <dgm:pt modelId="{57222237-9BC9-492C-BA8F-B21A23FA93B4}" type="sibTrans" cxnId="{D3BE6D42-1FB3-4062-8B5F-CD39F67BC579}">
      <dgm:prSet/>
      <dgm:spPr/>
      <dgm:t>
        <a:bodyPr/>
        <a:lstStyle/>
        <a:p>
          <a:endParaRPr lang="el-GR"/>
        </a:p>
      </dgm:t>
    </dgm:pt>
    <dgm:pt modelId="{D8119EE4-305D-4DB2-90FD-A9B65428EF43}" type="pres">
      <dgm:prSet presAssocID="{115FB412-22DA-49B5-BD6E-AE1C8BCDD90D}" presName="diagram" presStyleCnt="0">
        <dgm:presLayoutVars>
          <dgm:chPref val="1"/>
          <dgm:dir/>
          <dgm:animOne val="branch"/>
          <dgm:animLvl val="lvl"/>
          <dgm:resizeHandles val="exact"/>
        </dgm:presLayoutVars>
      </dgm:prSet>
      <dgm:spPr/>
      <dgm:t>
        <a:bodyPr/>
        <a:lstStyle/>
        <a:p>
          <a:endParaRPr lang="el-GR"/>
        </a:p>
      </dgm:t>
    </dgm:pt>
    <dgm:pt modelId="{4309010B-D3A7-411A-970B-10B7E2D02DC0}" type="pres">
      <dgm:prSet presAssocID="{1E7B866D-D64F-4C23-88DD-302B72CD33E9}" presName="root1" presStyleCnt="0"/>
      <dgm:spPr/>
    </dgm:pt>
    <dgm:pt modelId="{01EA9465-9513-4EF5-B390-46650B3F4DBE}" type="pres">
      <dgm:prSet presAssocID="{1E7B866D-D64F-4C23-88DD-302B72CD33E9}" presName="LevelOneTextNode" presStyleLbl="node0" presStyleIdx="0" presStyleCnt="1" custScaleY="519883">
        <dgm:presLayoutVars>
          <dgm:chPref val="3"/>
        </dgm:presLayoutVars>
      </dgm:prSet>
      <dgm:spPr/>
      <dgm:t>
        <a:bodyPr/>
        <a:lstStyle/>
        <a:p>
          <a:endParaRPr lang="el-GR"/>
        </a:p>
      </dgm:t>
    </dgm:pt>
    <dgm:pt modelId="{B486FEAC-1FF0-4F29-9904-E14A5AD6941A}" type="pres">
      <dgm:prSet presAssocID="{1E7B866D-D64F-4C23-88DD-302B72CD33E9}" presName="level2hierChild" presStyleCnt="0"/>
      <dgm:spPr/>
    </dgm:pt>
    <dgm:pt modelId="{9F7BF4A7-5CA7-434E-A76E-F84386D99E48}" type="pres">
      <dgm:prSet presAssocID="{EEBC4514-9C6D-44C0-AA6C-B43CFABF8364}" presName="conn2-1" presStyleLbl="parChTrans1D2" presStyleIdx="0" presStyleCnt="5"/>
      <dgm:spPr/>
      <dgm:t>
        <a:bodyPr/>
        <a:lstStyle/>
        <a:p>
          <a:endParaRPr lang="el-GR"/>
        </a:p>
      </dgm:t>
    </dgm:pt>
    <dgm:pt modelId="{B61D17F7-9CF0-47F7-BE78-FC3B424EFD3C}" type="pres">
      <dgm:prSet presAssocID="{EEBC4514-9C6D-44C0-AA6C-B43CFABF8364}" presName="connTx" presStyleLbl="parChTrans1D2" presStyleIdx="0" presStyleCnt="5"/>
      <dgm:spPr/>
      <dgm:t>
        <a:bodyPr/>
        <a:lstStyle/>
        <a:p>
          <a:endParaRPr lang="el-GR"/>
        </a:p>
      </dgm:t>
    </dgm:pt>
    <dgm:pt modelId="{82CBC6A6-BCB4-406B-BE99-C39231393DF3}" type="pres">
      <dgm:prSet presAssocID="{5F4CB084-4957-4D6D-A242-4CFCAC588BFC}" presName="root2" presStyleCnt="0"/>
      <dgm:spPr/>
    </dgm:pt>
    <dgm:pt modelId="{CF2DCBD8-2394-40B6-A15D-5CB5C4DAAC50}" type="pres">
      <dgm:prSet presAssocID="{5F4CB084-4957-4D6D-A242-4CFCAC588BFC}" presName="LevelTwoTextNode" presStyleLbl="node2" presStyleIdx="0" presStyleCnt="5" custScaleX="247063">
        <dgm:presLayoutVars>
          <dgm:chPref val="3"/>
        </dgm:presLayoutVars>
      </dgm:prSet>
      <dgm:spPr/>
      <dgm:t>
        <a:bodyPr/>
        <a:lstStyle/>
        <a:p>
          <a:endParaRPr lang="el-GR"/>
        </a:p>
      </dgm:t>
    </dgm:pt>
    <dgm:pt modelId="{2A6A7530-8FBA-41D4-B550-63C76EF5D498}" type="pres">
      <dgm:prSet presAssocID="{5F4CB084-4957-4D6D-A242-4CFCAC588BFC}" presName="level3hierChild" presStyleCnt="0"/>
      <dgm:spPr/>
    </dgm:pt>
    <dgm:pt modelId="{661E2397-6426-47E9-91BD-92F6CB4670C9}" type="pres">
      <dgm:prSet presAssocID="{D209F55E-7C67-4847-8849-AC42C6D04660}" presName="conn2-1" presStyleLbl="parChTrans1D2" presStyleIdx="1" presStyleCnt="5"/>
      <dgm:spPr/>
      <dgm:t>
        <a:bodyPr/>
        <a:lstStyle/>
        <a:p>
          <a:endParaRPr lang="el-GR"/>
        </a:p>
      </dgm:t>
    </dgm:pt>
    <dgm:pt modelId="{77625DAE-00F1-4146-B00B-445FD6B3F5DB}" type="pres">
      <dgm:prSet presAssocID="{D209F55E-7C67-4847-8849-AC42C6D04660}" presName="connTx" presStyleLbl="parChTrans1D2" presStyleIdx="1" presStyleCnt="5"/>
      <dgm:spPr/>
      <dgm:t>
        <a:bodyPr/>
        <a:lstStyle/>
        <a:p>
          <a:endParaRPr lang="el-GR"/>
        </a:p>
      </dgm:t>
    </dgm:pt>
    <dgm:pt modelId="{CE0EBE79-4544-4270-8E3D-234792D94D54}" type="pres">
      <dgm:prSet presAssocID="{669BF604-37C4-47DB-BC11-D2514349C5BA}" presName="root2" presStyleCnt="0"/>
      <dgm:spPr/>
    </dgm:pt>
    <dgm:pt modelId="{50177A3D-7133-4974-8B3E-7028F736814D}" type="pres">
      <dgm:prSet presAssocID="{669BF604-37C4-47DB-BC11-D2514349C5BA}" presName="LevelTwoTextNode" presStyleLbl="node2" presStyleIdx="1" presStyleCnt="5" custScaleX="245701" custLinFactNeighborX="10338" custLinFactNeighborY="-1362">
        <dgm:presLayoutVars>
          <dgm:chPref val="3"/>
        </dgm:presLayoutVars>
      </dgm:prSet>
      <dgm:spPr/>
      <dgm:t>
        <a:bodyPr/>
        <a:lstStyle/>
        <a:p>
          <a:endParaRPr lang="el-GR"/>
        </a:p>
      </dgm:t>
    </dgm:pt>
    <dgm:pt modelId="{9FABAB0B-937D-4A9F-BD84-65F4E023D94D}" type="pres">
      <dgm:prSet presAssocID="{669BF604-37C4-47DB-BC11-D2514349C5BA}" presName="level3hierChild" presStyleCnt="0"/>
      <dgm:spPr/>
    </dgm:pt>
    <dgm:pt modelId="{F23D0EDA-45BA-4DFA-885A-F3F847775BB6}" type="pres">
      <dgm:prSet presAssocID="{106DDCAA-3642-4D1E-9D08-2635A1C865A5}" presName="conn2-1" presStyleLbl="parChTrans1D2" presStyleIdx="2" presStyleCnt="5"/>
      <dgm:spPr/>
      <dgm:t>
        <a:bodyPr/>
        <a:lstStyle/>
        <a:p>
          <a:endParaRPr lang="el-GR"/>
        </a:p>
      </dgm:t>
    </dgm:pt>
    <dgm:pt modelId="{E3212E24-7D0E-4C6A-B5B6-9C71D1D628C2}" type="pres">
      <dgm:prSet presAssocID="{106DDCAA-3642-4D1E-9D08-2635A1C865A5}" presName="connTx" presStyleLbl="parChTrans1D2" presStyleIdx="2" presStyleCnt="5"/>
      <dgm:spPr/>
      <dgm:t>
        <a:bodyPr/>
        <a:lstStyle/>
        <a:p>
          <a:endParaRPr lang="el-GR"/>
        </a:p>
      </dgm:t>
    </dgm:pt>
    <dgm:pt modelId="{D96A8D91-041C-4AD7-859B-A42C069C549A}" type="pres">
      <dgm:prSet presAssocID="{15F8D801-CE86-4941-9216-CB96EE1863F5}" presName="root2" presStyleCnt="0"/>
      <dgm:spPr/>
    </dgm:pt>
    <dgm:pt modelId="{143FAD47-8DE7-4DCA-98E2-E43236207148}" type="pres">
      <dgm:prSet presAssocID="{15F8D801-CE86-4941-9216-CB96EE1863F5}" presName="LevelTwoTextNode" presStyleLbl="node2" presStyleIdx="2" presStyleCnt="5" custScaleX="245567" custScaleY="166363">
        <dgm:presLayoutVars>
          <dgm:chPref val="3"/>
        </dgm:presLayoutVars>
      </dgm:prSet>
      <dgm:spPr/>
      <dgm:t>
        <a:bodyPr/>
        <a:lstStyle/>
        <a:p>
          <a:endParaRPr lang="el-GR"/>
        </a:p>
      </dgm:t>
    </dgm:pt>
    <dgm:pt modelId="{8FB1B7D3-EBCA-4E79-8AFE-224D328A255C}" type="pres">
      <dgm:prSet presAssocID="{15F8D801-CE86-4941-9216-CB96EE1863F5}" presName="level3hierChild" presStyleCnt="0"/>
      <dgm:spPr/>
    </dgm:pt>
    <dgm:pt modelId="{EBD54D5E-1693-42C7-A5F0-F695D990D722}" type="pres">
      <dgm:prSet presAssocID="{ED1BB87F-5BCE-4073-BBBA-15B8E5E9B2BB}" presName="conn2-1" presStyleLbl="parChTrans1D2" presStyleIdx="3" presStyleCnt="5"/>
      <dgm:spPr/>
      <dgm:t>
        <a:bodyPr/>
        <a:lstStyle/>
        <a:p>
          <a:endParaRPr lang="el-GR"/>
        </a:p>
      </dgm:t>
    </dgm:pt>
    <dgm:pt modelId="{9A794584-8F5A-4EBB-A25F-3EB1B5B75CDD}" type="pres">
      <dgm:prSet presAssocID="{ED1BB87F-5BCE-4073-BBBA-15B8E5E9B2BB}" presName="connTx" presStyleLbl="parChTrans1D2" presStyleIdx="3" presStyleCnt="5"/>
      <dgm:spPr/>
      <dgm:t>
        <a:bodyPr/>
        <a:lstStyle/>
        <a:p>
          <a:endParaRPr lang="el-GR"/>
        </a:p>
      </dgm:t>
    </dgm:pt>
    <dgm:pt modelId="{014957FD-D91D-4ECC-8718-D2F82F8D5436}" type="pres">
      <dgm:prSet presAssocID="{AEB7CAE6-B222-41C9-BDF1-442F85B23238}" presName="root2" presStyleCnt="0"/>
      <dgm:spPr/>
    </dgm:pt>
    <dgm:pt modelId="{56BB8841-5B6A-4549-97D3-E6AC85E07F0F}" type="pres">
      <dgm:prSet presAssocID="{AEB7CAE6-B222-41C9-BDF1-442F85B23238}" presName="LevelTwoTextNode" presStyleLbl="node2" presStyleIdx="3" presStyleCnt="5" custScaleX="245567" custLinFactNeighborX="638">
        <dgm:presLayoutVars>
          <dgm:chPref val="3"/>
        </dgm:presLayoutVars>
      </dgm:prSet>
      <dgm:spPr/>
      <dgm:t>
        <a:bodyPr/>
        <a:lstStyle/>
        <a:p>
          <a:endParaRPr lang="el-GR"/>
        </a:p>
      </dgm:t>
    </dgm:pt>
    <dgm:pt modelId="{29B3AB64-F0D1-49CB-A5A4-DDE40AAA4189}" type="pres">
      <dgm:prSet presAssocID="{AEB7CAE6-B222-41C9-BDF1-442F85B23238}" presName="level3hierChild" presStyleCnt="0"/>
      <dgm:spPr/>
    </dgm:pt>
    <dgm:pt modelId="{85393AFE-40C5-4AB7-B84E-E3073202F499}" type="pres">
      <dgm:prSet presAssocID="{112A0F39-3AD8-43DE-A04D-D84E04F87DE9}" presName="conn2-1" presStyleLbl="parChTrans1D2" presStyleIdx="4" presStyleCnt="5"/>
      <dgm:spPr/>
      <dgm:t>
        <a:bodyPr/>
        <a:lstStyle/>
        <a:p>
          <a:endParaRPr lang="el-GR"/>
        </a:p>
      </dgm:t>
    </dgm:pt>
    <dgm:pt modelId="{47A444C2-9809-423E-B5C8-A508F02F4638}" type="pres">
      <dgm:prSet presAssocID="{112A0F39-3AD8-43DE-A04D-D84E04F87DE9}" presName="connTx" presStyleLbl="parChTrans1D2" presStyleIdx="4" presStyleCnt="5"/>
      <dgm:spPr/>
      <dgm:t>
        <a:bodyPr/>
        <a:lstStyle/>
        <a:p>
          <a:endParaRPr lang="el-GR"/>
        </a:p>
      </dgm:t>
    </dgm:pt>
    <dgm:pt modelId="{06ED9D9C-249B-4EC5-A064-DB6E49FC92AA}" type="pres">
      <dgm:prSet presAssocID="{FB6ADA8D-6FEC-483D-A906-E0736F6049D0}" presName="root2" presStyleCnt="0"/>
      <dgm:spPr/>
    </dgm:pt>
    <dgm:pt modelId="{D21CA2A1-624C-4152-BB8C-D573ECCDD428}" type="pres">
      <dgm:prSet presAssocID="{FB6ADA8D-6FEC-483D-A906-E0736F6049D0}" presName="LevelTwoTextNode" presStyleLbl="node2" presStyleIdx="4" presStyleCnt="5" custScaleX="245568" custLinFactNeighborX="-60" custLinFactNeighborY="-5228">
        <dgm:presLayoutVars>
          <dgm:chPref val="3"/>
        </dgm:presLayoutVars>
      </dgm:prSet>
      <dgm:spPr/>
      <dgm:t>
        <a:bodyPr/>
        <a:lstStyle/>
        <a:p>
          <a:endParaRPr lang="el-GR"/>
        </a:p>
      </dgm:t>
    </dgm:pt>
    <dgm:pt modelId="{E132BAF4-A14E-405F-8BE8-97F7113D500A}" type="pres">
      <dgm:prSet presAssocID="{FB6ADA8D-6FEC-483D-A906-E0736F6049D0}" presName="level3hierChild" presStyleCnt="0"/>
      <dgm:spPr/>
    </dgm:pt>
  </dgm:ptLst>
  <dgm:cxnLst>
    <dgm:cxn modelId="{D79367B0-FA30-40F7-91EA-6357CF083B8A}" type="presOf" srcId="{AEB7CAE6-B222-41C9-BDF1-442F85B23238}" destId="{56BB8841-5B6A-4549-97D3-E6AC85E07F0F}" srcOrd="0" destOrd="0" presId="urn:microsoft.com/office/officeart/2005/8/layout/hierarchy2"/>
    <dgm:cxn modelId="{A13983A6-01FA-432A-8792-CDECEBB57976}" type="presOf" srcId="{669BF604-37C4-47DB-BC11-D2514349C5BA}" destId="{50177A3D-7133-4974-8B3E-7028F736814D}" srcOrd="0" destOrd="0" presId="urn:microsoft.com/office/officeart/2005/8/layout/hierarchy2"/>
    <dgm:cxn modelId="{F8F772E8-ED3E-411F-9EFE-33605CCA6705}" type="presOf" srcId="{D209F55E-7C67-4847-8849-AC42C6D04660}" destId="{661E2397-6426-47E9-91BD-92F6CB4670C9}" srcOrd="0" destOrd="0" presId="urn:microsoft.com/office/officeart/2005/8/layout/hierarchy2"/>
    <dgm:cxn modelId="{D1E2422E-5CE9-41C3-8FB5-5F67B0D2088A}" type="presOf" srcId="{106DDCAA-3642-4D1E-9D08-2635A1C865A5}" destId="{E3212E24-7D0E-4C6A-B5B6-9C71D1D628C2}" srcOrd="1" destOrd="0" presId="urn:microsoft.com/office/officeart/2005/8/layout/hierarchy2"/>
    <dgm:cxn modelId="{3A865825-31CC-43B8-B901-CD83447DCE30}" type="presOf" srcId="{106DDCAA-3642-4D1E-9D08-2635A1C865A5}" destId="{F23D0EDA-45BA-4DFA-885A-F3F847775BB6}" srcOrd="0" destOrd="0" presId="urn:microsoft.com/office/officeart/2005/8/layout/hierarchy2"/>
    <dgm:cxn modelId="{A8BBDFC2-3816-41A2-8B62-2F67256A72CA}" srcId="{115FB412-22DA-49B5-BD6E-AE1C8BCDD90D}" destId="{1E7B866D-D64F-4C23-88DD-302B72CD33E9}" srcOrd="0" destOrd="0" parTransId="{49AE1D61-12C4-4365-B597-27212C449C45}" sibTransId="{20F6A4EF-5C76-4310-BE0C-AD9551DEE4F8}"/>
    <dgm:cxn modelId="{654443A0-D1E5-4FE3-85B9-54911A18BC5E}" type="presOf" srcId="{5F4CB084-4957-4D6D-A242-4CFCAC588BFC}" destId="{CF2DCBD8-2394-40B6-A15D-5CB5C4DAAC50}" srcOrd="0" destOrd="0" presId="urn:microsoft.com/office/officeart/2005/8/layout/hierarchy2"/>
    <dgm:cxn modelId="{D3BE6D42-1FB3-4062-8B5F-CD39F67BC579}" srcId="{1E7B866D-D64F-4C23-88DD-302B72CD33E9}" destId="{AEB7CAE6-B222-41C9-BDF1-442F85B23238}" srcOrd="3" destOrd="0" parTransId="{ED1BB87F-5BCE-4073-BBBA-15B8E5E9B2BB}" sibTransId="{57222237-9BC9-492C-BA8F-B21A23FA93B4}"/>
    <dgm:cxn modelId="{A5ECF0F7-8C23-4B34-8BBE-E533E4D04DEF}" srcId="{1E7B866D-D64F-4C23-88DD-302B72CD33E9}" destId="{FB6ADA8D-6FEC-483D-A906-E0736F6049D0}" srcOrd="4" destOrd="0" parTransId="{112A0F39-3AD8-43DE-A04D-D84E04F87DE9}" sibTransId="{5B8E766B-A08F-41ED-9EF8-84FDE573CC3F}"/>
    <dgm:cxn modelId="{60C6C429-1F8F-4F64-996C-3FACA834CDF7}" type="presOf" srcId="{FB6ADA8D-6FEC-483D-A906-E0736F6049D0}" destId="{D21CA2A1-624C-4152-BB8C-D573ECCDD428}" srcOrd="0" destOrd="0" presId="urn:microsoft.com/office/officeart/2005/8/layout/hierarchy2"/>
    <dgm:cxn modelId="{86B28A57-4B5E-4228-A85C-A4DEA50C4F9D}" type="presOf" srcId="{ED1BB87F-5BCE-4073-BBBA-15B8E5E9B2BB}" destId="{9A794584-8F5A-4EBB-A25F-3EB1B5B75CDD}" srcOrd="1" destOrd="0" presId="urn:microsoft.com/office/officeart/2005/8/layout/hierarchy2"/>
    <dgm:cxn modelId="{58B78B1F-3F7E-4AD0-AFD2-7896A1B6A57D}" type="presOf" srcId="{112A0F39-3AD8-43DE-A04D-D84E04F87DE9}" destId="{47A444C2-9809-423E-B5C8-A508F02F4638}" srcOrd="1" destOrd="0" presId="urn:microsoft.com/office/officeart/2005/8/layout/hierarchy2"/>
    <dgm:cxn modelId="{676913F5-0DE7-4710-8EAA-D30F2C14A109}" type="presOf" srcId="{EEBC4514-9C6D-44C0-AA6C-B43CFABF8364}" destId="{B61D17F7-9CF0-47F7-BE78-FC3B424EFD3C}" srcOrd="1" destOrd="0" presId="urn:microsoft.com/office/officeart/2005/8/layout/hierarchy2"/>
    <dgm:cxn modelId="{0029BE47-60B2-463B-9343-DCB17D7913CC}" srcId="{1E7B866D-D64F-4C23-88DD-302B72CD33E9}" destId="{15F8D801-CE86-4941-9216-CB96EE1863F5}" srcOrd="2" destOrd="0" parTransId="{106DDCAA-3642-4D1E-9D08-2635A1C865A5}" sibTransId="{AAEB8649-31E1-46FD-B3BA-47F20091AA32}"/>
    <dgm:cxn modelId="{6BE2404A-B1FF-43C2-BB66-EF0513A3E7AA}" type="presOf" srcId="{15F8D801-CE86-4941-9216-CB96EE1863F5}" destId="{143FAD47-8DE7-4DCA-98E2-E43236207148}" srcOrd="0" destOrd="0" presId="urn:microsoft.com/office/officeart/2005/8/layout/hierarchy2"/>
    <dgm:cxn modelId="{761DACE1-885B-421A-817A-C023C8FC2BE1}" type="presOf" srcId="{115FB412-22DA-49B5-BD6E-AE1C8BCDD90D}" destId="{D8119EE4-305D-4DB2-90FD-A9B65428EF43}" srcOrd="0" destOrd="0" presId="urn:microsoft.com/office/officeart/2005/8/layout/hierarchy2"/>
    <dgm:cxn modelId="{1CE16D2C-FE52-4F60-A5D6-9B6DD7896F4D}" srcId="{1E7B866D-D64F-4C23-88DD-302B72CD33E9}" destId="{669BF604-37C4-47DB-BC11-D2514349C5BA}" srcOrd="1" destOrd="0" parTransId="{D209F55E-7C67-4847-8849-AC42C6D04660}" sibTransId="{D45E466F-B03E-4566-913F-2E558883755A}"/>
    <dgm:cxn modelId="{D64BDC6B-643D-4AC6-AFA3-FD30EF0AEE94}" type="presOf" srcId="{112A0F39-3AD8-43DE-A04D-D84E04F87DE9}" destId="{85393AFE-40C5-4AB7-B84E-E3073202F499}" srcOrd="0" destOrd="0" presId="urn:microsoft.com/office/officeart/2005/8/layout/hierarchy2"/>
    <dgm:cxn modelId="{6E23AB4E-D1AF-420A-A78D-A18C982E56E3}" type="presOf" srcId="{ED1BB87F-5BCE-4073-BBBA-15B8E5E9B2BB}" destId="{EBD54D5E-1693-42C7-A5F0-F695D990D722}" srcOrd="0" destOrd="0" presId="urn:microsoft.com/office/officeart/2005/8/layout/hierarchy2"/>
    <dgm:cxn modelId="{AC1058CF-55D6-4668-95F5-88CE384F800E}" srcId="{1E7B866D-D64F-4C23-88DD-302B72CD33E9}" destId="{5F4CB084-4957-4D6D-A242-4CFCAC588BFC}" srcOrd="0" destOrd="0" parTransId="{EEBC4514-9C6D-44C0-AA6C-B43CFABF8364}" sibTransId="{F11117BF-B7EB-48ED-ADCB-1D2352508FBD}"/>
    <dgm:cxn modelId="{D3381836-C8B7-4CD4-AB50-757A7C748FF8}" type="presOf" srcId="{D209F55E-7C67-4847-8849-AC42C6D04660}" destId="{77625DAE-00F1-4146-B00B-445FD6B3F5DB}" srcOrd="1" destOrd="0" presId="urn:microsoft.com/office/officeart/2005/8/layout/hierarchy2"/>
    <dgm:cxn modelId="{C06CAA0A-5A1B-4C0C-84FE-5904E24FC7F2}" type="presOf" srcId="{1E7B866D-D64F-4C23-88DD-302B72CD33E9}" destId="{01EA9465-9513-4EF5-B390-46650B3F4DBE}" srcOrd="0" destOrd="0" presId="urn:microsoft.com/office/officeart/2005/8/layout/hierarchy2"/>
    <dgm:cxn modelId="{E799070E-6AD1-4B67-A0F5-C1291854D39B}" type="presOf" srcId="{EEBC4514-9C6D-44C0-AA6C-B43CFABF8364}" destId="{9F7BF4A7-5CA7-434E-A76E-F84386D99E48}" srcOrd="0" destOrd="0" presId="urn:microsoft.com/office/officeart/2005/8/layout/hierarchy2"/>
    <dgm:cxn modelId="{DCC06463-9B44-439B-949F-6054D7B59982}" type="presParOf" srcId="{D8119EE4-305D-4DB2-90FD-A9B65428EF43}" destId="{4309010B-D3A7-411A-970B-10B7E2D02DC0}" srcOrd="0" destOrd="0" presId="urn:microsoft.com/office/officeart/2005/8/layout/hierarchy2"/>
    <dgm:cxn modelId="{FA575C64-B788-4DC6-A985-03C39D8E63A7}" type="presParOf" srcId="{4309010B-D3A7-411A-970B-10B7E2D02DC0}" destId="{01EA9465-9513-4EF5-B390-46650B3F4DBE}" srcOrd="0" destOrd="0" presId="urn:microsoft.com/office/officeart/2005/8/layout/hierarchy2"/>
    <dgm:cxn modelId="{A0154196-8762-4897-9A1A-EF32A58A237C}" type="presParOf" srcId="{4309010B-D3A7-411A-970B-10B7E2D02DC0}" destId="{B486FEAC-1FF0-4F29-9904-E14A5AD6941A}" srcOrd="1" destOrd="0" presId="urn:microsoft.com/office/officeart/2005/8/layout/hierarchy2"/>
    <dgm:cxn modelId="{9BB64C73-37FC-4E9D-98D2-646E9EFE8681}" type="presParOf" srcId="{B486FEAC-1FF0-4F29-9904-E14A5AD6941A}" destId="{9F7BF4A7-5CA7-434E-A76E-F84386D99E48}" srcOrd="0" destOrd="0" presId="urn:microsoft.com/office/officeart/2005/8/layout/hierarchy2"/>
    <dgm:cxn modelId="{930F0827-BA2F-4354-ADB3-1697363BB86E}" type="presParOf" srcId="{9F7BF4A7-5CA7-434E-A76E-F84386D99E48}" destId="{B61D17F7-9CF0-47F7-BE78-FC3B424EFD3C}" srcOrd="0" destOrd="0" presId="urn:microsoft.com/office/officeart/2005/8/layout/hierarchy2"/>
    <dgm:cxn modelId="{37A00722-4E37-40BE-9B74-05FFB2906320}" type="presParOf" srcId="{B486FEAC-1FF0-4F29-9904-E14A5AD6941A}" destId="{82CBC6A6-BCB4-406B-BE99-C39231393DF3}" srcOrd="1" destOrd="0" presId="urn:microsoft.com/office/officeart/2005/8/layout/hierarchy2"/>
    <dgm:cxn modelId="{6CC26BA2-5D7C-4160-80B3-F0C05FD33108}" type="presParOf" srcId="{82CBC6A6-BCB4-406B-BE99-C39231393DF3}" destId="{CF2DCBD8-2394-40B6-A15D-5CB5C4DAAC50}" srcOrd="0" destOrd="0" presId="urn:microsoft.com/office/officeart/2005/8/layout/hierarchy2"/>
    <dgm:cxn modelId="{CF848576-393C-48E1-97E9-EF1E0196DDB5}" type="presParOf" srcId="{82CBC6A6-BCB4-406B-BE99-C39231393DF3}" destId="{2A6A7530-8FBA-41D4-B550-63C76EF5D498}" srcOrd="1" destOrd="0" presId="urn:microsoft.com/office/officeart/2005/8/layout/hierarchy2"/>
    <dgm:cxn modelId="{6EF6C638-8AE0-470D-B930-420D7D0CCFA8}" type="presParOf" srcId="{B486FEAC-1FF0-4F29-9904-E14A5AD6941A}" destId="{661E2397-6426-47E9-91BD-92F6CB4670C9}" srcOrd="2" destOrd="0" presId="urn:microsoft.com/office/officeart/2005/8/layout/hierarchy2"/>
    <dgm:cxn modelId="{0D1E97BD-B8CB-43EB-B8D4-54381F77FC21}" type="presParOf" srcId="{661E2397-6426-47E9-91BD-92F6CB4670C9}" destId="{77625DAE-00F1-4146-B00B-445FD6B3F5DB}" srcOrd="0" destOrd="0" presId="urn:microsoft.com/office/officeart/2005/8/layout/hierarchy2"/>
    <dgm:cxn modelId="{093D410B-9D9E-467A-BEB6-BA1D85183D2C}" type="presParOf" srcId="{B486FEAC-1FF0-4F29-9904-E14A5AD6941A}" destId="{CE0EBE79-4544-4270-8E3D-234792D94D54}" srcOrd="3" destOrd="0" presId="urn:microsoft.com/office/officeart/2005/8/layout/hierarchy2"/>
    <dgm:cxn modelId="{0F95FF7A-6B60-400A-B804-E78C44D9F814}" type="presParOf" srcId="{CE0EBE79-4544-4270-8E3D-234792D94D54}" destId="{50177A3D-7133-4974-8B3E-7028F736814D}" srcOrd="0" destOrd="0" presId="urn:microsoft.com/office/officeart/2005/8/layout/hierarchy2"/>
    <dgm:cxn modelId="{2FC1A056-1DF0-4B8D-9B27-8FA5BBC1DF93}" type="presParOf" srcId="{CE0EBE79-4544-4270-8E3D-234792D94D54}" destId="{9FABAB0B-937D-4A9F-BD84-65F4E023D94D}" srcOrd="1" destOrd="0" presId="urn:microsoft.com/office/officeart/2005/8/layout/hierarchy2"/>
    <dgm:cxn modelId="{689E072F-F5DC-439B-88C2-0FC8685F2A47}" type="presParOf" srcId="{B486FEAC-1FF0-4F29-9904-E14A5AD6941A}" destId="{F23D0EDA-45BA-4DFA-885A-F3F847775BB6}" srcOrd="4" destOrd="0" presId="urn:microsoft.com/office/officeart/2005/8/layout/hierarchy2"/>
    <dgm:cxn modelId="{600FF988-1CA6-4F81-8696-913033A62377}" type="presParOf" srcId="{F23D0EDA-45BA-4DFA-885A-F3F847775BB6}" destId="{E3212E24-7D0E-4C6A-B5B6-9C71D1D628C2}" srcOrd="0" destOrd="0" presId="urn:microsoft.com/office/officeart/2005/8/layout/hierarchy2"/>
    <dgm:cxn modelId="{1FD1ACF2-8C05-486A-B5AE-F0E34DC28246}" type="presParOf" srcId="{B486FEAC-1FF0-4F29-9904-E14A5AD6941A}" destId="{D96A8D91-041C-4AD7-859B-A42C069C549A}" srcOrd="5" destOrd="0" presId="urn:microsoft.com/office/officeart/2005/8/layout/hierarchy2"/>
    <dgm:cxn modelId="{67DCB8D4-7295-4CBF-8E58-D8A54032148F}" type="presParOf" srcId="{D96A8D91-041C-4AD7-859B-A42C069C549A}" destId="{143FAD47-8DE7-4DCA-98E2-E43236207148}" srcOrd="0" destOrd="0" presId="urn:microsoft.com/office/officeart/2005/8/layout/hierarchy2"/>
    <dgm:cxn modelId="{E21BB246-26AB-49C5-B79C-DAAE7A33C4CD}" type="presParOf" srcId="{D96A8D91-041C-4AD7-859B-A42C069C549A}" destId="{8FB1B7D3-EBCA-4E79-8AFE-224D328A255C}" srcOrd="1" destOrd="0" presId="urn:microsoft.com/office/officeart/2005/8/layout/hierarchy2"/>
    <dgm:cxn modelId="{439CF300-DBB4-4EE1-9825-162A9058FF24}" type="presParOf" srcId="{B486FEAC-1FF0-4F29-9904-E14A5AD6941A}" destId="{EBD54D5E-1693-42C7-A5F0-F695D990D722}" srcOrd="6" destOrd="0" presId="urn:microsoft.com/office/officeart/2005/8/layout/hierarchy2"/>
    <dgm:cxn modelId="{60FC79A2-53DB-4389-96AC-212178555765}" type="presParOf" srcId="{EBD54D5E-1693-42C7-A5F0-F695D990D722}" destId="{9A794584-8F5A-4EBB-A25F-3EB1B5B75CDD}" srcOrd="0" destOrd="0" presId="urn:microsoft.com/office/officeart/2005/8/layout/hierarchy2"/>
    <dgm:cxn modelId="{E558E861-453B-4A7E-B859-F9218999F0C7}" type="presParOf" srcId="{B486FEAC-1FF0-4F29-9904-E14A5AD6941A}" destId="{014957FD-D91D-4ECC-8718-D2F82F8D5436}" srcOrd="7" destOrd="0" presId="urn:microsoft.com/office/officeart/2005/8/layout/hierarchy2"/>
    <dgm:cxn modelId="{3CF3BCBF-10FF-4052-BFCE-D6D6BECDDD10}" type="presParOf" srcId="{014957FD-D91D-4ECC-8718-D2F82F8D5436}" destId="{56BB8841-5B6A-4549-97D3-E6AC85E07F0F}" srcOrd="0" destOrd="0" presId="urn:microsoft.com/office/officeart/2005/8/layout/hierarchy2"/>
    <dgm:cxn modelId="{68EA52ED-72F1-4B8A-829D-F76CFBE91D91}" type="presParOf" srcId="{014957FD-D91D-4ECC-8718-D2F82F8D5436}" destId="{29B3AB64-F0D1-49CB-A5A4-DDE40AAA4189}" srcOrd="1" destOrd="0" presId="urn:microsoft.com/office/officeart/2005/8/layout/hierarchy2"/>
    <dgm:cxn modelId="{1C1301D8-15AA-40FA-B093-E53BEB218C20}" type="presParOf" srcId="{B486FEAC-1FF0-4F29-9904-E14A5AD6941A}" destId="{85393AFE-40C5-4AB7-B84E-E3073202F499}" srcOrd="8" destOrd="0" presId="urn:microsoft.com/office/officeart/2005/8/layout/hierarchy2"/>
    <dgm:cxn modelId="{203D8222-09F8-4273-B0E3-813D02861ABE}" type="presParOf" srcId="{85393AFE-40C5-4AB7-B84E-E3073202F499}" destId="{47A444C2-9809-423E-B5C8-A508F02F4638}" srcOrd="0" destOrd="0" presId="urn:microsoft.com/office/officeart/2005/8/layout/hierarchy2"/>
    <dgm:cxn modelId="{ECB4D718-233A-4AAD-AF0A-E3BAF94373E6}" type="presParOf" srcId="{B486FEAC-1FF0-4F29-9904-E14A5AD6941A}" destId="{06ED9D9C-249B-4EC5-A064-DB6E49FC92AA}" srcOrd="9" destOrd="0" presId="urn:microsoft.com/office/officeart/2005/8/layout/hierarchy2"/>
    <dgm:cxn modelId="{4269897A-3729-4078-B344-9A8F6101E906}" type="presParOf" srcId="{06ED9D9C-249B-4EC5-A064-DB6E49FC92AA}" destId="{D21CA2A1-624C-4152-BB8C-D573ECCDD428}" srcOrd="0" destOrd="0" presId="urn:microsoft.com/office/officeart/2005/8/layout/hierarchy2"/>
    <dgm:cxn modelId="{0A380E60-D365-4F7C-A7DC-BA1B76716DB3}" type="presParOf" srcId="{06ED9D9C-249B-4EC5-A064-DB6E49FC92AA}" destId="{E132BAF4-A14E-405F-8BE8-97F7113D500A}"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5FB412-22DA-49B5-BD6E-AE1C8BCDD90D}" type="doc">
      <dgm:prSet loTypeId="urn:microsoft.com/office/officeart/2005/8/layout/hierarchy2" loCatId="hierarchy" qsTypeId="urn:microsoft.com/office/officeart/2005/8/quickstyle/3d1" qsCatId="3D" csTypeId="urn:microsoft.com/office/officeart/2005/8/colors/accent2_4" csCatId="accent2" phldr="1"/>
      <dgm:spPr/>
      <dgm:t>
        <a:bodyPr/>
        <a:lstStyle/>
        <a:p>
          <a:endParaRPr lang="el-GR"/>
        </a:p>
      </dgm:t>
    </dgm:pt>
    <dgm:pt modelId="{1E7B866D-D64F-4C23-88DD-302B72CD33E9}">
      <dgm:prSet phldrT="[Κείμενο]" custT="1"/>
      <dgm:spPr/>
      <dgm:t>
        <a:bodyPr/>
        <a:lstStyle/>
        <a:p>
          <a:r>
            <a:rPr lang="el-GR" sz="2000" b="1" dirty="0">
              <a:latin typeface="Verdana" pitchFamily="34" charset="0"/>
              <a:ea typeface="Verdana" pitchFamily="34" charset="0"/>
            </a:rPr>
            <a:t>Άξονας 2: </a:t>
          </a:r>
          <a:r>
            <a:rPr lang="el-GR" sz="2000" b="1" dirty="0">
              <a:latin typeface="Verdana" pitchFamily="34" charset="0"/>
              <a:ea typeface="Verdana" pitchFamily="34" charset="0"/>
              <a:cs typeface="+mn-cs"/>
            </a:rPr>
            <a:t>Κοινωνική Πολιτική, Υγεία, Παιδεία, Αθλητισμός &amp; Πολιτισμός</a:t>
          </a:r>
          <a:endParaRPr lang="el-GR" sz="2000" b="1" dirty="0">
            <a:latin typeface="Verdana" pitchFamily="34" charset="0"/>
            <a:ea typeface="Verdana" pitchFamily="34" charset="0"/>
          </a:endParaRPr>
        </a:p>
      </dgm:t>
    </dgm:pt>
    <dgm:pt modelId="{49AE1D61-12C4-4365-B597-27212C449C45}" type="parTrans" cxnId="{A8BBDFC2-3816-41A2-8B62-2F67256A72CA}">
      <dgm:prSet/>
      <dgm:spPr/>
      <dgm:t>
        <a:bodyPr/>
        <a:lstStyle/>
        <a:p>
          <a:endParaRPr lang="el-GR"/>
        </a:p>
      </dgm:t>
    </dgm:pt>
    <dgm:pt modelId="{20F6A4EF-5C76-4310-BE0C-AD9551DEE4F8}" type="sibTrans" cxnId="{A8BBDFC2-3816-41A2-8B62-2F67256A72CA}">
      <dgm:prSet/>
      <dgm:spPr/>
      <dgm:t>
        <a:bodyPr/>
        <a:lstStyle/>
        <a:p>
          <a:endParaRPr lang="el-GR"/>
        </a:p>
      </dgm:t>
    </dgm:pt>
    <dgm:pt modelId="{5F4CB084-4957-4D6D-A242-4CFCAC588BFC}">
      <dgm:prSet phldrT="[Κείμενο]" custT="1"/>
      <dgm:spPr/>
      <dgm:t>
        <a:bodyPr/>
        <a:lstStyle/>
        <a:p>
          <a:r>
            <a:rPr lang="el-GR" sz="2000" b="1" dirty="0">
              <a:latin typeface="Verdana" pitchFamily="34" charset="0"/>
              <a:ea typeface="Verdana" pitchFamily="34" charset="0"/>
            </a:rPr>
            <a:t>Μέτρο 2.1: Κοινωνική Συνοχή, Μέριμνα &amp; Φροντίδα</a:t>
          </a:r>
        </a:p>
      </dgm:t>
    </dgm:pt>
    <dgm:pt modelId="{EEBC4514-9C6D-44C0-AA6C-B43CFABF8364}" type="parTrans" cxnId="{AC1058CF-55D6-4668-95F5-88CE384F800E}">
      <dgm:prSet/>
      <dgm:spPr/>
      <dgm:t>
        <a:bodyPr/>
        <a:lstStyle/>
        <a:p>
          <a:endParaRPr lang="el-GR"/>
        </a:p>
      </dgm:t>
    </dgm:pt>
    <dgm:pt modelId="{F11117BF-B7EB-48ED-ADCB-1D2352508FBD}" type="sibTrans" cxnId="{AC1058CF-55D6-4668-95F5-88CE384F800E}">
      <dgm:prSet/>
      <dgm:spPr/>
      <dgm:t>
        <a:bodyPr/>
        <a:lstStyle/>
        <a:p>
          <a:endParaRPr lang="el-GR"/>
        </a:p>
      </dgm:t>
    </dgm:pt>
    <dgm:pt modelId="{669BF604-37C4-47DB-BC11-D2514349C5BA}">
      <dgm:prSet phldrT="[Κείμενο]" custT="1"/>
      <dgm:spPr/>
      <dgm:t>
        <a:bodyPr/>
        <a:lstStyle/>
        <a:p>
          <a:r>
            <a:rPr lang="el-GR" sz="2000" b="1" dirty="0">
              <a:latin typeface="Verdana" pitchFamily="34" charset="0"/>
              <a:ea typeface="Verdana" pitchFamily="34" charset="0"/>
            </a:rPr>
            <a:t>Μέτρο 2.2: Υγεία</a:t>
          </a:r>
        </a:p>
      </dgm:t>
    </dgm:pt>
    <dgm:pt modelId="{D209F55E-7C67-4847-8849-AC42C6D04660}" type="parTrans" cxnId="{1CE16D2C-FE52-4F60-A5D6-9B6DD7896F4D}">
      <dgm:prSet/>
      <dgm:spPr/>
      <dgm:t>
        <a:bodyPr/>
        <a:lstStyle/>
        <a:p>
          <a:endParaRPr lang="el-GR"/>
        </a:p>
      </dgm:t>
    </dgm:pt>
    <dgm:pt modelId="{D45E466F-B03E-4566-913F-2E558883755A}" type="sibTrans" cxnId="{1CE16D2C-FE52-4F60-A5D6-9B6DD7896F4D}">
      <dgm:prSet/>
      <dgm:spPr/>
      <dgm:t>
        <a:bodyPr/>
        <a:lstStyle/>
        <a:p>
          <a:endParaRPr lang="el-GR"/>
        </a:p>
      </dgm:t>
    </dgm:pt>
    <dgm:pt modelId="{15F8D801-CE86-4941-9216-CB96EE1863F5}">
      <dgm:prSet custT="1"/>
      <dgm:spPr/>
      <dgm:t>
        <a:bodyPr/>
        <a:lstStyle/>
        <a:p>
          <a:r>
            <a:rPr lang="el-GR" sz="2000" b="1" dirty="0">
              <a:latin typeface="Verdana" pitchFamily="34" charset="0"/>
              <a:ea typeface="Verdana" pitchFamily="34" charset="0"/>
            </a:rPr>
            <a:t>Μέτρο 2.3: Εκπαίδευση &amp; </a:t>
          </a:r>
          <a:endParaRPr lang="el-GR" sz="2000" b="1" dirty="0" smtClean="0">
            <a:latin typeface="Verdana" pitchFamily="34" charset="0"/>
            <a:ea typeface="Verdana" pitchFamily="34" charset="0"/>
          </a:endParaRPr>
        </a:p>
        <a:p>
          <a:r>
            <a:rPr lang="el-GR" sz="2000" b="1" dirty="0" smtClean="0">
              <a:latin typeface="Verdana" pitchFamily="34" charset="0"/>
              <a:ea typeface="Verdana" pitchFamily="34" charset="0"/>
            </a:rPr>
            <a:t>Δια </a:t>
          </a:r>
          <a:r>
            <a:rPr lang="el-GR" sz="2000" b="1" dirty="0">
              <a:latin typeface="Verdana" pitchFamily="34" charset="0"/>
              <a:ea typeface="Verdana" pitchFamily="34" charset="0"/>
            </a:rPr>
            <a:t>Βίου Μάθηση</a:t>
          </a:r>
        </a:p>
      </dgm:t>
    </dgm:pt>
    <dgm:pt modelId="{106DDCAA-3642-4D1E-9D08-2635A1C865A5}" type="parTrans" cxnId="{0029BE47-60B2-463B-9343-DCB17D7913CC}">
      <dgm:prSet/>
      <dgm:spPr/>
      <dgm:t>
        <a:bodyPr/>
        <a:lstStyle/>
        <a:p>
          <a:endParaRPr lang="el-GR"/>
        </a:p>
      </dgm:t>
    </dgm:pt>
    <dgm:pt modelId="{AAEB8649-31E1-46FD-B3BA-47F20091AA32}" type="sibTrans" cxnId="{0029BE47-60B2-463B-9343-DCB17D7913CC}">
      <dgm:prSet/>
      <dgm:spPr/>
      <dgm:t>
        <a:bodyPr/>
        <a:lstStyle/>
        <a:p>
          <a:endParaRPr lang="el-GR"/>
        </a:p>
      </dgm:t>
    </dgm:pt>
    <dgm:pt modelId="{AEB7CAE6-B222-41C9-BDF1-442F85B23238}">
      <dgm:prSet custT="1"/>
      <dgm:spPr/>
      <dgm:t>
        <a:bodyPr/>
        <a:lstStyle/>
        <a:p>
          <a:r>
            <a:rPr lang="el-GR" sz="2000" b="1" dirty="0">
              <a:latin typeface="Verdana" pitchFamily="34" charset="0"/>
              <a:ea typeface="Verdana" pitchFamily="34" charset="0"/>
            </a:rPr>
            <a:t>Μέτρο 2.4: Πολιτισμός &amp; Αθλητισμός</a:t>
          </a:r>
        </a:p>
      </dgm:t>
    </dgm:pt>
    <dgm:pt modelId="{ED1BB87F-5BCE-4073-BBBA-15B8E5E9B2BB}" type="parTrans" cxnId="{D3BE6D42-1FB3-4062-8B5F-CD39F67BC579}">
      <dgm:prSet/>
      <dgm:spPr/>
      <dgm:t>
        <a:bodyPr/>
        <a:lstStyle/>
        <a:p>
          <a:endParaRPr lang="el-GR"/>
        </a:p>
      </dgm:t>
    </dgm:pt>
    <dgm:pt modelId="{57222237-9BC9-492C-BA8F-B21A23FA93B4}" type="sibTrans" cxnId="{D3BE6D42-1FB3-4062-8B5F-CD39F67BC579}">
      <dgm:prSet/>
      <dgm:spPr/>
      <dgm:t>
        <a:bodyPr/>
        <a:lstStyle/>
        <a:p>
          <a:endParaRPr lang="el-GR"/>
        </a:p>
      </dgm:t>
    </dgm:pt>
    <dgm:pt modelId="{D8119EE4-305D-4DB2-90FD-A9B65428EF43}" type="pres">
      <dgm:prSet presAssocID="{115FB412-22DA-49B5-BD6E-AE1C8BCDD90D}" presName="diagram" presStyleCnt="0">
        <dgm:presLayoutVars>
          <dgm:chPref val="1"/>
          <dgm:dir/>
          <dgm:animOne val="branch"/>
          <dgm:animLvl val="lvl"/>
          <dgm:resizeHandles val="exact"/>
        </dgm:presLayoutVars>
      </dgm:prSet>
      <dgm:spPr/>
      <dgm:t>
        <a:bodyPr/>
        <a:lstStyle/>
        <a:p>
          <a:endParaRPr lang="el-GR"/>
        </a:p>
      </dgm:t>
    </dgm:pt>
    <dgm:pt modelId="{4309010B-D3A7-411A-970B-10B7E2D02DC0}" type="pres">
      <dgm:prSet presAssocID="{1E7B866D-D64F-4C23-88DD-302B72CD33E9}" presName="root1" presStyleCnt="0"/>
      <dgm:spPr/>
    </dgm:pt>
    <dgm:pt modelId="{01EA9465-9513-4EF5-B390-46650B3F4DBE}" type="pres">
      <dgm:prSet presAssocID="{1E7B866D-D64F-4C23-88DD-302B72CD33E9}" presName="LevelOneTextNode" presStyleLbl="node0" presStyleIdx="0" presStyleCnt="1" custScaleX="246667" custScaleY="235485">
        <dgm:presLayoutVars>
          <dgm:chPref val="3"/>
        </dgm:presLayoutVars>
      </dgm:prSet>
      <dgm:spPr/>
      <dgm:t>
        <a:bodyPr/>
        <a:lstStyle/>
        <a:p>
          <a:endParaRPr lang="el-GR"/>
        </a:p>
      </dgm:t>
    </dgm:pt>
    <dgm:pt modelId="{B486FEAC-1FF0-4F29-9904-E14A5AD6941A}" type="pres">
      <dgm:prSet presAssocID="{1E7B866D-D64F-4C23-88DD-302B72CD33E9}" presName="level2hierChild" presStyleCnt="0"/>
      <dgm:spPr/>
    </dgm:pt>
    <dgm:pt modelId="{9F7BF4A7-5CA7-434E-A76E-F84386D99E48}" type="pres">
      <dgm:prSet presAssocID="{EEBC4514-9C6D-44C0-AA6C-B43CFABF8364}" presName="conn2-1" presStyleLbl="parChTrans1D2" presStyleIdx="0" presStyleCnt="4"/>
      <dgm:spPr/>
      <dgm:t>
        <a:bodyPr/>
        <a:lstStyle/>
        <a:p>
          <a:endParaRPr lang="el-GR"/>
        </a:p>
      </dgm:t>
    </dgm:pt>
    <dgm:pt modelId="{B61D17F7-9CF0-47F7-BE78-FC3B424EFD3C}" type="pres">
      <dgm:prSet presAssocID="{EEBC4514-9C6D-44C0-AA6C-B43CFABF8364}" presName="connTx" presStyleLbl="parChTrans1D2" presStyleIdx="0" presStyleCnt="4"/>
      <dgm:spPr/>
      <dgm:t>
        <a:bodyPr/>
        <a:lstStyle/>
        <a:p>
          <a:endParaRPr lang="el-GR"/>
        </a:p>
      </dgm:t>
    </dgm:pt>
    <dgm:pt modelId="{82CBC6A6-BCB4-406B-BE99-C39231393DF3}" type="pres">
      <dgm:prSet presAssocID="{5F4CB084-4957-4D6D-A242-4CFCAC588BFC}" presName="root2" presStyleCnt="0"/>
      <dgm:spPr/>
    </dgm:pt>
    <dgm:pt modelId="{CF2DCBD8-2394-40B6-A15D-5CB5C4DAAC50}" type="pres">
      <dgm:prSet presAssocID="{5F4CB084-4957-4D6D-A242-4CFCAC588BFC}" presName="LevelTwoTextNode" presStyleLbl="node2" presStyleIdx="0" presStyleCnt="4" custScaleX="315403" custScaleY="182266" custLinFactNeighborX="7708" custLinFactNeighborY="-7691">
        <dgm:presLayoutVars>
          <dgm:chPref val="3"/>
        </dgm:presLayoutVars>
      </dgm:prSet>
      <dgm:spPr/>
      <dgm:t>
        <a:bodyPr/>
        <a:lstStyle/>
        <a:p>
          <a:endParaRPr lang="el-GR"/>
        </a:p>
      </dgm:t>
    </dgm:pt>
    <dgm:pt modelId="{2A6A7530-8FBA-41D4-B550-63C76EF5D498}" type="pres">
      <dgm:prSet presAssocID="{5F4CB084-4957-4D6D-A242-4CFCAC588BFC}" presName="level3hierChild" presStyleCnt="0"/>
      <dgm:spPr/>
    </dgm:pt>
    <dgm:pt modelId="{661E2397-6426-47E9-91BD-92F6CB4670C9}" type="pres">
      <dgm:prSet presAssocID="{D209F55E-7C67-4847-8849-AC42C6D04660}" presName="conn2-1" presStyleLbl="parChTrans1D2" presStyleIdx="1" presStyleCnt="4"/>
      <dgm:spPr/>
      <dgm:t>
        <a:bodyPr/>
        <a:lstStyle/>
        <a:p>
          <a:endParaRPr lang="el-GR"/>
        </a:p>
      </dgm:t>
    </dgm:pt>
    <dgm:pt modelId="{77625DAE-00F1-4146-B00B-445FD6B3F5DB}" type="pres">
      <dgm:prSet presAssocID="{D209F55E-7C67-4847-8849-AC42C6D04660}" presName="connTx" presStyleLbl="parChTrans1D2" presStyleIdx="1" presStyleCnt="4"/>
      <dgm:spPr/>
      <dgm:t>
        <a:bodyPr/>
        <a:lstStyle/>
        <a:p>
          <a:endParaRPr lang="el-GR"/>
        </a:p>
      </dgm:t>
    </dgm:pt>
    <dgm:pt modelId="{CE0EBE79-4544-4270-8E3D-234792D94D54}" type="pres">
      <dgm:prSet presAssocID="{669BF604-37C4-47DB-BC11-D2514349C5BA}" presName="root2" presStyleCnt="0"/>
      <dgm:spPr/>
    </dgm:pt>
    <dgm:pt modelId="{50177A3D-7133-4974-8B3E-7028F736814D}" type="pres">
      <dgm:prSet presAssocID="{669BF604-37C4-47DB-BC11-D2514349C5BA}" presName="LevelTwoTextNode" presStyleLbl="node2" presStyleIdx="1" presStyleCnt="4" custScaleX="265789">
        <dgm:presLayoutVars>
          <dgm:chPref val="3"/>
        </dgm:presLayoutVars>
      </dgm:prSet>
      <dgm:spPr/>
      <dgm:t>
        <a:bodyPr/>
        <a:lstStyle/>
        <a:p>
          <a:endParaRPr lang="el-GR"/>
        </a:p>
      </dgm:t>
    </dgm:pt>
    <dgm:pt modelId="{9FABAB0B-937D-4A9F-BD84-65F4E023D94D}" type="pres">
      <dgm:prSet presAssocID="{669BF604-37C4-47DB-BC11-D2514349C5BA}" presName="level3hierChild" presStyleCnt="0"/>
      <dgm:spPr/>
    </dgm:pt>
    <dgm:pt modelId="{F23D0EDA-45BA-4DFA-885A-F3F847775BB6}" type="pres">
      <dgm:prSet presAssocID="{106DDCAA-3642-4D1E-9D08-2635A1C865A5}" presName="conn2-1" presStyleLbl="parChTrans1D2" presStyleIdx="2" presStyleCnt="4"/>
      <dgm:spPr/>
      <dgm:t>
        <a:bodyPr/>
        <a:lstStyle/>
        <a:p>
          <a:endParaRPr lang="el-GR"/>
        </a:p>
      </dgm:t>
    </dgm:pt>
    <dgm:pt modelId="{E3212E24-7D0E-4C6A-B5B6-9C71D1D628C2}" type="pres">
      <dgm:prSet presAssocID="{106DDCAA-3642-4D1E-9D08-2635A1C865A5}" presName="connTx" presStyleLbl="parChTrans1D2" presStyleIdx="2" presStyleCnt="4"/>
      <dgm:spPr/>
      <dgm:t>
        <a:bodyPr/>
        <a:lstStyle/>
        <a:p>
          <a:endParaRPr lang="el-GR"/>
        </a:p>
      </dgm:t>
    </dgm:pt>
    <dgm:pt modelId="{D96A8D91-041C-4AD7-859B-A42C069C549A}" type="pres">
      <dgm:prSet presAssocID="{15F8D801-CE86-4941-9216-CB96EE1863F5}" presName="root2" presStyleCnt="0"/>
      <dgm:spPr/>
    </dgm:pt>
    <dgm:pt modelId="{143FAD47-8DE7-4DCA-98E2-E43236207148}" type="pres">
      <dgm:prSet presAssocID="{15F8D801-CE86-4941-9216-CB96EE1863F5}" presName="LevelTwoTextNode" presStyleLbl="node2" presStyleIdx="2" presStyleCnt="4" custScaleX="329913" custScaleY="154483" custLinFactNeighborX="9129" custLinFactNeighborY="2881">
        <dgm:presLayoutVars>
          <dgm:chPref val="3"/>
        </dgm:presLayoutVars>
      </dgm:prSet>
      <dgm:spPr/>
      <dgm:t>
        <a:bodyPr/>
        <a:lstStyle/>
        <a:p>
          <a:endParaRPr lang="el-GR"/>
        </a:p>
      </dgm:t>
    </dgm:pt>
    <dgm:pt modelId="{8FB1B7D3-EBCA-4E79-8AFE-224D328A255C}" type="pres">
      <dgm:prSet presAssocID="{15F8D801-CE86-4941-9216-CB96EE1863F5}" presName="level3hierChild" presStyleCnt="0"/>
      <dgm:spPr/>
    </dgm:pt>
    <dgm:pt modelId="{EBD54D5E-1693-42C7-A5F0-F695D990D722}" type="pres">
      <dgm:prSet presAssocID="{ED1BB87F-5BCE-4073-BBBA-15B8E5E9B2BB}" presName="conn2-1" presStyleLbl="parChTrans1D2" presStyleIdx="3" presStyleCnt="4"/>
      <dgm:spPr/>
      <dgm:t>
        <a:bodyPr/>
        <a:lstStyle/>
        <a:p>
          <a:endParaRPr lang="el-GR"/>
        </a:p>
      </dgm:t>
    </dgm:pt>
    <dgm:pt modelId="{9A794584-8F5A-4EBB-A25F-3EB1B5B75CDD}" type="pres">
      <dgm:prSet presAssocID="{ED1BB87F-5BCE-4073-BBBA-15B8E5E9B2BB}" presName="connTx" presStyleLbl="parChTrans1D2" presStyleIdx="3" presStyleCnt="4"/>
      <dgm:spPr/>
      <dgm:t>
        <a:bodyPr/>
        <a:lstStyle/>
        <a:p>
          <a:endParaRPr lang="el-GR"/>
        </a:p>
      </dgm:t>
    </dgm:pt>
    <dgm:pt modelId="{014957FD-D91D-4ECC-8718-D2F82F8D5436}" type="pres">
      <dgm:prSet presAssocID="{AEB7CAE6-B222-41C9-BDF1-442F85B23238}" presName="root2" presStyleCnt="0"/>
      <dgm:spPr/>
    </dgm:pt>
    <dgm:pt modelId="{56BB8841-5B6A-4549-97D3-E6AC85E07F0F}" type="pres">
      <dgm:prSet presAssocID="{AEB7CAE6-B222-41C9-BDF1-442F85B23238}" presName="LevelTwoTextNode" presStyleLbl="node2" presStyleIdx="3" presStyleCnt="4" custScaleX="330600" custScaleY="164180">
        <dgm:presLayoutVars>
          <dgm:chPref val="3"/>
        </dgm:presLayoutVars>
      </dgm:prSet>
      <dgm:spPr/>
      <dgm:t>
        <a:bodyPr/>
        <a:lstStyle/>
        <a:p>
          <a:endParaRPr lang="el-GR"/>
        </a:p>
      </dgm:t>
    </dgm:pt>
    <dgm:pt modelId="{29B3AB64-F0D1-49CB-A5A4-DDE40AAA4189}" type="pres">
      <dgm:prSet presAssocID="{AEB7CAE6-B222-41C9-BDF1-442F85B23238}" presName="level3hierChild" presStyleCnt="0"/>
      <dgm:spPr/>
    </dgm:pt>
  </dgm:ptLst>
  <dgm:cxnLst>
    <dgm:cxn modelId="{BE703A91-C018-4D1E-9353-0B0283825610}" type="presOf" srcId="{106DDCAA-3642-4D1E-9D08-2635A1C865A5}" destId="{F23D0EDA-45BA-4DFA-885A-F3F847775BB6}" srcOrd="0" destOrd="0" presId="urn:microsoft.com/office/officeart/2005/8/layout/hierarchy2"/>
    <dgm:cxn modelId="{7F67E39F-50DC-46B1-AA8B-4629C9FA26CA}" type="presOf" srcId="{AEB7CAE6-B222-41C9-BDF1-442F85B23238}" destId="{56BB8841-5B6A-4549-97D3-E6AC85E07F0F}" srcOrd="0" destOrd="0" presId="urn:microsoft.com/office/officeart/2005/8/layout/hierarchy2"/>
    <dgm:cxn modelId="{8227F1DE-F601-497B-AAA4-270BAD85D8C6}" type="presOf" srcId="{115FB412-22DA-49B5-BD6E-AE1C8BCDD90D}" destId="{D8119EE4-305D-4DB2-90FD-A9B65428EF43}" srcOrd="0" destOrd="0" presId="urn:microsoft.com/office/officeart/2005/8/layout/hierarchy2"/>
    <dgm:cxn modelId="{0029BE47-60B2-463B-9343-DCB17D7913CC}" srcId="{1E7B866D-D64F-4C23-88DD-302B72CD33E9}" destId="{15F8D801-CE86-4941-9216-CB96EE1863F5}" srcOrd="2" destOrd="0" parTransId="{106DDCAA-3642-4D1E-9D08-2635A1C865A5}" sibTransId="{AAEB8649-31E1-46FD-B3BA-47F20091AA32}"/>
    <dgm:cxn modelId="{2D197434-CB4D-4CAB-9F15-54DF04BFA84A}" type="presOf" srcId="{15F8D801-CE86-4941-9216-CB96EE1863F5}" destId="{143FAD47-8DE7-4DCA-98E2-E43236207148}" srcOrd="0" destOrd="0" presId="urn:microsoft.com/office/officeart/2005/8/layout/hierarchy2"/>
    <dgm:cxn modelId="{C951649B-5EFA-4991-B19F-A7157BF023AE}" type="presOf" srcId="{5F4CB084-4957-4D6D-A242-4CFCAC588BFC}" destId="{CF2DCBD8-2394-40B6-A15D-5CB5C4DAAC50}" srcOrd="0" destOrd="0" presId="urn:microsoft.com/office/officeart/2005/8/layout/hierarchy2"/>
    <dgm:cxn modelId="{B89B5662-9D7C-4061-A421-B2B6B13F66AC}" type="presOf" srcId="{D209F55E-7C67-4847-8849-AC42C6D04660}" destId="{77625DAE-00F1-4146-B00B-445FD6B3F5DB}" srcOrd="1" destOrd="0" presId="urn:microsoft.com/office/officeart/2005/8/layout/hierarchy2"/>
    <dgm:cxn modelId="{DF261BF3-AC91-4705-BA6A-28D9C35BE7DD}" type="presOf" srcId="{669BF604-37C4-47DB-BC11-D2514349C5BA}" destId="{50177A3D-7133-4974-8B3E-7028F736814D}" srcOrd="0" destOrd="0" presId="urn:microsoft.com/office/officeart/2005/8/layout/hierarchy2"/>
    <dgm:cxn modelId="{46E9DB5C-EFCA-4CF7-98E5-18E51BDDD267}" type="presOf" srcId="{EEBC4514-9C6D-44C0-AA6C-B43CFABF8364}" destId="{B61D17F7-9CF0-47F7-BE78-FC3B424EFD3C}" srcOrd="1" destOrd="0" presId="urn:microsoft.com/office/officeart/2005/8/layout/hierarchy2"/>
    <dgm:cxn modelId="{214ACAC0-6F5E-4E1C-AA3E-DED52073795E}" type="presOf" srcId="{EEBC4514-9C6D-44C0-AA6C-B43CFABF8364}" destId="{9F7BF4A7-5CA7-434E-A76E-F84386D99E48}" srcOrd="0" destOrd="0" presId="urn:microsoft.com/office/officeart/2005/8/layout/hierarchy2"/>
    <dgm:cxn modelId="{1CE16D2C-FE52-4F60-A5D6-9B6DD7896F4D}" srcId="{1E7B866D-D64F-4C23-88DD-302B72CD33E9}" destId="{669BF604-37C4-47DB-BC11-D2514349C5BA}" srcOrd="1" destOrd="0" parTransId="{D209F55E-7C67-4847-8849-AC42C6D04660}" sibTransId="{D45E466F-B03E-4566-913F-2E558883755A}"/>
    <dgm:cxn modelId="{BC454D50-8168-4331-B676-6986C658DAC6}" type="presOf" srcId="{1E7B866D-D64F-4C23-88DD-302B72CD33E9}" destId="{01EA9465-9513-4EF5-B390-46650B3F4DBE}" srcOrd="0" destOrd="0" presId="urn:microsoft.com/office/officeart/2005/8/layout/hierarchy2"/>
    <dgm:cxn modelId="{097AE0C1-F7E7-45BD-A5CC-E7C7B53EAB0B}" type="presOf" srcId="{ED1BB87F-5BCE-4073-BBBA-15B8E5E9B2BB}" destId="{EBD54D5E-1693-42C7-A5F0-F695D990D722}" srcOrd="0" destOrd="0" presId="urn:microsoft.com/office/officeart/2005/8/layout/hierarchy2"/>
    <dgm:cxn modelId="{3871F86E-DE42-4C55-AA6B-7B9B6E969213}" type="presOf" srcId="{106DDCAA-3642-4D1E-9D08-2635A1C865A5}" destId="{E3212E24-7D0E-4C6A-B5B6-9C71D1D628C2}" srcOrd="1" destOrd="0" presId="urn:microsoft.com/office/officeart/2005/8/layout/hierarchy2"/>
    <dgm:cxn modelId="{1767A4B6-B2AA-49DD-8561-A7B696A6C37A}" type="presOf" srcId="{ED1BB87F-5BCE-4073-BBBA-15B8E5E9B2BB}" destId="{9A794584-8F5A-4EBB-A25F-3EB1B5B75CDD}" srcOrd="1" destOrd="0" presId="urn:microsoft.com/office/officeart/2005/8/layout/hierarchy2"/>
    <dgm:cxn modelId="{AC1058CF-55D6-4668-95F5-88CE384F800E}" srcId="{1E7B866D-D64F-4C23-88DD-302B72CD33E9}" destId="{5F4CB084-4957-4D6D-A242-4CFCAC588BFC}" srcOrd="0" destOrd="0" parTransId="{EEBC4514-9C6D-44C0-AA6C-B43CFABF8364}" sibTransId="{F11117BF-B7EB-48ED-ADCB-1D2352508FBD}"/>
    <dgm:cxn modelId="{B10BF45F-6533-4C32-A2E5-9DAC0CB14499}" type="presOf" srcId="{D209F55E-7C67-4847-8849-AC42C6D04660}" destId="{661E2397-6426-47E9-91BD-92F6CB4670C9}" srcOrd="0" destOrd="0" presId="urn:microsoft.com/office/officeart/2005/8/layout/hierarchy2"/>
    <dgm:cxn modelId="{A8BBDFC2-3816-41A2-8B62-2F67256A72CA}" srcId="{115FB412-22DA-49B5-BD6E-AE1C8BCDD90D}" destId="{1E7B866D-D64F-4C23-88DD-302B72CD33E9}" srcOrd="0" destOrd="0" parTransId="{49AE1D61-12C4-4365-B597-27212C449C45}" sibTransId="{20F6A4EF-5C76-4310-BE0C-AD9551DEE4F8}"/>
    <dgm:cxn modelId="{D3BE6D42-1FB3-4062-8B5F-CD39F67BC579}" srcId="{1E7B866D-D64F-4C23-88DD-302B72CD33E9}" destId="{AEB7CAE6-B222-41C9-BDF1-442F85B23238}" srcOrd="3" destOrd="0" parTransId="{ED1BB87F-5BCE-4073-BBBA-15B8E5E9B2BB}" sibTransId="{57222237-9BC9-492C-BA8F-B21A23FA93B4}"/>
    <dgm:cxn modelId="{CEC3BB14-9381-48B3-ADD3-6E7FE9412CB2}" type="presParOf" srcId="{D8119EE4-305D-4DB2-90FD-A9B65428EF43}" destId="{4309010B-D3A7-411A-970B-10B7E2D02DC0}" srcOrd="0" destOrd="0" presId="urn:microsoft.com/office/officeart/2005/8/layout/hierarchy2"/>
    <dgm:cxn modelId="{7E0B7D9B-E0C5-44CE-9D12-8A18E5308A7D}" type="presParOf" srcId="{4309010B-D3A7-411A-970B-10B7E2D02DC0}" destId="{01EA9465-9513-4EF5-B390-46650B3F4DBE}" srcOrd="0" destOrd="0" presId="urn:microsoft.com/office/officeart/2005/8/layout/hierarchy2"/>
    <dgm:cxn modelId="{C5C8B6EF-7985-4447-80EC-7F4E7B9A797E}" type="presParOf" srcId="{4309010B-D3A7-411A-970B-10B7E2D02DC0}" destId="{B486FEAC-1FF0-4F29-9904-E14A5AD6941A}" srcOrd="1" destOrd="0" presId="urn:microsoft.com/office/officeart/2005/8/layout/hierarchy2"/>
    <dgm:cxn modelId="{B4803BBF-E7D4-42C1-A3CB-1A749867E538}" type="presParOf" srcId="{B486FEAC-1FF0-4F29-9904-E14A5AD6941A}" destId="{9F7BF4A7-5CA7-434E-A76E-F84386D99E48}" srcOrd="0" destOrd="0" presId="urn:microsoft.com/office/officeart/2005/8/layout/hierarchy2"/>
    <dgm:cxn modelId="{9C169D3C-E216-435E-9B00-08350FB5556E}" type="presParOf" srcId="{9F7BF4A7-5CA7-434E-A76E-F84386D99E48}" destId="{B61D17F7-9CF0-47F7-BE78-FC3B424EFD3C}" srcOrd="0" destOrd="0" presId="urn:microsoft.com/office/officeart/2005/8/layout/hierarchy2"/>
    <dgm:cxn modelId="{1016EB67-D77E-4188-B80D-9CB491512BA3}" type="presParOf" srcId="{B486FEAC-1FF0-4F29-9904-E14A5AD6941A}" destId="{82CBC6A6-BCB4-406B-BE99-C39231393DF3}" srcOrd="1" destOrd="0" presId="urn:microsoft.com/office/officeart/2005/8/layout/hierarchy2"/>
    <dgm:cxn modelId="{DB29E3EC-88AA-4B50-8A72-796364035231}" type="presParOf" srcId="{82CBC6A6-BCB4-406B-BE99-C39231393DF3}" destId="{CF2DCBD8-2394-40B6-A15D-5CB5C4DAAC50}" srcOrd="0" destOrd="0" presId="urn:microsoft.com/office/officeart/2005/8/layout/hierarchy2"/>
    <dgm:cxn modelId="{2BECFB11-89BD-43C0-B702-D96E6711A8BE}" type="presParOf" srcId="{82CBC6A6-BCB4-406B-BE99-C39231393DF3}" destId="{2A6A7530-8FBA-41D4-B550-63C76EF5D498}" srcOrd="1" destOrd="0" presId="urn:microsoft.com/office/officeart/2005/8/layout/hierarchy2"/>
    <dgm:cxn modelId="{C00C47CB-BF9F-4C74-B5AF-7EABE9CE70D2}" type="presParOf" srcId="{B486FEAC-1FF0-4F29-9904-E14A5AD6941A}" destId="{661E2397-6426-47E9-91BD-92F6CB4670C9}" srcOrd="2" destOrd="0" presId="urn:microsoft.com/office/officeart/2005/8/layout/hierarchy2"/>
    <dgm:cxn modelId="{BEA7FD3C-61A3-40FB-9AC6-0FBFBA631719}" type="presParOf" srcId="{661E2397-6426-47E9-91BD-92F6CB4670C9}" destId="{77625DAE-00F1-4146-B00B-445FD6B3F5DB}" srcOrd="0" destOrd="0" presId="urn:microsoft.com/office/officeart/2005/8/layout/hierarchy2"/>
    <dgm:cxn modelId="{FB6EE107-7FD9-4A3B-822D-14C233780BD6}" type="presParOf" srcId="{B486FEAC-1FF0-4F29-9904-E14A5AD6941A}" destId="{CE0EBE79-4544-4270-8E3D-234792D94D54}" srcOrd="3" destOrd="0" presId="urn:microsoft.com/office/officeart/2005/8/layout/hierarchy2"/>
    <dgm:cxn modelId="{936DD39B-7E96-40D4-B42A-780B437C86C9}" type="presParOf" srcId="{CE0EBE79-4544-4270-8E3D-234792D94D54}" destId="{50177A3D-7133-4974-8B3E-7028F736814D}" srcOrd="0" destOrd="0" presId="urn:microsoft.com/office/officeart/2005/8/layout/hierarchy2"/>
    <dgm:cxn modelId="{8AAFA11D-892F-483E-8DAB-962FA631F0B4}" type="presParOf" srcId="{CE0EBE79-4544-4270-8E3D-234792D94D54}" destId="{9FABAB0B-937D-4A9F-BD84-65F4E023D94D}" srcOrd="1" destOrd="0" presId="urn:microsoft.com/office/officeart/2005/8/layout/hierarchy2"/>
    <dgm:cxn modelId="{9CF915C2-A4D3-4831-BB43-2A0CDA51BF1B}" type="presParOf" srcId="{B486FEAC-1FF0-4F29-9904-E14A5AD6941A}" destId="{F23D0EDA-45BA-4DFA-885A-F3F847775BB6}" srcOrd="4" destOrd="0" presId="urn:microsoft.com/office/officeart/2005/8/layout/hierarchy2"/>
    <dgm:cxn modelId="{807DD583-BBEC-4336-8027-95541F6BF050}" type="presParOf" srcId="{F23D0EDA-45BA-4DFA-885A-F3F847775BB6}" destId="{E3212E24-7D0E-4C6A-B5B6-9C71D1D628C2}" srcOrd="0" destOrd="0" presId="urn:microsoft.com/office/officeart/2005/8/layout/hierarchy2"/>
    <dgm:cxn modelId="{48887C62-8EB6-4951-A960-C24DFC608E4E}" type="presParOf" srcId="{B486FEAC-1FF0-4F29-9904-E14A5AD6941A}" destId="{D96A8D91-041C-4AD7-859B-A42C069C549A}" srcOrd="5" destOrd="0" presId="urn:microsoft.com/office/officeart/2005/8/layout/hierarchy2"/>
    <dgm:cxn modelId="{E3A84AAC-87A2-4F77-868D-D58E1D044792}" type="presParOf" srcId="{D96A8D91-041C-4AD7-859B-A42C069C549A}" destId="{143FAD47-8DE7-4DCA-98E2-E43236207148}" srcOrd="0" destOrd="0" presId="urn:microsoft.com/office/officeart/2005/8/layout/hierarchy2"/>
    <dgm:cxn modelId="{5D6F526E-0B7D-40EC-9452-1070CBECD6F4}" type="presParOf" srcId="{D96A8D91-041C-4AD7-859B-A42C069C549A}" destId="{8FB1B7D3-EBCA-4E79-8AFE-224D328A255C}" srcOrd="1" destOrd="0" presId="urn:microsoft.com/office/officeart/2005/8/layout/hierarchy2"/>
    <dgm:cxn modelId="{E9795FF3-99B5-4FC6-A4FC-A397B3CE2EF6}" type="presParOf" srcId="{B486FEAC-1FF0-4F29-9904-E14A5AD6941A}" destId="{EBD54D5E-1693-42C7-A5F0-F695D990D722}" srcOrd="6" destOrd="0" presId="urn:microsoft.com/office/officeart/2005/8/layout/hierarchy2"/>
    <dgm:cxn modelId="{7A633651-9BB3-4D44-974B-8EC0A013EC85}" type="presParOf" srcId="{EBD54D5E-1693-42C7-A5F0-F695D990D722}" destId="{9A794584-8F5A-4EBB-A25F-3EB1B5B75CDD}" srcOrd="0" destOrd="0" presId="urn:microsoft.com/office/officeart/2005/8/layout/hierarchy2"/>
    <dgm:cxn modelId="{289D2890-DC30-4B1D-BB60-81EEBB689CE6}" type="presParOf" srcId="{B486FEAC-1FF0-4F29-9904-E14A5AD6941A}" destId="{014957FD-D91D-4ECC-8718-D2F82F8D5436}" srcOrd="7" destOrd="0" presId="urn:microsoft.com/office/officeart/2005/8/layout/hierarchy2"/>
    <dgm:cxn modelId="{76F54132-122E-4A47-9A25-AAF41166DBD8}" type="presParOf" srcId="{014957FD-D91D-4ECC-8718-D2F82F8D5436}" destId="{56BB8841-5B6A-4549-97D3-E6AC85E07F0F}" srcOrd="0" destOrd="0" presId="urn:microsoft.com/office/officeart/2005/8/layout/hierarchy2"/>
    <dgm:cxn modelId="{F11FD365-564D-4516-8FF2-0DBCE1E18C28}" type="presParOf" srcId="{014957FD-D91D-4ECC-8718-D2F82F8D5436}" destId="{29B3AB64-F0D1-49CB-A5A4-DDE40AAA418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5FB412-22DA-49B5-BD6E-AE1C8BCDD90D}" type="doc">
      <dgm:prSet loTypeId="urn:microsoft.com/office/officeart/2005/8/layout/hierarchy2" loCatId="hierarchy" qsTypeId="urn:microsoft.com/office/officeart/2005/8/quickstyle/3d1" qsCatId="3D" csTypeId="urn:microsoft.com/office/officeart/2005/8/colors/accent2_4" csCatId="accent2" phldr="1"/>
      <dgm:spPr/>
      <dgm:t>
        <a:bodyPr/>
        <a:lstStyle/>
        <a:p>
          <a:endParaRPr lang="el-GR"/>
        </a:p>
      </dgm:t>
    </dgm:pt>
    <dgm:pt modelId="{1E7B866D-D64F-4C23-88DD-302B72CD33E9}">
      <dgm:prSet phldrT="[Κείμενο]" custT="1"/>
      <dgm:spPr/>
      <dgm:t>
        <a:bodyPr/>
        <a:lstStyle/>
        <a:p>
          <a:r>
            <a:rPr lang="el-GR" sz="2000" b="1" dirty="0">
              <a:latin typeface="Verdana" pitchFamily="34" charset="0"/>
              <a:ea typeface="Verdana" pitchFamily="34" charset="0"/>
            </a:rPr>
            <a:t>Άξονας 3</a:t>
          </a:r>
          <a:r>
            <a:rPr lang="el-GR" sz="2000" b="1" dirty="0" smtClean="0">
              <a:latin typeface="Verdana" pitchFamily="34" charset="0"/>
              <a:ea typeface="Verdana" pitchFamily="34" charset="0"/>
            </a:rPr>
            <a:t>:</a:t>
          </a:r>
        </a:p>
        <a:p>
          <a:r>
            <a:rPr lang="el-GR" sz="2000" b="1" dirty="0" smtClean="0">
              <a:latin typeface="Verdana" pitchFamily="34" charset="0"/>
              <a:ea typeface="Verdana" pitchFamily="34" charset="0"/>
            </a:rPr>
            <a:t> </a:t>
          </a:r>
          <a:r>
            <a:rPr lang="el-GR" sz="2000" b="1" dirty="0">
              <a:latin typeface="Verdana" pitchFamily="34" charset="0"/>
              <a:ea typeface="Verdana" pitchFamily="34" charset="0"/>
              <a:cs typeface="+mn-cs"/>
            </a:rPr>
            <a:t>Τοπική Οικονομία, Επιχειρηματικότητα &amp; Απασχόληση</a:t>
          </a:r>
          <a:endParaRPr lang="el-GR" sz="2000" b="1" dirty="0">
            <a:latin typeface="Verdana" pitchFamily="34" charset="0"/>
            <a:ea typeface="Verdana" pitchFamily="34" charset="0"/>
          </a:endParaRPr>
        </a:p>
      </dgm:t>
    </dgm:pt>
    <dgm:pt modelId="{49AE1D61-12C4-4365-B597-27212C449C45}" type="parTrans" cxnId="{A8BBDFC2-3816-41A2-8B62-2F67256A72CA}">
      <dgm:prSet/>
      <dgm:spPr/>
      <dgm:t>
        <a:bodyPr/>
        <a:lstStyle/>
        <a:p>
          <a:endParaRPr lang="el-GR"/>
        </a:p>
      </dgm:t>
    </dgm:pt>
    <dgm:pt modelId="{20F6A4EF-5C76-4310-BE0C-AD9551DEE4F8}" type="sibTrans" cxnId="{A8BBDFC2-3816-41A2-8B62-2F67256A72CA}">
      <dgm:prSet/>
      <dgm:spPr/>
      <dgm:t>
        <a:bodyPr/>
        <a:lstStyle/>
        <a:p>
          <a:endParaRPr lang="el-GR"/>
        </a:p>
      </dgm:t>
    </dgm:pt>
    <dgm:pt modelId="{5F4CB084-4957-4D6D-A242-4CFCAC588BFC}">
      <dgm:prSet phldrT="[Κείμενο]" custT="1"/>
      <dgm:spPr/>
      <dgm:t>
        <a:bodyPr/>
        <a:lstStyle/>
        <a:p>
          <a:r>
            <a:rPr lang="el-GR" sz="2000" b="1" dirty="0">
              <a:latin typeface="Verdana" pitchFamily="34" charset="0"/>
              <a:ea typeface="Verdana" pitchFamily="34" charset="0"/>
            </a:rPr>
            <a:t>Μέτρο 3.1</a:t>
          </a:r>
          <a:r>
            <a:rPr lang="el-GR" sz="2000" b="1" dirty="0" smtClean="0">
              <a:latin typeface="Verdana" pitchFamily="34" charset="0"/>
              <a:ea typeface="Verdana" pitchFamily="34" charset="0"/>
            </a:rPr>
            <a:t>:</a:t>
          </a:r>
        </a:p>
        <a:p>
          <a:r>
            <a:rPr lang="el-GR" sz="2000" b="1" dirty="0" smtClean="0">
              <a:latin typeface="Verdana" pitchFamily="34" charset="0"/>
              <a:ea typeface="Verdana" pitchFamily="34" charset="0"/>
            </a:rPr>
            <a:t> </a:t>
          </a:r>
          <a:r>
            <a:rPr lang="el-GR" sz="2000" b="1" dirty="0">
              <a:latin typeface="Verdana" pitchFamily="34" charset="0"/>
              <a:ea typeface="Verdana" pitchFamily="34" charset="0"/>
            </a:rPr>
            <a:t>Ενίσχυση της Τοπικής Οικονομίας</a:t>
          </a:r>
        </a:p>
      </dgm:t>
    </dgm:pt>
    <dgm:pt modelId="{EEBC4514-9C6D-44C0-AA6C-B43CFABF8364}" type="parTrans" cxnId="{AC1058CF-55D6-4668-95F5-88CE384F800E}">
      <dgm:prSet/>
      <dgm:spPr/>
      <dgm:t>
        <a:bodyPr/>
        <a:lstStyle/>
        <a:p>
          <a:endParaRPr lang="el-GR"/>
        </a:p>
      </dgm:t>
    </dgm:pt>
    <dgm:pt modelId="{F11117BF-B7EB-48ED-ADCB-1D2352508FBD}" type="sibTrans" cxnId="{AC1058CF-55D6-4668-95F5-88CE384F800E}">
      <dgm:prSet/>
      <dgm:spPr/>
      <dgm:t>
        <a:bodyPr/>
        <a:lstStyle/>
        <a:p>
          <a:endParaRPr lang="el-GR"/>
        </a:p>
      </dgm:t>
    </dgm:pt>
    <dgm:pt modelId="{669BF604-37C4-47DB-BC11-D2514349C5BA}">
      <dgm:prSet phldrT="[Κείμενο]" custT="1"/>
      <dgm:spPr/>
      <dgm:t>
        <a:bodyPr/>
        <a:lstStyle/>
        <a:p>
          <a:r>
            <a:rPr lang="el-GR" sz="2000" b="1" dirty="0">
              <a:latin typeface="Verdana" pitchFamily="34" charset="0"/>
              <a:ea typeface="Verdana" pitchFamily="34" charset="0"/>
            </a:rPr>
            <a:t>Μέτρο 3.2: </a:t>
          </a:r>
          <a:endParaRPr lang="el-GR" sz="2000" b="1" dirty="0" smtClean="0">
            <a:latin typeface="Verdana" pitchFamily="34" charset="0"/>
            <a:ea typeface="Verdana" pitchFamily="34" charset="0"/>
          </a:endParaRPr>
        </a:p>
        <a:p>
          <a:r>
            <a:rPr lang="el-GR" sz="2000" b="1" dirty="0" smtClean="0">
              <a:latin typeface="Verdana" pitchFamily="34" charset="0"/>
              <a:ea typeface="Verdana" pitchFamily="34" charset="0"/>
            </a:rPr>
            <a:t>Απασχόληση </a:t>
          </a:r>
          <a:r>
            <a:rPr lang="el-GR" sz="2000" b="1" dirty="0">
              <a:latin typeface="Verdana" pitchFamily="34" charset="0"/>
              <a:ea typeface="Verdana" pitchFamily="34" charset="0"/>
            </a:rPr>
            <a:t>&amp; Ανθρώπινο Δυναμικό </a:t>
          </a:r>
        </a:p>
      </dgm:t>
    </dgm:pt>
    <dgm:pt modelId="{D209F55E-7C67-4847-8849-AC42C6D04660}" type="parTrans" cxnId="{1CE16D2C-FE52-4F60-A5D6-9B6DD7896F4D}">
      <dgm:prSet/>
      <dgm:spPr/>
      <dgm:t>
        <a:bodyPr/>
        <a:lstStyle/>
        <a:p>
          <a:endParaRPr lang="el-GR"/>
        </a:p>
      </dgm:t>
    </dgm:pt>
    <dgm:pt modelId="{D45E466F-B03E-4566-913F-2E558883755A}" type="sibTrans" cxnId="{1CE16D2C-FE52-4F60-A5D6-9B6DD7896F4D}">
      <dgm:prSet/>
      <dgm:spPr/>
      <dgm:t>
        <a:bodyPr/>
        <a:lstStyle/>
        <a:p>
          <a:endParaRPr lang="el-GR"/>
        </a:p>
      </dgm:t>
    </dgm:pt>
    <dgm:pt modelId="{D8119EE4-305D-4DB2-90FD-A9B65428EF43}" type="pres">
      <dgm:prSet presAssocID="{115FB412-22DA-49B5-BD6E-AE1C8BCDD90D}" presName="diagram" presStyleCnt="0">
        <dgm:presLayoutVars>
          <dgm:chPref val="1"/>
          <dgm:dir/>
          <dgm:animOne val="branch"/>
          <dgm:animLvl val="lvl"/>
          <dgm:resizeHandles val="exact"/>
        </dgm:presLayoutVars>
      </dgm:prSet>
      <dgm:spPr/>
      <dgm:t>
        <a:bodyPr/>
        <a:lstStyle/>
        <a:p>
          <a:endParaRPr lang="el-GR"/>
        </a:p>
      </dgm:t>
    </dgm:pt>
    <dgm:pt modelId="{4309010B-D3A7-411A-970B-10B7E2D02DC0}" type="pres">
      <dgm:prSet presAssocID="{1E7B866D-D64F-4C23-88DD-302B72CD33E9}" presName="root1" presStyleCnt="0"/>
      <dgm:spPr/>
    </dgm:pt>
    <dgm:pt modelId="{01EA9465-9513-4EF5-B390-46650B3F4DBE}" type="pres">
      <dgm:prSet presAssocID="{1E7B866D-D64F-4C23-88DD-302B72CD33E9}" presName="LevelOneTextNode" presStyleLbl="node0" presStyleIdx="0" presStyleCnt="1" custScaleY="160078" custLinFactNeighborX="-2346" custLinFactNeighborY="0">
        <dgm:presLayoutVars>
          <dgm:chPref val="3"/>
        </dgm:presLayoutVars>
      </dgm:prSet>
      <dgm:spPr/>
      <dgm:t>
        <a:bodyPr/>
        <a:lstStyle/>
        <a:p>
          <a:endParaRPr lang="el-GR"/>
        </a:p>
      </dgm:t>
    </dgm:pt>
    <dgm:pt modelId="{B486FEAC-1FF0-4F29-9904-E14A5AD6941A}" type="pres">
      <dgm:prSet presAssocID="{1E7B866D-D64F-4C23-88DD-302B72CD33E9}" presName="level2hierChild" presStyleCnt="0"/>
      <dgm:spPr/>
    </dgm:pt>
    <dgm:pt modelId="{9F7BF4A7-5CA7-434E-A76E-F84386D99E48}" type="pres">
      <dgm:prSet presAssocID="{EEBC4514-9C6D-44C0-AA6C-B43CFABF8364}" presName="conn2-1" presStyleLbl="parChTrans1D2" presStyleIdx="0" presStyleCnt="2"/>
      <dgm:spPr/>
      <dgm:t>
        <a:bodyPr/>
        <a:lstStyle/>
        <a:p>
          <a:endParaRPr lang="el-GR"/>
        </a:p>
      </dgm:t>
    </dgm:pt>
    <dgm:pt modelId="{B61D17F7-9CF0-47F7-BE78-FC3B424EFD3C}" type="pres">
      <dgm:prSet presAssocID="{EEBC4514-9C6D-44C0-AA6C-B43CFABF8364}" presName="connTx" presStyleLbl="parChTrans1D2" presStyleIdx="0" presStyleCnt="2"/>
      <dgm:spPr/>
      <dgm:t>
        <a:bodyPr/>
        <a:lstStyle/>
        <a:p>
          <a:endParaRPr lang="el-GR"/>
        </a:p>
      </dgm:t>
    </dgm:pt>
    <dgm:pt modelId="{82CBC6A6-BCB4-406B-BE99-C39231393DF3}" type="pres">
      <dgm:prSet presAssocID="{5F4CB084-4957-4D6D-A242-4CFCAC588BFC}" presName="root2" presStyleCnt="0"/>
      <dgm:spPr/>
    </dgm:pt>
    <dgm:pt modelId="{CF2DCBD8-2394-40B6-A15D-5CB5C4DAAC50}" type="pres">
      <dgm:prSet presAssocID="{5F4CB084-4957-4D6D-A242-4CFCAC588BFC}" presName="LevelTwoTextNode" presStyleLbl="node2" presStyleIdx="0" presStyleCnt="2">
        <dgm:presLayoutVars>
          <dgm:chPref val="3"/>
        </dgm:presLayoutVars>
      </dgm:prSet>
      <dgm:spPr/>
      <dgm:t>
        <a:bodyPr/>
        <a:lstStyle/>
        <a:p>
          <a:endParaRPr lang="el-GR"/>
        </a:p>
      </dgm:t>
    </dgm:pt>
    <dgm:pt modelId="{2A6A7530-8FBA-41D4-B550-63C76EF5D498}" type="pres">
      <dgm:prSet presAssocID="{5F4CB084-4957-4D6D-A242-4CFCAC588BFC}" presName="level3hierChild" presStyleCnt="0"/>
      <dgm:spPr/>
    </dgm:pt>
    <dgm:pt modelId="{661E2397-6426-47E9-91BD-92F6CB4670C9}" type="pres">
      <dgm:prSet presAssocID="{D209F55E-7C67-4847-8849-AC42C6D04660}" presName="conn2-1" presStyleLbl="parChTrans1D2" presStyleIdx="1" presStyleCnt="2"/>
      <dgm:spPr/>
      <dgm:t>
        <a:bodyPr/>
        <a:lstStyle/>
        <a:p>
          <a:endParaRPr lang="el-GR"/>
        </a:p>
      </dgm:t>
    </dgm:pt>
    <dgm:pt modelId="{77625DAE-00F1-4146-B00B-445FD6B3F5DB}" type="pres">
      <dgm:prSet presAssocID="{D209F55E-7C67-4847-8849-AC42C6D04660}" presName="connTx" presStyleLbl="parChTrans1D2" presStyleIdx="1" presStyleCnt="2"/>
      <dgm:spPr/>
      <dgm:t>
        <a:bodyPr/>
        <a:lstStyle/>
        <a:p>
          <a:endParaRPr lang="el-GR"/>
        </a:p>
      </dgm:t>
    </dgm:pt>
    <dgm:pt modelId="{CE0EBE79-4544-4270-8E3D-234792D94D54}" type="pres">
      <dgm:prSet presAssocID="{669BF604-37C4-47DB-BC11-D2514349C5BA}" presName="root2" presStyleCnt="0"/>
      <dgm:spPr/>
    </dgm:pt>
    <dgm:pt modelId="{50177A3D-7133-4974-8B3E-7028F736814D}" type="pres">
      <dgm:prSet presAssocID="{669BF604-37C4-47DB-BC11-D2514349C5BA}" presName="LevelTwoTextNode" presStyleLbl="node2" presStyleIdx="1" presStyleCnt="2" custLinFactNeighborX="-562" custLinFactNeighborY="-639">
        <dgm:presLayoutVars>
          <dgm:chPref val="3"/>
        </dgm:presLayoutVars>
      </dgm:prSet>
      <dgm:spPr/>
      <dgm:t>
        <a:bodyPr/>
        <a:lstStyle/>
        <a:p>
          <a:endParaRPr lang="el-GR"/>
        </a:p>
      </dgm:t>
    </dgm:pt>
    <dgm:pt modelId="{9FABAB0B-937D-4A9F-BD84-65F4E023D94D}" type="pres">
      <dgm:prSet presAssocID="{669BF604-37C4-47DB-BC11-D2514349C5BA}" presName="level3hierChild" presStyleCnt="0"/>
      <dgm:spPr/>
    </dgm:pt>
  </dgm:ptLst>
  <dgm:cxnLst>
    <dgm:cxn modelId="{A353B92A-D6B6-4701-8CB4-C781A1F84F1F}" type="presOf" srcId="{1E7B866D-D64F-4C23-88DD-302B72CD33E9}" destId="{01EA9465-9513-4EF5-B390-46650B3F4DBE}" srcOrd="0" destOrd="0" presId="urn:microsoft.com/office/officeart/2005/8/layout/hierarchy2"/>
    <dgm:cxn modelId="{27BC0FC5-DF54-4FC5-B826-CD21DFE08D5C}" type="presOf" srcId="{5F4CB084-4957-4D6D-A242-4CFCAC588BFC}" destId="{CF2DCBD8-2394-40B6-A15D-5CB5C4DAAC50}" srcOrd="0" destOrd="0" presId="urn:microsoft.com/office/officeart/2005/8/layout/hierarchy2"/>
    <dgm:cxn modelId="{7E740929-D375-465D-8479-5ED6D281A308}" type="presOf" srcId="{115FB412-22DA-49B5-BD6E-AE1C8BCDD90D}" destId="{D8119EE4-305D-4DB2-90FD-A9B65428EF43}" srcOrd="0" destOrd="0" presId="urn:microsoft.com/office/officeart/2005/8/layout/hierarchy2"/>
    <dgm:cxn modelId="{FA7BB32C-FF56-44DF-B128-75109691FC38}" type="presOf" srcId="{669BF604-37C4-47DB-BC11-D2514349C5BA}" destId="{50177A3D-7133-4974-8B3E-7028F736814D}" srcOrd="0" destOrd="0" presId="urn:microsoft.com/office/officeart/2005/8/layout/hierarchy2"/>
    <dgm:cxn modelId="{1CE16D2C-FE52-4F60-A5D6-9B6DD7896F4D}" srcId="{1E7B866D-D64F-4C23-88DD-302B72CD33E9}" destId="{669BF604-37C4-47DB-BC11-D2514349C5BA}" srcOrd="1" destOrd="0" parTransId="{D209F55E-7C67-4847-8849-AC42C6D04660}" sibTransId="{D45E466F-B03E-4566-913F-2E558883755A}"/>
    <dgm:cxn modelId="{69C9D898-99B1-46A8-9AEC-B2E0D391F75C}" type="presOf" srcId="{EEBC4514-9C6D-44C0-AA6C-B43CFABF8364}" destId="{9F7BF4A7-5CA7-434E-A76E-F84386D99E48}" srcOrd="0" destOrd="0" presId="urn:microsoft.com/office/officeart/2005/8/layout/hierarchy2"/>
    <dgm:cxn modelId="{AC1058CF-55D6-4668-95F5-88CE384F800E}" srcId="{1E7B866D-D64F-4C23-88DD-302B72CD33E9}" destId="{5F4CB084-4957-4D6D-A242-4CFCAC588BFC}" srcOrd="0" destOrd="0" parTransId="{EEBC4514-9C6D-44C0-AA6C-B43CFABF8364}" sibTransId="{F11117BF-B7EB-48ED-ADCB-1D2352508FBD}"/>
    <dgm:cxn modelId="{93CC7B73-D559-49EE-9E29-8945BFD94234}" type="presOf" srcId="{D209F55E-7C67-4847-8849-AC42C6D04660}" destId="{77625DAE-00F1-4146-B00B-445FD6B3F5DB}" srcOrd="1" destOrd="0" presId="urn:microsoft.com/office/officeart/2005/8/layout/hierarchy2"/>
    <dgm:cxn modelId="{A8BBDFC2-3816-41A2-8B62-2F67256A72CA}" srcId="{115FB412-22DA-49B5-BD6E-AE1C8BCDD90D}" destId="{1E7B866D-D64F-4C23-88DD-302B72CD33E9}" srcOrd="0" destOrd="0" parTransId="{49AE1D61-12C4-4365-B597-27212C449C45}" sibTransId="{20F6A4EF-5C76-4310-BE0C-AD9551DEE4F8}"/>
    <dgm:cxn modelId="{84CB3989-5953-4AAF-B769-8CE9FE40C58B}" type="presOf" srcId="{D209F55E-7C67-4847-8849-AC42C6D04660}" destId="{661E2397-6426-47E9-91BD-92F6CB4670C9}" srcOrd="0" destOrd="0" presId="urn:microsoft.com/office/officeart/2005/8/layout/hierarchy2"/>
    <dgm:cxn modelId="{F1F1987C-5C47-4FC4-BF1D-9BB8B87DFCBD}" type="presOf" srcId="{EEBC4514-9C6D-44C0-AA6C-B43CFABF8364}" destId="{B61D17F7-9CF0-47F7-BE78-FC3B424EFD3C}" srcOrd="1" destOrd="0" presId="urn:microsoft.com/office/officeart/2005/8/layout/hierarchy2"/>
    <dgm:cxn modelId="{40FB0BFA-7136-4E25-94FF-4EE385273C8B}" type="presParOf" srcId="{D8119EE4-305D-4DB2-90FD-A9B65428EF43}" destId="{4309010B-D3A7-411A-970B-10B7E2D02DC0}" srcOrd="0" destOrd="0" presId="urn:microsoft.com/office/officeart/2005/8/layout/hierarchy2"/>
    <dgm:cxn modelId="{1E941A7F-11C9-4DB9-BC1E-F6316792C276}" type="presParOf" srcId="{4309010B-D3A7-411A-970B-10B7E2D02DC0}" destId="{01EA9465-9513-4EF5-B390-46650B3F4DBE}" srcOrd="0" destOrd="0" presId="urn:microsoft.com/office/officeart/2005/8/layout/hierarchy2"/>
    <dgm:cxn modelId="{297E00C6-A9CE-45EA-9DA8-53AD0FB4FDD6}" type="presParOf" srcId="{4309010B-D3A7-411A-970B-10B7E2D02DC0}" destId="{B486FEAC-1FF0-4F29-9904-E14A5AD6941A}" srcOrd="1" destOrd="0" presId="urn:microsoft.com/office/officeart/2005/8/layout/hierarchy2"/>
    <dgm:cxn modelId="{94183D5F-71F3-4078-8F1A-9169EAB3F8B4}" type="presParOf" srcId="{B486FEAC-1FF0-4F29-9904-E14A5AD6941A}" destId="{9F7BF4A7-5CA7-434E-A76E-F84386D99E48}" srcOrd="0" destOrd="0" presId="urn:microsoft.com/office/officeart/2005/8/layout/hierarchy2"/>
    <dgm:cxn modelId="{D3D415AD-A092-48CB-A96C-A50042E8BFA2}" type="presParOf" srcId="{9F7BF4A7-5CA7-434E-A76E-F84386D99E48}" destId="{B61D17F7-9CF0-47F7-BE78-FC3B424EFD3C}" srcOrd="0" destOrd="0" presId="urn:microsoft.com/office/officeart/2005/8/layout/hierarchy2"/>
    <dgm:cxn modelId="{77BE5ECF-5368-4FAD-9B6F-F61900641904}" type="presParOf" srcId="{B486FEAC-1FF0-4F29-9904-E14A5AD6941A}" destId="{82CBC6A6-BCB4-406B-BE99-C39231393DF3}" srcOrd="1" destOrd="0" presId="urn:microsoft.com/office/officeart/2005/8/layout/hierarchy2"/>
    <dgm:cxn modelId="{D1F6087B-0538-4642-9CDF-9B07A3AF9644}" type="presParOf" srcId="{82CBC6A6-BCB4-406B-BE99-C39231393DF3}" destId="{CF2DCBD8-2394-40B6-A15D-5CB5C4DAAC50}" srcOrd="0" destOrd="0" presId="urn:microsoft.com/office/officeart/2005/8/layout/hierarchy2"/>
    <dgm:cxn modelId="{8627D1D4-CA2B-4432-8351-C39C6E3D9732}" type="presParOf" srcId="{82CBC6A6-BCB4-406B-BE99-C39231393DF3}" destId="{2A6A7530-8FBA-41D4-B550-63C76EF5D498}" srcOrd="1" destOrd="0" presId="urn:microsoft.com/office/officeart/2005/8/layout/hierarchy2"/>
    <dgm:cxn modelId="{1FCCB213-D0C1-4B36-AC28-E1D429095C83}" type="presParOf" srcId="{B486FEAC-1FF0-4F29-9904-E14A5AD6941A}" destId="{661E2397-6426-47E9-91BD-92F6CB4670C9}" srcOrd="2" destOrd="0" presId="urn:microsoft.com/office/officeart/2005/8/layout/hierarchy2"/>
    <dgm:cxn modelId="{F16D0558-325F-4A84-9E05-5EF259316E5E}" type="presParOf" srcId="{661E2397-6426-47E9-91BD-92F6CB4670C9}" destId="{77625DAE-00F1-4146-B00B-445FD6B3F5DB}" srcOrd="0" destOrd="0" presId="urn:microsoft.com/office/officeart/2005/8/layout/hierarchy2"/>
    <dgm:cxn modelId="{CE180535-86C4-4E24-A2CD-788687B18FD7}" type="presParOf" srcId="{B486FEAC-1FF0-4F29-9904-E14A5AD6941A}" destId="{CE0EBE79-4544-4270-8E3D-234792D94D54}" srcOrd="3" destOrd="0" presId="urn:microsoft.com/office/officeart/2005/8/layout/hierarchy2"/>
    <dgm:cxn modelId="{079A644C-417E-49EB-88FE-849241C77D2C}" type="presParOf" srcId="{CE0EBE79-4544-4270-8E3D-234792D94D54}" destId="{50177A3D-7133-4974-8B3E-7028F736814D}" srcOrd="0" destOrd="0" presId="urn:microsoft.com/office/officeart/2005/8/layout/hierarchy2"/>
    <dgm:cxn modelId="{EDD071EF-BA19-48D5-AFB6-303C7BD9BE40}" type="presParOf" srcId="{CE0EBE79-4544-4270-8E3D-234792D94D54}" destId="{9FABAB0B-937D-4A9F-BD84-65F4E023D94D}"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5FB412-22DA-49B5-BD6E-AE1C8BCDD90D}" type="doc">
      <dgm:prSet loTypeId="urn:microsoft.com/office/officeart/2005/8/layout/hierarchy2" loCatId="hierarchy" qsTypeId="urn:microsoft.com/office/officeart/2005/8/quickstyle/3d1" qsCatId="3D" csTypeId="urn:microsoft.com/office/officeart/2005/8/colors/accent2_4" csCatId="accent2" phldr="1"/>
      <dgm:spPr/>
      <dgm:t>
        <a:bodyPr/>
        <a:lstStyle/>
        <a:p>
          <a:endParaRPr lang="el-GR"/>
        </a:p>
      </dgm:t>
    </dgm:pt>
    <dgm:pt modelId="{1E7B866D-D64F-4C23-88DD-302B72CD33E9}">
      <dgm:prSet phldrT="[Κείμενο]" custT="1"/>
      <dgm:spPr/>
      <dgm:t>
        <a:bodyPr/>
        <a:lstStyle/>
        <a:p>
          <a:pPr>
            <a:lnSpc>
              <a:spcPct val="150000"/>
            </a:lnSpc>
          </a:pPr>
          <a:r>
            <a:rPr lang="el-GR" sz="2000" b="1" dirty="0">
              <a:latin typeface="Verdana" pitchFamily="34" charset="0"/>
              <a:ea typeface="Verdana" pitchFamily="34" charset="0"/>
            </a:rPr>
            <a:t>Άξονας </a:t>
          </a:r>
          <a:r>
            <a:rPr lang="el-GR" sz="2000" b="1" dirty="0" smtClean="0">
              <a:latin typeface="Verdana" pitchFamily="34" charset="0"/>
              <a:ea typeface="Verdana" pitchFamily="34" charset="0"/>
            </a:rPr>
            <a:t>4:</a:t>
          </a:r>
        </a:p>
        <a:p>
          <a:pPr>
            <a:lnSpc>
              <a:spcPct val="150000"/>
            </a:lnSpc>
          </a:pPr>
          <a:r>
            <a:rPr lang="el-GR" sz="2000" b="1" dirty="0" smtClean="0">
              <a:latin typeface="Verdana" pitchFamily="34" charset="0"/>
              <a:ea typeface="Verdana" pitchFamily="34" charset="0"/>
            </a:rPr>
            <a:t> Εσωτερική Λειτουργία και Διακυβέρνηση</a:t>
          </a:r>
          <a:endParaRPr lang="el-GR" sz="2000" b="1" dirty="0">
            <a:latin typeface="Verdana" pitchFamily="34" charset="0"/>
            <a:ea typeface="Verdana" pitchFamily="34" charset="0"/>
          </a:endParaRPr>
        </a:p>
      </dgm:t>
    </dgm:pt>
    <dgm:pt modelId="{49AE1D61-12C4-4365-B597-27212C449C45}" type="parTrans" cxnId="{A8BBDFC2-3816-41A2-8B62-2F67256A72CA}">
      <dgm:prSet/>
      <dgm:spPr/>
      <dgm:t>
        <a:bodyPr/>
        <a:lstStyle/>
        <a:p>
          <a:endParaRPr lang="el-GR"/>
        </a:p>
      </dgm:t>
    </dgm:pt>
    <dgm:pt modelId="{20F6A4EF-5C76-4310-BE0C-AD9551DEE4F8}" type="sibTrans" cxnId="{A8BBDFC2-3816-41A2-8B62-2F67256A72CA}">
      <dgm:prSet/>
      <dgm:spPr/>
      <dgm:t>
        <a:bodyPr/>
        <a:lstStyle/>
        <a:p>
          <a:endParaRPr lang="el-GR"/>
        </a:p>
      </dgm:t>
    </dgm:pt>
    <dgm:pt modelId="{5F4CB084-4957-4D6D-A242-4CFCAC588BFC}">
      <dgm:prSet phldrT="[Κείμενο]" custT="1"/>
      <dgm:spPr/>
      <dgm:t>
        <a:bodyPr/>
        <a:lstStyle/>
        <a:p>
          <a:r>
            <a:rPr lang="el-GR" sz="2000" b="1" dirty="0">
              <a:latin typeface="Verdana" pitchFamily="34" charset="0"/>
              <a:ea typeface="Verdana" pitchFamily="34" charset="0"/>
            </a:rPr>
            <a:t>Μέτρο </a:t>
          </a:r>
          <a:r>
            <a:rPr lang="el-GR" sz="2000" b="1" dirty="0" smtClean="0">
              <a:latin typeface="Verdana" pitchFamily="34" charset="0"/>
              <a:ea typeface="Verdana" pitchFamily="34" charset="0"/>
            </a:rPr>
            <a:t>4.1:</a:t>
          </a:r>
        </a:p>
        <a:p>
          <a:r>
            <a:rPr lang="el-GR" sz="2000" b="1" dirty="0" smtClean="0">
              <a:latin typeface="Verdana" pitchFamily="34" charset="0"/>
              <a:ea typeface="Verdana" pitchFamily="34" charset="0"/>
            </a:rPr>
            <a:t> Οργάνωση και Λειτουργία Υπηρεσιών του Δήμου</a:t>
          </a:r>
          <a:endParaRPr lang="el-GR" sz="2000" b="1" dirty="0">
            <a:latin typeface="Verdana" pitchFamily="34" charset="0"/>
            <a:ea typeface="Verdana" pitchFamily="34" charset="0"/>
          </a:endParaRPr>
        </a:p>
      </dgm:t>
    </dgm:pt>
    <dgm:pt modelId="{EEBC4514-9C6D-44C0-AA6C-B43CFABF8364}" type="parTrans" cxnId="{AC1058CF-55D6-4668-95F5-88CE384F800E}">
      <dgm:prSet/>
      <dgm:spPr/>
      <dgm:t>
        <a:bodyPr/>
        <a:lstStyle/>
        <a:p>
          <a:endParaRPr lang="el-GR"/>
        </a:p>
      </dgm:t>
    </dgm:pt>
    <dgm:pt modelId="{F11117BF-B7EB-48ED-ADCB-1D2352508FBD}" type="sibTrans" cxnId="{AC1058CF-55D6-4668-95F5-88CE384F800E}">
      <dgm:prSet/>
      <dgm:spPr/>
      <dgm:t>
        <a:bodyPr/>
        <a:lstStyle/>
        <a:p>
          <a:endParaRPr lang="el-GR"/>
        </a:p>
      </dgm:t>
    </dgm:pt>
    <dgm:pt modelId="{669BF604-37C4-47DB-BC11-D2514349C5BA}">
      <dgm:prSet phldrT="[Κείμενο]" custT="1"/>
      <dgm:spPr/>
      <dgm:t>
        <a:bodyPr/>
        <a:lstStyle/>
        <a:p>
          <a:r>
            <a:rPr lang="el-GR" sz="2000" b="1" dirty="0">
              <a:latin typeface="Verdana" pitchFamily="34" charset="0"/>
              <a:ea typeface="Verdana" pitchFamily="34" charset="0"/>
            </a:rPr>
            <a:t>Μέτρο </a:t>
          </a:r>
          <a:r>
            <a:rPr lang="el-GR" sz="2000" b="1" dirty="0" smtClean="0">
              <a:latin typeface="Verdana" pitchFamily="34" charset="0"/>
              <a:ea typeface="Verdana" pitchFamily="34" charset="0"/>
            </a:rPr>
            <a:t>4.2:</a:t>
          </a:r>
        </a:p>
        <a:p>
          <a:r>
            <a:rPr lang="el-GR" sz="2000" b="1" dirty="0" smtClean="0">
              <a:latin typeface="Verdana" pitchFamily="34" charset="0"/>
              <a:ea typeface="Verdana" pitchFamily="34" charset="0"/>
            </a:rPr>
            <a:t> Ψηφιακός  Μετασχηματισμός του Δήμου</a:t>
          </a:r>
          <a:endParaRPr lang="el-GR" sz="2000" b="1" dirty="0">
            <a:latin typeface="Verdana" pitchFamily="34" charset="0"/>
            <a:ea typeface="Verdana" pitchFamily="34" charset="0"/>
          </a:endParaRPr>
        </a:p>
      </dgm:t>
    </dgm:pt>
    <dgm:pt modelId="{D209F55E-7C67-4847-8849-AC42C6D04660}" type="parTrans" cxnId="{1CE16D2C-FE52-4F60-A5D6-9B6DD7896F4D}">
      <dgm:prSet/>
      <dgm:spPr/>
      <dgm:t>
        <a:bodyPr/>
        <a:lstStyle/>
        <a:p>
          <a:endParaRPr lang="el-GR"/>
        </a:p>
      </dgm:t>
    </dgm:pt>
    <dgm:pt modelId="{D45E466F-B03E-4566-913F-2E558883755A}" type="sibTrans" cxnId="{1CE16D2C-FE52-4F60-A5D6-9B6DD7896F4D}">
      <dgm:prSet/>
      <dgm:spPr/>
      <dgm:t>
        <a:bodyPr/>
        <a:lstStyle/>
        <a:p>
          <a:endParaRPr lang="el-GR"/>
        </a:p>
      </dgm:t>
    </dgm:pt>
    <dgm:pt modelId="{15F8D801-CE86-4941-9216-CB96EE1863F5}">
      <dgm:prSet custT="1"/>
      <dgm:spPr/>
      <dgm:t>
        <a:bodyPr/>
        <a:lstStyle/>
        <a:p>
          <a:r>
            <a:rPr lang="el-GR" sz="2000" b="1" dirty="0">
              <a:latin typeface="Verdana" pitchFamily="34" charset="0"/>
              <a:ea typeface="Verdana" pitchFamily="34" charset="0"/>
            </a:rPr>
            <a:t>Μέτρο </a:t>
          </a:r>
          <a:r>
            <a:rPr lang="el-GR" sz="2000" b="1" dirty="0" smtClean="0">
              <a:latin typeface="Verdana" pitchFamily="34" charset="0"/>
              <a:ea typeface="Verdana" pitchFamily="34" charset="0"/>
            </a:rPr>
            <a:t>4.3:</a:t>
          </a:r>
        </a:p>
        <a:p>
          <a:r>
            <a:rPr lang="el-GR" sz="2000" b="1" dirty="0" smtClean="0">
              <a:latin typeface="Verdana" pitchFamily="34" charset="0"/>
              <a:ea typeface="Verdana" pitchFamily="34" charset="0"/>
            </a:rPr>
            <a:t> Συμμετοχή Ανθρώπινου Δυναμικού</a:t>
          </a:r>
          <a:endParaRPr lang="el-GR" sz="2000" b="1" dirty="0">
            <a:latin typeface="Verdana" pitchFamily="34" charset="0"/>
            <a:ea typeface="Verdana" pitchFamily="34" charset="0"/>
          </a:endParaRPr>
        </a:p>
      </dgm:t>
    </dgm:pt>
    <dgm:pt modelId="{106DDCAA-3642-4D1E-9D08-2635A1C865A5}" type="parTrans" cxnId="{0029BE47-60B2-463B-9343-DCB17D7913CC}">
      <dgm:prSet/>
      <dgm:spPr/>
      <dgm:t>
        <a:bodyPr/>
        <a:lstStyle/>
        <a:p>
          <a:endParaRPr lang="el-GR"/>
        </a:p>
      </dgm:t>
    </dgm:pt>
    <dgm:pt modelId="{AAEB8649-31E1-46FD-B3BA-47F20091AA32}" type="sibTrans" cxnId="{0029BE47-60B2-463B-9343-DCB17D7913CC}">
      <dgm:prSet/>
      <dgm:spPr/>
      <dgm:t>
        <a:bodyPr/>
        <a:lstStyle/>
        <a:p>
          <a:endParaRPr lang="el-GR"/>
        </a:p>
      </dgm:t>
    </dgm:pt>
    <dgm:pt modelId="{AEB7CAE6-B222-41C9-BDF1-442F85B23238}">
      <dgm:prSet custT="1"/>
      <dgm:spPr/>
      <dgm:t>
        <a:bodyPr/>
        <a:lstStyle/>
        <a:p>
          <a:r>
            <a:rPr lang="el-GR" sz="2000" b="1" dirty="0">
              <a:latin typeface="Verdana" pitchFamily="34" charset="0"/>
              <a:ea typeface="Verdana" pitchFamily="34" charset="0"/>
            </a:rPr>
            <a:t>Μέτρο </a:t>
          </a:r>
          <a:r>
            <a:rPr lang="el-GR" sz="2000" b="1" dirty="0" smtClean="0">
              <a:latin typeface="Verdana" pitchFamily="34" charset="0"/>
              <a:ea typeface="Verdana" pitchFamily="34" charset="0"/>
            </a:rPr>
            <a:t>4.4:</a:t>
          </a:r>
        </a:p>
        <a:p>
          <a:r>
            <a:rPr lang="el-GR" sz="2000" b="1" dirty="0" smtClean="0">
              <a:latin typeface="Verdana" pitchFamily="34" charset="0"/>
              <a:ea typeface="Verdana" pitchFamily="34" charset="0"/>
            </a:rPr>
            <a:t> Ενίσχυση Εξωστρέφειας του Δήμου και ανάπτυξη συνεργασιών</a:t>
          </a:r>
          <a:endParaRPr lang="el-GR" sz="2000" b="1" dirty="0">
            <a:latin typeface="Verdana" pitchFamily="34" charset="0"/>
            <a:ea typeface="Verdana" pitchFamily="34" charset="0"/>
          </a:endParaRPr>
        </a:p>
      </dgm:t>
    </dgm:pt>
    <dgm:pt modelId="{ED1BB87F-5BCE-4073-BBBA-15B8E5E9B2BB}" type="parTrans" cxnId="{D3BE6D42-1FB3-4062-8B5F-CD39F67BC579}">
      <dgm:prSet/>
      <dgm:spPr/>
      <dgm:t>
        <a:bodyPr/>
        <a:lstStyle/>
        <a:p>
          <a:endParaRPr lang="el-GR"/>
        </a:p>
      </dgm:t>
    </dgm:pt>
    <dgm:pt modelId="{57222237-9BC9-492C-BA8F-B21A23FA93B4}" type="sibTrans" cxnId="{D3BE6D42-1FB3-4062-8B5F-CD39F67BC579}">
      <dgm:prSet/>
      <dgm:spPr/>
      <dgm:t>
        <a:bodyPr/>
        <a:lstStyle/>
        <a:p>
          <a:endParaRPr lang="el-GR"/>
        </a:p>
      </dgm:t>
    </dgm:pt>
    <dgm:pt modelId="{D8119EE4-305D-4DB2-90FD-A9B65428EF43}" type="pres">
      <dgm:prSet presAssocID="{115FB412-22DA-49B5-BD6E-AE1C8BCDD90D}" presName="diagram" presStyleCnt="0">
        <dgm:presLayoutVars>
          <dgm:chPref val="1"/>
          <dgm:dir/>
          <dgm:animOne val="branch"/>
          <dgm:animLvl val="lvl"/>
          <dgm:resizeHandles val="exact"/>
        </dgm:presLayoutVars>
      </dgm:prSet>
      <dgm:spPr/>
      <dgm:t>
        <a:bodyPr/>
        <a:lstStyle/>
        <a:p>
          <a:endParaRPr lang="el-GR"/>
        </a:p>
      </dgm:t>
    </dgm:pt>
    <dgm:pt modelId="{4309010B-D3A7-411A-970B-10B7E2D02DC0}" type="pres">
      <dgm:prSet presAssocID="{1E7B866D-D64F-4C23-88DD-302B72CD33E9}" presName="root1" presStyleCnt="0"/>
      <dgm:spPr/>
    </dgm:pt>
    <dgm:pt modelId="{01EA9465-9513-4EF5-B390-46650B3F4DBE}" type="pres">
      <dgm:prSet presAssocID="{1E7B866D-D64F-4C23-88DD-302B72CD33E9}" presName="LevelOneTextNode" presStyleLbl="node0" presStyleIdx="0" presStyleCnt="1" custScaleX="315830" custScaleY="863465" custLinFactNeighborX="0" custLinFactNeighborY="-8293">
        <dgm:presLayoutVars>
          <dgm:chPref val="3"/>
        </dgm:presLayoutVars>
      </dgm:prSet>
      <dgm:spPr/>
      <dgm:t>
        <a:bodyPr/>
        <a:lstStyle/>
        <a:p>
          <a:endParaRPr lang="el-GR"/>
        </a:p>
      </dgm:t>
    </dgm:pt>
    <dgm:pt modelId="{B486FEAC-1FF0-4F29-9904-E14A5AD6941A}" type="pres">
      <dgm:prSet presAssocID="{1E7B866D-D64F-4C23-88DD-302B72CD33E9}" presName="level2hierChild" presStyleCnt="0"/>
      <dgm:spPr/>
    </dgm:pt>
    <dgm:pt modelId="{9F7BF4A7-5CA7-434E-A76E-F84386D99E48}" type="pres">
      <dgm:prSet presAssocID="{EEBC4514-9C6D-44C0-AA6C-B43CFABF8364}" presName="conn2-1" presStyleLbl="parChTrans1D2" presStyleIdx="0" presStyleCnt="4"/>
      <dgm:spPr/>
      <dgm:t>
        <a:bodyPr/>
        <a:lstStyle/>
        <a:p>
          <a:endParaRPr lang="el-GR"/>
        </a:p>
      </dgm:t>
    </dgm:pt>
    <dgm:pt modelId="{B61D17F7-9CF0-47F7-BE78-FC3B424EFD3C}" type="pres">
      <dgm:prSet presAssocID="{EEBC4514-9C6D-44C0-AA6C-B43CFABF8364}" presName="connTx" presStyleLbl="parChTrans1D2" presStyleIdx="0" presStyleCnt="4"/>
      <dgm:spPr/>
      <dgm:t>
        <a:bodyPr/>
        <a:lstStyle/>
        <a:p>
          <a:endParaRPr lang="el-GR"/>
        </a:p>
      </dgm:t>
    </dgm:pt>
    <dgm:pt modelId="{82CBC6A6-BCB4-406B-BE99-C39231393DF3}" type="pres">
      <dgm:prSet presAssocID="{5F4CB084-4957-4D6D-A242-4CFCAC588BFC}" presName="root2" presStyleCnt="0"/>
      <dgm:spPr/>
    </dgm:pt>
    <dgm:pt modelId="{CF2DCBD8-2394-40B6-A15D-5CB5C4DAAC50}" type="pres">
      <dgm:prSet presAssocID="{5F4CB084-4957-4D6D-A242-4CFCAC588BFC}" presName="LevelTwoTextNode" presStyleLbl="node2" presStyleIdx="0" presStyleCnt="4" custScaleX="622413" custScaleY="277446">
        <dgm:presLayoutVars>
          <dgm:chPref val="3"/>
        </dgm:presLayoutVars>
      </dgm:prSet>
      <dgm:spPr/>
      <dgm:t>
        <a:bodyPr/>
        <a:lstStyle/>
        <a:p>
          <a:endParaRPr lang="el-GR"/>
        </a:p>
      </dgm:t>
    </dgm:pt>
    <dgm:pt modelId="{2A6A7530-8FBA-41D4-B550-63C76EF5D498}" type="pres">
      <dgm:prSet presAssocID="{5F4CB084-4957-4D6D-A242-4CFCAC588BFC}" presName="level3hierChild" presStyleCnt="0"/>
      <dgm:spPr/>
    </dgm:pt>
    <dgm:pt modelId="{661E2397-6426-47E9-91BD-92F6CB4670C9}" type="pres">
      <dgm:prSet presAssocID="{D209F55E-7C67-4847-8849-AC42C6D04660}" presName="conn2-1" presStyleLbl="parChTrans1D2" presStyleIdx="1" presStyleCnt="4"/>
      <dgm:spPr/>
      <dgm:t>
        <a:bodyPr/>
        <a:lstStyle/>
        <a:p>
          <a:endParaRPr lang="el-GR"/>
        </a:p>
      </dgm:t>
    </dgm:pt>
    <dgm:pt modelId="{77625DAE-00F1-4146-B00B-445FD6B3F5DB}" type="pres">
      <dgm:prSet presAssocID="{D209F55E-7C67-4847-8849-AC42C6D04660}" presName="connTx" presStyleLbl="parChTrans1D2" presStyleIdx="1" presStyleCnt="4"/>
      <dgm:spPr/>
      <dgm:t>
        <a:bodyPr/>
        <a:lstStyle/>
        <a:p>
          <a:endParaRPr lang="el-GR"/>
        </a:p>
      </dgm:t>
    </dgm:pt>
    <dgm:pt modelId="{CE0EBE79-4544-4270-8E3D-234792D94D54}" type="pres">
      <dgm:prSet presAssocID="{669BF604-37C4-47DB-BC11-D2514349C5BA}" presName="root2" presStyleCnt="0"/>
      <dgm:spPr/>
    </dgm:pt>
    <dgm:pt modelId="{50177A3D-7133-4974-8B3E-7028F736814D}" type="pres">
      <dgm:prSet presAssocID="{669BF604-37C4-47DB-BC11-D2514349C5BA}" presName="LevelTwoTextNode" presStyleLbl="node2" presStyleIdx="1" presStyleCnt="4" custScaleX="597135" custScaleY="287304" custLinFactNeighborX="14090" custLinFactNeighborY="-2448">
        <dgm:presLayoutVars>
          <dgm:chPref val="3"/>
        </dgm:presLayoutVars>
      </dgm:prSet>
      <dgm:spPr/>
      <dgm:t>
        <a:bodyPr/>
        <a:lstStyle/>
        <a:p>
          <a:endParaRPr lang="el-GR"/>
        </a:p>
      </dgm:t>
    </dgm:pt>
    <dgm:pt modelId="{9FABAB0B-937D-4A9F-BD84-65F4E023D94D}" type="pres">
      <dgm:prSet presAssocID="{669BF604-37C4-47DB-BC11-D2514349C5BA}" presName="level3hierChild" presStyleCnt="0"/>
      <dgm:spPr/>
    </dgm:pt>
    <dgm:pt modelId="{F23D0EDA-45BA-4DFA-885A-F3F847775BB6}" type="pres">
      <dgm:prSet presAssocID="{106DDCAA-3642-4D1E-9D08-2635A1C865A5}" presName="conn2-1" presStyleLbl="parChTrans1D2" presStyleIdx="2" presStyleCnt="4"/>
      <dgm:spPr/>
      <dgm:t>
        <a:bodyPr/>
        <a:lstStyle/>
        <a:p>
          <a:endParaRPr lang="el-GR"/>
        </a:p>
      </dgm:t>
    </dgm:pt>
    <dgm:pt modelId="{E3212E24-7D0E-4C6A-B5B6-9C71D1D628C2}" type="pres">
      <dgm:prSet presAssocID="{106DDCAA-3642-4D1E-9D08-2635A1C865A5}" presName="connTx" presStyleLbl="parChTrans1D2" presStyleIdx="2" presStyleCnt="4"/>
      <dgm:spPr/>
      <dgm:t>
        <a:bodyPr/>
        <a:lstStyle/>
        <a:p>
          <a:endParaRPr lang="el-GR"/>
        </a:p>
      </dgm:t>
    </dgm:pt>
    <dgm:pt modelId="{D96A8D91-041C-4AD7-859B-A42C069C549A}" type="pres">
      <dgm:prSet presAssocID="{15F8D801-CE86-4941-9216-CB96EE1863F5}" presName="root2" presStyleCnt="0"/>
      <dgm:spPr/>
    </dgm:pt>
    <dgm:pt modelId="{143FAD47-8DE7-4DCA-98E2-E43236207148}" type="pres">
      <dgm:prSet presAssocID="{15F8D801-CE86-4941-9216-CB96EE1863F5}" presName="LevelTwoTextNode" presStyleLbl="node2" presStyleIdx="2" presStyleCnt="4" custScaleX="562916" custScaleY="260173" custLinFactNeighborX="40579" custLinFactNeighborY="-4540">
        <dgm:presLayoutVars>
          <dgm:chPref val="3"/>
        </dgm:presLayoutVars>
      </dgm:prSet>
      <dgm:spPr/>
      <dgm:t>
        <a:bodyPr/>
        <a:lstStyle/>
        <a:p>
          <a:endParaRPr lang="el-GR"/>
        </a:p>
      </dgm:t>
    </dgm:pt>
    <dgm:pt modelId="{8FB1B7D3-EBCA-4E79-8AFE-224D328A255C}" type="pres">
      <dgm:prSet presAssocID="{15F8D801-CE86-4941-9216-CB96EE1863F5}" presName="level3hierChild" presStyleCnt="0"/>
      <dgm:spPr/>
    </dgm:pt>
    <dgm:pt modelId="{EBD54D5E-1693-42C7-A5F0-F695D990D722}" type="pres">
      <dgm:prSet presAssocID="{ED1BB87F-5BCE-4073-BBBA-15B8E5E9B2BB}" presName="conn2-1" presStyleLbl="parChTrans1D2" presStyleIdx="3" presStyleCnt="4"/>
      <dgm:spPr/>
      <dgm:t>
        <a:bodyPr/>
        <a:lstStyle/>
        <a:p>
          <a:endParaRPr lang="el-GR"/>
        </a:p>
      </dgm:t>
    </dgm:pt>
    <dgm:pt modelId="{9A794584-8F5A-4EBB-A25F-3EB1B5B75CDD}" type="pres">
      <dgm:prSet presAssocID="{ED1BB87F-5BCE-4073-BBBA-15B8E5E9B2BB}" presName="connTx" presStyleLbl="parChTrans1D2" presStyleIdx="3" presStyleCnt="4"/>
      <dgm:spPr/>
      <dgm:t>
        <a:bodyPr/>
        <a:lstStyle/>
        <a:p>
          <a:endParaRPr lang="el-GR"/>
        </a:p>
      </dgm:t>
    </dgm:pt>
    <dgm:pt modelId="{014957FD-D91D-4ECC-8718-D2F82F8D5436}" type="pres">
      <dgm:prSet presAssocID="{AEB7CAE6-B222-41C9-BDF1-442F85B23238}" presName="root2" presStyleCnt="0"/>
      <dgm:spPr/>
    </dgm:pt>
    <dgm:pt modelId="{56BB8841-5B6A-4549-97D3-E6AC85E07F0F}" type="pres">
      <dgm:prSet presAssocID="{AEB7CAE6-B222-41C9-BDF1-442F85B23238}" presName="LevelTwoTextNode" presStyleLbl="node2" presStyleIdx="3" presStyleCnt="4" custScaleX="574092" custScaleY="282623" custLinFactNeighborX="40579" custLinFactNeighborY="-2268">
        <dgm:presLayoutVars>
          <dgm:chPref val="3"/>
        </dgm:presLayoutVars>
      </dgm:prSet>
      <dgm:spPr/>
      <dgm:t>
        <a:bodyPr/>
        <a:lstStyle/>
        <a:p>
          <a:endParaRPr lang="el-GR"/>
        </a:p>
      </dgm:t>
    </dgm:pt>
    <dgm:pt modelId="{29B3AB64-F0D1-49CB-A5A4-DDE40AAA4189}" type="pres">
      <dgm:prSet presAssocID="{AEB7CAE6-B222-41C9-BDF1-442F85B23238}" presName="level3hierChild" presStyleCnt="0"/>
      <dgm:spPr/>
    </dgm:pt>
  </dgm:ptLst>
  <dgm:cxnLst>
    <dgm:cxn modelId="{20D0BAC7-3502-4AAD-A7FA-E36A02F6C049}" type="presOf" srcId="{ED1BB87F-5BCE-4073-BBBA-15B8E5E9B2BB}" destId="{9A794584-8F5A-4EBB-A25F-3EB1B5B75CDD}" srcOrd="1" destOrd="0" presId="urn:microsoft.com/office/officeart/2005/8/layout/hierarchy2"/>
    <dgm:cxn modelId="{0029BE47-60B2-463B-9343-DCB17D7913CC}" srcId="{1E7B866D-D64F-4C23-88DD-302B72CD33E9}" destId="{15F8D801-CE86-4941-9216-CB96EE1863F5}" srcOrd="2" destOrd="0" parTransId="{106DDCAA-3642-4D1E-9D08-2635A1C865A5}" sibTransId="{AAEB8649-31E1-46FD-B3BA-47F20091AA32}"/>
    <dgm:cxn modelId="{F4BFAABB-9E93-4989-9910-3EABD88439A8}" type="presOf" srcId="{AEB7CAE6-B222-41C9-BDF1-442F85B23238}" destId="{56BB8841-5B6A-4549-97D3-E6AC85E07F0F}" srcOrd="0" destOrd="0" presId="urn:microsoft.com/office/officeart/2005/8/layout/hierarchy2"/>
    <dgm:cxn modelId="{31DD43C3-6F5F-402A-9985-B2741FDEBB12}" type="presOf" srcId="{EEBC4514-9C6D-44C0-AA6C-B43CFABF8364}" destId="{9F7BF4A7-5CA7-434E-A76E-F84386D99E48}" srcOrd="0" destOrd="0" presId="urn:microsoft.com/office/officeart/2005/8/layout/hierarchy2"/>
    <dgm:cxn modelId="{303B4F63-59CF-442A-9DB4-D6B11FC98343}" type="presOf" srcId="{1E7B866D-D64F-4C23-88DD-302B72CD33E9}" destId="{01EA9465-9513-4EF5-B390-46650B3F4DBE}" srcOrd="0" destOrd="0" presId="urn:microsoft.com/office/officeart/2005/8/layout/hierarchy2"/>
    <dgm:cxn modelId="{1CE16D2C-FE52-4F60-A5D6-9B6DD7896F4D}" srcId="{1E7B866D-D64F-4C23-88DD-302B72CD33E9}" destId="{669BF604-37C4-47DB-BC11-D2514349C5BA}" srcOrd="1" destOrd="0" parTransId="{D209F55E-7C67-4847-8849-AC42C6D04660}" sibTransId="{D45E466F-B03E-4566-913F-2E558883755A}"/>
    <dgm:cxn modelId="{92832D01-2868-47F9-9974-0879035B5C77}" type="presOf" srcId="{106DDCAA-3642-4D1E-9D08-2635A1C865A5}" destId="{E3212E24-7D0E-4C6A-B5B6-9C71D1D628C2}" srcOrd="1" destOrd="0" presId="urn:microsoft.com/office/officeart/2005/8/layout/hierarchy2"/>
    <dgm:cxn modelId="{9DBA2687-5F91-43BE-B232-6B19BB03E38D}" type="presOf" srcId="{15F8D801-CE86-4941-9216-CB96EE1863F5}" destId="{143FAD47-8DE7-4DCA-98E2-E43236207148}" srcOrd="0" destOrd="0" presId="urn:microsoft.com/office/officeart/2005/8/layout/hierarchy2"/>
    <dgm:cxn modelId="{588F7BDE-8158-4B72-97EF-552311B80EAD}" type="presOf" srcId="{D209F55E-7C67-4847-8849-AC42C6D04660}" destId="{77625DAE-00F1-4146-B00B-445FD6B3F5DB}" srcOrd="1" destOrd="0" presId="urn:microsoft.com/office/officeart/2005/8/layout/hierarchy2"/>
    <dgm:cxn modelId="{AC1058CF-55D6-4668-95F5-88CE384F800E}" srcId="{1E7B866D-D64F-4C23-88DD-302B72CD33E9}" destId="{5F4CB084-4957-4D6D-A242-4CFCAC588BFC}" srcOrd="0" destOrd="0" parTransId="{EEBC4514-9C6D-44C0-AA6C-B43CFABF8364}" sibTransId="{F11117BF-B7EB-48ED-ADCB-1D2352508FBD}"/>
    <dgm:cxn modelId="{6E7CC5B0-8E38-482B-8343-48CF624BEE79}" type="presOf" srcId="{106DDCAA-3642-4D1E-9D08-2635A1C865A5}" destId="{F23D0EDA-45BA-4DFA-885A-F3F847775BB6}" srcOrd="0" destOrd="0" presId="urn:microsoft.com/office/officeart/2005/8/layout/hierarchy2"/>
    <dgm:cxn modelId="{4EC66331-3100-4282-B13F-AC372F1A798A}" type="presOf" srcId="{5F4CB084-4957-4D6D-A242-4CFCAC588BFC}" destId="{CF2DCBD8-2394-40B6-A15D-5CB5C4DAAC50}" srcOrd="0" destOrd="0" presId="urn:microsoft.com/office/officeart/2005/8/layout/hierarchy2"/>
    <dgm:cxn modelId="{0EE79A36-C5BC-4AEE-953F-ED5B393FB75A}" type="presOf" srcId="{115FB412-22DA-49B5-BD6E-AE1C8BCDD90D}" destId="{D8119EE4-305D-4DB2-90FD-A9B65428EF43}" srcOrd="0" destOrd="0" presId="urn:microsoft.com/office/officeart/2005/8/layout/hierarchy2"/>
    <dgm:cxn modelId="{CD919333-D0EC-4372-A318-7B0359D48918}" type="presOf" srcId="{D209F55E-7C67-4847-8849-AC42C6D04660}" destId="{661E2397-6426-47E9-91BD-92F6CB4670C9}" srcOrd="0" destOrd="0" presId="urn:microsoft.com/office/officeart/2005/8/layout/hierarchy2"/>
    <dgm:cxn modelId="{A8BBDFC2-3816-41A2-8B62-2F67256A72CA}" srcId="{115FB412-22DA-49B5-BD6E-AE1C8BCDD90D}" destId="{1E7B866D-D64F-4C23-88DD-302B72CD33E9}" srcOrd="0" destOrd="0" parTransId="{49AE1D61-12C4-4365-B597-27212C449C45}" sibTransId="{20F6A4EF-5C76-4310-BE0C-AD9551DEE4F8}"/>
    <dgm:cxn modelId="{2982C82D-91A4-4CF8-A39C-B2D858FC22AE}" type="presOf" srcId="{ED1BB87F-5BCE-4073-BBBA-15B8E5E9B2BB}" destId="{EBD54D5E-1693-42C7-A5F0-F695D990D722}" srcOrd="0" destOrd="0" presId="urn:microsoft.com/office/officeart/2005/8/layout/hierarchy2"/>
    <dgm:cxn modelId="{D48720FC-FDC7-456C-8C10-EA9BF7CFEEC7}" type="presOf" srcId="{EEBC4514-9C6D-44C0-AA6C-B43CFABF8364}" destId="{B61D17F7-9CF0-47F7-BE78-FC3B424EFD3C}" srcOrd="1" destOrd="0" presId="urn:microsoft.com/office/officeart/2005/8/layout/hierarchy2"/>
    <dgm:cxn modelId="{42BA33FA-8C12-4029-916D-3E038AC4304E}" type="presOf" srcId="{669BF604-37C4-47DB-BC11-D2514349C5BA}" destId="{50177A3D-7133-4974-8B3E-7028F736814D}" srcOrd="0" destOrd="0" presId="urn:microsoft.com/office/officeart/2005/8/layout/hierarchy2"/>
    <dgm:cxn modelId="{D3BE6D42-1FB3-4062-8B5F-CD39F67BC579}" srcId="{1E7B866D-D64F-4C23-88DD-302B72CD33E9}" destId="{AEB7CAE6-B222-41C9-BDF1-442F85B23238}" srcOrd="3" destOrd="0" parTransId="{ED1BB87F-5BCE-4073-BBBA-15B8E5E9B2BB}" sibTransId="{57222237-9BC9-492C-BA8F-B21A23FA93B4}"/>
    <dgm:cxn modelId="{FA2AF008-1159-4688-AA94-2AE55FE7B82C}" type="presParOf" srcId="{D8119EE4-305D-4DB2-90FD-A9B65428EF43}" destId="{4309010B-D3A7-411A-970B-10B7E2D02DC0}" srcOrd="0" destOrd="0" presId="urn:microsoft.com/office/officeart/2005/8/layout/hierarchy2"/>
    <dgm:cxn modelId="{0FAAB765-75AA-4216-AFC9-051AE54C3952}" type="presParOf" srcId="{4309010B-D3A7-411A-970B-10B7E2D02DC0}" destId="{01EA9465-9513-4EF5-B390-46650B3F4DBE}" srcOrd="0" destOrd="0" presId="urn:microsoft.com/office/officeart/2005/8/layout/hierarchy2"/>
    <dgm:cxn modelId="{99100FCB-F082-4DB2-8E92-26C6F5E2E0F6}" type="presParOf" srcId="{4309010B-D3A7-411A-970B-10B7E2D02DC0}" destId="{B486FEAC-1FF0-4F29-9904-E14A5AD6941A}" srcOrd="1" destOrd="0" presId="urn:microsoft.com/office/officeart/2005/8/layout/hierarchy2"/>
    <dgm:cxn modelId="{4BEE8E9C-DD72-49DA-B008-A537AAB3A496}" type="presParOf" srcId="{B486FEAC-1FF0-4F29-9904-E14A5AD6941A}" destId="{9F7BF4A7-5CA7-434E-A76E-F84386D99E48}" srcOrd="0" destOrd="0" presId="urn:microsoft.com/office/officeart/2005/8/layout/hierarchy2"/>
    <dgm:cxn modelId="{9F0ADDB3-F118-4CA3-820A-AAFC1007B974}" type="presParOf" srcId="{9F7BF4A7-5CA7-434E-A76E-F84386D99E48}" destId="{B61D17F7-9CF0-47F7-BE78-FC3B424EFD3C}" srcOrd="0" destOrd="0" presId="urn:microsoft.com/office/officeart/2005/8/layout/hierarchy2"/>
    <dgm:cxn modelId="{59A54A9D-99E1-4260-9627-10E0D3D76E5E}" type="presParOf" srcId="{B486FEAC-1FF0-4F29-9904-E14A5AD6941A}" destId="{82CBC6A6-BCB4-406B-BE99-C39231393DF3}" srcOrd="1" destOrd="0" presId="urn:microsoft.com/office/officeart/2005/8/layout/hierarchy2"/>
    <dgm:cxn modelId="{2AC20836-23B7-4F00-838A-BAB30153D4D5}" type="presParOf" srcId="{82CBC6A6-BCB4-406B-BE99-C39231393DF3}" destId="{CF2DCBD8-2394-40B6-A15D-5CB5C4DAAC50}" srcOrd="0" destOrd="0" presId="urn:microsoft.com/office/officeart/2005/8/layout/hierarchy2"/>
    <dgm:cxn modelId="{19661A6D-B14F-4BD7-8CF7-D44B6C641720}" type="presParOf" srcId="{82CBC6A6-BCB4-406B-BE99-C39231393DF3}" destId="{2A6A7530-8FBA-41D4-B550-63C76EF5D498}" srcOrd="1" destOrd="0" presId="urn:microsoft.com/office/officeart/2005/8/layout/hierarchy2"/>
    <dgm:cxn modelId="{A8ACBCCF-68D6-43DF-8E50-C00A277CEDE9}" type="presParOf" srcId="{B486FEAC-1FF0-4F29-9904-E14A5AD6941A}" destId="{661E2397-6426-47E9-91BD-92F6CB4670C9}" srcOrd="2" destOrd="0" presId="urn:microsoft.com/office/officeart/2005/8/layout/hierarchy2"/>
    <dgm:cxn modelId="{497B2ECA-73C9-4307-B905-C6A0B2905B7E}" type="presParOf" srcId="{661E2397-6426-47E9-91BD-92F6CB4670C9}" destId="{77625DAE-00F1-4146-B00B-445FD6B3F5DB}" srcOrd="0" destOrd="0" presId="urn:microsoft.com/office/officeart/2005/8/layout/hierarchy2"/>
    <dgm:cxn modelId="{877DA341-86F3-4B85-8E47-A4331C9C021A}" type="presParOf" srcId="{B486FEAC-1FF0-4F29-9904-E14A5AD6941A}" destId="{CE0EBE79-4544-4270-8E3D-234792D94D54}" srcOrd="3" destOrd="0" presId="urn:microsoft.com/office/officeart/2005/8/layout/hierarchy2"/>
    <dgm:cxn modelId="{BC06B360-96A8-49CA-A7A9-9AD94AB84A4A}" type="presParOf" srcId="{CE0EBE79-4544-4270-8E3D-234792D94D54}" destId="{50177A3D-7133-4974-8B3E-7028F736814D}" srcOrd="0" destOrd="0" presId="urn:microsoft.com/office/officeart/2005/8/layout/hierarchy2"/>
    <dgm:cxn modelId="{88A7F7C7-3344-4EDA-91B9-FCC4CF0BA4AB}" type="presParOf" srcId="{CE0EBE79-4544-4270-8E3D-234792D94D54}" destId="{9FABAB0B-937D-4A9F-BD84-65F4E023D94D}" srcOrd="1" destOrd="0" presId="urn:microsoft.com/office/officeart/2005/8/layout/hierarchy2"/>
    <dgm:cxn modelId="{47DEC708-A0BE-4F2E-B3A7-E805A137E2AD}" type="presParOf" srcId="{B486FEAC-1FF0-4F29-9904-E14A5AD6941A}" destId="{F23D0EDA-45BA-4DFA-885A-F3F847775BB6}" srcOrd="4" destOrd="0" presId="urn:microsoft.com/office/officeart/2005/8/layout/hierarchy2"/>
    <dgm:cxn modelId="{7F35927F-9256-4F3D-8302-3D2E737385E7}" type="presParOf" srcId="{F23D0EDA-45BA-4DFA-885A-F3F847775BB6}" destId="{E3212E24-7D0E-4C6A-B5B6-9C71D1D628C2}" srcOrd="0" destOrd="0" presId="urn:microsoft.com/office/officeart/2005/8/layout/hierarchy2"/>
    <dgm:cxn modelId="{A41D7557-7362-451B-A111-A2EA24D68702}" type="presParOf" srcId="{B486FEAC-1FF0-4F29-9904-E14A5AD6941A}" destId="{D96A8D91-041C-4AD7-859B-A42C069C549A}" srcOrd="5" destOrd="0" presId="urn:microsoft.com/office/officeart/2005/8/layout/hierarchy2"/>
    <dgm:cxn modelId="{3C0093DA-3B86-4ADC-9316-1FA76F3074EC}" type="presParOf" srcId="{D96A8D91-041C-4AD7-859B-A42C069C549A}" destId="{143FAD47-8DE7-4DCA-98E2-E43236207148}" srcOrd="0" destOrd="0" presId="urn:microsoft.com/office/officeart/2005/8/layout/hierarchy2"/>
    <dgm:cxn modelId="{39742039-5CB8-4CD0-91C9-FB8F53D38880}" type="presParOf" srcId="{D96A8D91-041C-4AD7-859B-A42C069C549A}" destId="{8FB1B7D3-EBCA-4E79-8AFE-224D328A255C}" srcOrd="1" destOrd="0" presId="urn:microsoft.com/office/officeart/2005/8/layout/hierarchy2"/>
    <dgm:cxn modelId="{22AEF361-2184-4065-8AF7-506DA42BA83C}" type="presParOf" srcId="{B486FEAC-1FF0-4F29-9904-E14A5AD6941A}" destId="{EBD54D5E-1693-42C7-A5F0-F695D990D722}" srcOrd="6" destOrd="0" presId="urn:microsoft.com/office/officeart/2005/8/layout/hierarchy2"/>
    <dgm:cxn modelId="{E910930A-4F00-4CD7-9C51-696806D155DD}" type="presParOf" srcId="{EBD54D5E-1693-42C7-A5F0-F695D990D722}" destId="{9A794584-8F5A-4EBB-A25F-3EB1B5B75CDD}" srcOrd="0" destOrd="0" presId="urn:microsoft.com/office/officeart/2005/8/layout/hierarchy2"/>
    <dgm:cxn modelId="{C189266F-7A1F-4CC0-B6D7-06DB9A951701}" type="presParOf" srcId="{B486FEAC-1FF0-4F29-9904-E14A5AD6941A}" destId="{014957FD-D91D-4ECC-8718-D2F82F8D5436}" srcOrd="7" destOrd="0" presId="urn:microsoft.com/office/officeart/2005/8/layout/hierarchy2"/>
    <dgm:cxn modelId="{7D8EA11A-D736-4D84-9997-1E41FFA3B8B9}" type="presParOf" srcId="{014957FD-D91D-4ECC-8718-D2F82F8D5436}" destId="{56BB8841-5B6A-4549-97D3-E6AC85E07F0F}" srcOrd="0" destOrd="0" presId="urn:microsoft.com/office/officeart/2005/8/layout/hierarchy2"/>
    <dgm:cxn modelId="{784D1D04-DC35-427C-844E-82B566CDA43F}" type="presParOf" srcId="{014957FD-D91D-4ECC-8718-D2F82F8D5436}" destId="{29B3AB64-F0D1-49CB-A5A4-DDE40AAA4189}"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EA9465-9513-4EF5-B390-46650B3F4DBE}">
      <dsp:nvSpPr>
        <dsp:cNvPr id="0" name=""/>
        <dsp:cNvSpPr/>
      </dsp:nvSpPr>
      <dsp:spPr>
        <a:xfrm>
          <a:off x="6274" y="457199"/>
          <a:ext cx="1465714" cy="3810001"/>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Άξονας 1</a:t>
          </a:r>
        </a:p>
        <a:p>
          <a:pPr lvl="0" algn="ctr" defTabSz="889000">
            <a:lnSpc>
              <a:spcPct val="90000"/>
            </a:lnSpc>
            <a:spcBef>
              <a:spcPct val="0"/>
            </a:spcBef>
            <a:spcAft>
              <a:spcPct val="35000"/>
            </a:spcAft>
          </a:pPr>
          <a:r>
            <a:rPr lang="el-GR" sz="2000" b="1" kern="1200" dirty="0">
              <a:latin typeface="Verdana" pitchFamily="34" charset="0"/>
              <a:ea typeface="Verdana" pitchFamily="34" charset="0"/>
            </a:rPr>
            <a:t> Περιβάλλον &amp; Ποιότητα Ζωής</a:t>
          </a:r>
        </a:p>
      </dsp:txBody>
      <dsp:txXfrm>
        <a:off x="6274" y="457199"/>
        <a:ext cx="1465714" cy="3810001"/>
      </dsp:txXfrm>
    </dsp:sp>
    <dsp:sp modelId="{9F7BF4A7-5CA7-434E-A76E-F84386D99E48}">
      <dsp:nvSpPr>
        <dsp:cNvPr id="0" name=""/>
        <dsp:cNvSpPr/>
      </dsp:nvSpPr>
      <dsp:spPr>
        <a:xfrm rot="17214471">
          <a:off x="757190" y="1383866"/>
          <a:ext cx="2015884" cy="27921"/>
        </a:xfrm>
        <a:custGeom>
          <a:avLst/>
          <a:gdLst/>
          <a:ahLst/>
          <a:cxnLst/>
          <a:rect l="0" t="0" r="0" b="0"/>
          <a:pathLst>
            <a:path>
              <a:moveTo>
                <a:pt x="0" y="13960"/>
              </a:moveTo>
              <a:lnTo>
                <a:pt x="2015884" y="1396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rot="17214471">
        <a:off x="1714735" y="1347430"/>
        <a:ext cx="100794" cy="100794"/>
      </dsp:txXfrm>
    </dsp:sp>
    <dsp:sp modelId="{CF2DCBD8-2394-40B6-A15D-5CB5C4DAAC50}">
      <dsp:nvSpPr>
        <dsp:cNvPr id="0" name=""/>
        <dsp:cNvSpPr/>
      </dsp:nvSpPr>
      <dsp:spPr>
        <a:xfrm>
          <a:off x="2058275" y="67026"/>
          <a:ext cx="3621239" cy="732857"/>
        </a:xfrm>
        <a:prstGeom prst="roundRect">
          <a:avLst>
            <a:gd name="adj" fmla="val 10000"/>
          </a:avLst>
        </a:prstGeom>
        <a:gradFill rotWithShape="0">
          <a:gsLst>
            <a:gs pos="0">
              <a:schemeClr val="accent2">
                <a:tint val="99000"/>
                <a:hueOff val="0"/>
                <a:satOff val="0"/>
                <a:lumOff val="0"/>
                <a:alphaOff val="0"/>
                <a:tint val="60000"/>
                <a:satMod val="160000"/>
              </a:schemeClr>
            </a:gs>
            <a:gs pos="46000">
              <a:schemeClr val="accent2">
                <a:tint val="99000"/>
                <a:hueOff val="0"/>
                <a:satOff val="0"/>
                <a:lumOff val="0"/>
                <a:alphaOff val="0"/>
                <a:tint val="86000"/>
                <a:satMod val="160000"/>
              </a:schemeClr>
            </a:gs>
            <a:gs pos="100000">
              <a:schemeClr val="accent2">
                <a:tint val="99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a:latin typeface="Verdana" pitchFamily="34" charset="0"/>
              <a:ea typeface="Verdana" pitchFamily="34" charset="0"/>
            </a:rPr>
            <a:t>Μέτρο 1.1: Φυσικό Περιβάλλον </a:t>
          </a:r>
        </a:p>
      </dsp:txBody>
      <dsp:txXfrm>
        <a:off x="2058275" y="67026"/>
        <a:ext cx="3621239" cy="732857"/>
      </dsp:txXfrm>
    </dsp:sp>
    <dsp:sp modelId="{661E2397-6426-47E9-91BD-92F6CB4670C9}">
      <dsp:nvSpPr>
        <dsp:cNvPr id="0" name=""/>
        <dsp:cNvSpPr/>
      </dsp:nvSpPr>
      <dsp:spPr>
        <a:xfrm rot="17952056">
          <a:off x="1150503" y="1800268"/>
          <a:ext cx="1255496" cy="27921"/>
        </a:xfrm>
        <a:custGeom>
          <a:avLst/>
          <a:gdLst/>
          <a:ahLst/>
          <a:cxnLst/>
          <a:rect l="0" t="0" r="0" b="0"/>
          <a:pathLst>
            <a:path>
              <a:moveTo>
                <a:pt x="0" y="13960"/>
              </a:moveTo>
              <a:lnTo>
                <a:pt x="1255496" y="1396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7952056">
        <a:off x="1746864" y="1782842"/>
        <a:ext cx="62774" cy="62774"/>
      </dsp:txXfrm>
    </dsp:sp>
    <dsp:sp modelId="{50177A3D-7133-4974-8B3E-7028F736814D}">
      <dsp:nvSpPr>
        <dsp:cNvPr id="0" name=""/>
        <dsp:cNvSpPr/>
      </dsp:nvSpPr>
      <dsp:spPr>
        <a:xfrm>
          <a:off x="2084513" y="899830"/>
          <a:ext cx="3601276" cy="732857"/>
        </a:xfrm>
        <a:prstGeom prst="roundRect">
          <a:avLst>
            <a:gd name="adj" fmla="val 10000"/>
          </a:avLst>
        </a:prstGeom>
        <a:gradFill rotWithShape="0">
          <a:gsLst>
            <a:gs pos="0">
              <a:schemeClr val="accent2">
                <a:tint val="99000"/>
                <a:hueOff val="0"/>
                <a:satOff val="0"/>
                <a:lumOff val="0"/>
                <a:alphaOff val="0"/>
                <a:tint val="60000"/>
                <a:satMod val="160000"/>
              </a:schemeClr>
            </a:gs>
            <a:gs pos="46000">
              <a:schemeClr val="accent2">
                <a:tint val="99000"/>
                <a:hueOff val="0"/>
                <a:satOff val="0"/>
                <a:lumOff val="0"/>
                <a:alphaOff val="0"/>
                <a:tint val="86000"/>
                <a:satMod val="160000"/>
              </a:schemeClr>
            </a:gs>
            <a:gs pos="100000">
              <a:schemeClr val="accent2">
                <a:tint val="99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a:latin typeface="Verdana" pitchFamily="34" charset="0"/>
              <a:ea typeface="Verdana" pitchFamily="34" charset="0"/>
            </a:rPr>
            <a:t>Μέτρο 1.2: Υποδομές</a:t>
          </a:r>
        </a:p>
      </dsp:txBody>
      <dsp:txXfrm>
        <a:off x="2084513" y="899830"/>
        <a:ext cx="3601276" cy="732857"/>
      </dsp:txXfrm>
    </dsp:sp>
    <dsp:sp modelId="{F23D0EDA-45BA-4DFA-885A-F3F847775BB6}">
      <dsp:nvSpPr>
        <dsp:cNvPr id="0" name=""/>
        <dsp:cNvSpPr/>
      </dsp:nvSpPr>
      <dsp:spPr>
        <a:xfrm>
          <a:off x="1471989" y="2348239"/>
          <a:ext cx="586285" cy="27921"/>
        </a:xfrm>
        <a:custGeom>
          <a:avLst/>
          <a:gdLst/>
          <a:ahLst/>
          <a:cxnLst/>
          <a:rect l="0" t="0" r="0" b="0"/>
          <a:pathLst>
            <a:path>
              <a:moveTo>
                <a:pt x="0" y="13960"/>
              </a:moveTo>
              <a:lnTo>
                <a:pt x="586285" y="1396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a:off x="1750475" y="2347542"/>
        <a:ext cx="29314" cy="29314"/>
      </dsp:txXfrm>
    </dsp:sp>
    <dsp:sp modelId="{143FAD47-8DE7-4DCA-98E2-E43236207148}">
      <dsp:nvSpPr>
        <dsp:cNvPr id="0" name=""/>
        <dsp:cNvSpPr/>
      </dsp:nvSpPr>
      <dsp:spPr>
        <a:xfrm>
          <a:off x="2058275" y="1752598"/>
          <a:ext cx="3599312" cy="1219203"/>
        </a:xfrm>
        <a:prstGeom prst="roundRect">
          <a:avLst>
            <a:gd name="adj" fmla="val 10000"/>
          </a:avLst>
        </a:prstGeom>
        <a:gradFill rotWithShape="0">
          <a:gsLst>
            <a:gs pos="0">
              <a:schemeClr val="accent2">
                <a:tint val="99000"/>
                <a:hueOff val="0"/>
                <a:satOff val="0"/>
                <a:lumOff val="0"/>
                <a:alphaOff val="0"/>
                <a:tint val="60000"/>
                <a:satMod val="160000"/>
              </a:schemeClr>
            </a:gs>
            <a:gs pos="46000">
              <a:schemeClr val="accent2">
                <a:tint val="99000"/>
                <a:hueOff val="0"/>
                <a:satOff val="0"/>
                <a:lumOff val="0"/>
                <a:alphaOff val="0"/>
                <a:tint val="86000"/>
                <a:satMod val="160000"/>
              </a:schemeClr>
            </a:gs>
            <a:gs pos="100000">
              <a:schemeClr val="accent2">
                <a:tint val="99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a:t>Μέτρο 1.3: Ενεργειακή Διαχείριση &amp; Αντιμετώπιση Κλιματικής </a:t>
          </a:r>
          <a:r>
            <a:rPr lang="el-GR" sz="2000" kern="1200" dirty="0">
              <a:latin typeface="Verdana" pitchFamily="34" charset="0"/>
              <a:ea typeface="Verdana" pitchFamily="34" charset="0"/>
            </a:rPr>
            <a:t>Αλλαγής</a:t>
          </a:r>
        </a:p>
      </dsp:txBody>
      <dsp:txXfrm>
        <a:off x="2058275" y="1752598"/>
        <a:ext cx="3599312" cy="1219203"/>
      </dsp:txXfrm>
    </dsp:sp>
    <dsp:sp modelId="{EBD54D5E-1693-42C7-A5F0-F695D990D722}">
      <dsp:nvSpPr>
        <dsp:cNvPr id="0" name=""/>
        <dsp:cNvSpPr/>
      </dsp:nvSpPr>
      <dsp:spPr>
        <a:xfrm rot="3675342">
          <a:off x="1150516" y="2891218"/>
          <a:ext cx="1238584" cy="27921"/>
        </a:xfrm>
        <a:custGeom>
          <a:avLst/>
          <a:gdLst/>
          <a:ahLst/>
          <a:cxnLst/>
          <a:rect l="0" t="0" r="0" b="0"/>
          <a:pathLst>
            <a:path>
              <a:moveTo>
                <a:pt x="0" y="13960"/>
              </a:moveTo>
              <a:lnTo>
                <a:pt x="1238584" y="1396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3675342">
        <a:off x="1738843" y="2874214"/>
        <a:ext cx="61929" cy="61929"/>
      </dsp:txXfrm>
    </dsp:sp>
    <dsp:sp modelId="{56BB8841-5B6A-4549-97D3-E6AC85E07F0F}">
      <dsp:nvSpPr>
        <dsp:cNvPr id="0" name=""/>
        <dsp:cNvSpPr/>
      </dsp:nvSpPr>
      <dsp:spPr>
        <a:xfrm>
          <a:off x="2067627" y="3081730"/>
          <a:ext cx="3599312" cy="732857"/>
        </a:xfrm>
        <a:prstGeom prst="roundRect">
          <a:avLst>
            <a:gd name="adj" fmla="val 10000"/>
          </a:avLst>
        </a:prstGeom>
        <a:gradFill rotWithShape="0">
          <a:gsLst>
            <a:gs pos="0">
              <a:schemeClr val="accent2">
                <a:tint val="99000"/>
                <a:hueOff val="0"/>
                <a:satOff val="0"/>
                <a:lumOff val="0"/>
                <a:alphaOff val="0"/>
                <a:tint val="60000"/>
                <a:satMod val="160000"/>
              </a:schemeClr>
            </a:gs>
            <a:gs pos="46000">
              <a:schemeClr val="accent2">
                <a:tint val="99000"/>
                <a:hueOff val="0"/>
                <a:satOff val="0"/>
                <a:lumOff val="0"/>
                <a:alphaOff val="0"/>
                <a:tint val="86000"/>
                <a:satMod val="160000"/>
              </a:schemeClr>
            </a:gs>
            <a:gs pos="100000">
              <a:schemeClr val="accent2">
                <a:tint val="99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a:t>Μέτρο 1.4: </a:t>
          </a:r>
          <a:r>
            <a:rPr lang="el-GR" sz="2000" kern="1200" dirty="0">
              <a:latin typeface="Verdana" pitchFamily="34" charset="0"/>
              <a:ea typeface="Verdana" pitchFamily="34" charset="0"/>
            </a:rPr>
            <a:t>Πολιτική</a:t>
          </a:r>
          <a:r>
            <a:rPr lang="el-GR" sz="2000" kern="1200" dirty="0"/>
            <a:t> Προστασία</a:t>
          </a:r>
        </a:p>
      </dsp:txBody>
      <dsp:txXfrm>
        <a:off x="2067627" y="3081730"/>
        <a:ext cx="3599312" cy="732857"/>
      </dsp:txXfrm>
    </dsp:sp>
    <dsp:sp modelId="{85393AFE-40C5-4AB7-B84E-E3073202F499}">
      <dsp:nvSpPr>
        <dsp:cNvPr id="0" name=""/>
        <dsp:cNvSpPr/>
      </dsp:nvSpPr>
      <dsp:spPr>
        <a:xfrm rot="4367635">
          <a:off x="775194" y="3293454"/>
          <a:ext cx="1978997" cy="27921"/>
        </a:xfrm>
        <a:custGeom>
          <a:avLst/>
          <a:gdLst/>
          <a:ahLst/>
          <a:cxnLst/>
          <a:rect l="0" t="0" r="0" b="0"/>
          <a:pathLst>
            <a:path>
              <a:moveTo>
                <a:pt x="0" y="13960"/>
              </a:moveTo>
              <a:lnTo>
                <a:pt x="1978997" y="13960"/>
              </a:lnTo>
            </a:path>
          </a:pathLst>
        </a:custGeom>
        <a:noFill/>
        <a:ln w="25400" cap="flat" cmpd="sng" algn="ctr">
          <a:solidFill>
            <a:schemeClr val="accent2">
              <a:tint val="99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rot="4367635">
        <a:off x="1715218" y="3257940"/>
        <a:ext cx="98949" cy="98949"/>
      </dsp:txXfrm>
    </dsp:sp>
    <dsp:sp modelId="{D21CA2A1-624C-4152-BB8C-D573ECCDD428}">
      <dsp:nvSpPr>
        <dsp:cNvPr id="0" name=""/>
        <dsp:cNvSpPr/>
      </dsp:nvSpPr>
      <dsp:spPr>
        <a:xfrm>
          <a:off x="2057396" y="3886202"/>
          <a:ext cx="3599326" cy="732857"/>
        </a:xfrm>
        <a:prstGeom prst="roundRect">
          <a:avLst>
            <a:gd name="adj" fmla="val 10000"/>
          </a:avLst>
        </a:prstGeom>
        <a:gradFill rotWithShape="0">
          <a:gsLst>
            <a:gs pos="0">
              <a:schemeClr val="accent2">
                <a:tint val="99000"/>
                <a:hueOff val="0"/>
                <a:satOff val="0"/>
                <a:lumOff val="0"/>
                <a:alphaOff val="0"/>
                <a:tint val="60000"/>
                <a:satMod val="160000"/>
              </a:schemeClr>
            </a:gs>
            <a:gs pos="46000">
              <a:schemeClr val="accent2">
                <a:tint val="99000"/>
                <a:hueOff val="0"/>
                <a:satOff val="0"/>
                <a:lumOff val="0"/>
                <a:alphaOff val="0"/>
                <a:tint val="86000"/>
                <a:satMod val="160000"/>
              </a:schemeClr>
            </a:gs>
            <a:gs pos="100000">
              <a:schemeClr val="accent2">
                <a:tint val="99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kern="1200" dirty="0">
              <a:latin typeface="Verdana" pitchFamily="34" charset="0"/>
              <a:ea typeface="Verdana" pitchFamily="34" charset="0"/>
            </a:rPr>
            <a:t>Μέτρο 1.5: Βιώσιμη Κινητικότητα</a:t>
          </a:r>
        </a:p>
      </dsp:txBody>
      <dsp:txXfrm>
        <a:off x="2057396" y="3886202"/>
        <a:ext cx="3599326" cy="73285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EA9465-9513-4EF5-B390-46650B3F4DBE}">
      <dsp:nvSpPr>
        <dsp:cNvPr id="0" name=""/>
        <dsp:cNvSpPr/>
      </dsp:nvSpPr>
      <dsp:spPr>
        <a:xfrm>
          <a:off x="10570" y="1405124"/>
          <a:ext cx="3371546" cy="1609352"/>
        </a:xfrm>
        <a:prstGeom prst="roundRect">
          <a:avLst>
            <a:gd name="adj" fmla="val 10000"/>
          </a:avLst>
        </a:prstGeom>
        <a:gradFill rotWithShape="0">
          <a:gsLst>
            <a:gs pos="0">
              <a:schemeClr val="accent2">
                <a:shade val="60000"/>
                <a:hueOff val="0"/>
                <a:satOff val="0"/>
                <a:lumOff val="0"/>
                <a:alphaOff val="0"/>
                <a:tint val="60000"/>
                <a:satMod val="160000"/>
              </a:schemeClr>
            </a:gs>
            <a:gs pos="46000">
              <a:schemeClr val="accent2">
                <a:shade val="60000"/>
                <a:hueOff val="0"/>
                <a:satOff val="0"/>
                <a:lumOff val="0"/>
                <a:alphaOff val="0"/>
                <a:tint val="86000"/>
                <a:satMod val="160000"/>
              </a:schemeClr>
            </a:gs>
            <a:gs pos="100000">
              <a:schemeClr val="accent2">
                <a:shade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Άξονας 2: </a:t>
          </a:r>
          <a:r>
            <a:rPr lang="el-GR" sz="2000" b="1" kern="1200" dirty="0">
              <a:latin typeface="Verdana" pitchFamily="34" charset="0"/>
              <a:ea typeface="Verdana" pitchFamily="34" charset="0"/>
              <a:cs typeface="+mn-cs"/>
            </a:rPr>
            <a:t>Κοινωνική Πολιτική, Υγεία, Παιδεία, Αθλητισμός &amp; Πολιτισμός</a:t>
          </a:r>
          <a:endParaRPr lang="el-GR" sz="2000" b="1" kern="1200" dirty="0">
            <a:latin typeface="Verdana" pitchFamily="34" charset="0"/>
            <a:ea typeface="Verdana" pitchFamily="34" charset="0"/>
          </a:endParaRPr>
        </a:p>
      </dsp:txBody>
      <dsp:txXfrm>
        <a:off x="10570" y="1405124"/>
        <a:ext cx="3371546" cy="1609352"/>
      </dsp:txXfrm>
    </dsp:sp>
    <dsp:sp modelId="{9F7BF4A7-5CA7-434E-A76E-F84386D99E48}">
      <dsp:nvSpPr>
        <dsp:cNvPr id="0" name=""/>
        <dsp:cNvSpPr/>
      </dsp:nvSpPr>
      <dsp:spPr>
        <a:xfrm rot="17540271">
          <a:off x="2850298" y="1402394"/>
          <a:ext cx="1715729" cy="27834"/>
        </a:xfrm>
        <a:custGeom>
          <a:avLst/>
          <a:gdLst/>
          <a:ahLst/>
          <a:cxnLst/>
          <a:rect l="0" t="0" r="0" b="0"/>
          <a:pathLst>
            <a:path>
              <a:moveTo>
                <a:pt x="0" y="13917"/>
              </a:moveTo>
              <a:lnTo>
                <a:pt x="1715729" y="1391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rot="17540271">
        <a:off x="3665269" y="1373417"/>
        <a:ext cx="85786" cy="85786"/>
      </dsp:txXfrm>
    </dsp:sp>
    <dsp:sp modelId="{CF2DCBD8-2394-40B6-A15D-5CB5C4DAAC50}">
      <dsp:nvSpPr>
        <dsp:cNvPr id="0" name=""/>
        <dsp:cNvSpPr/>
      </dsp:nvSpPr>
      <dsp:spPr>
        <a:xfrm>
          <a:off x="4034208" y="0"/>
          <a:ext cx="4311057" cy="1245643"/>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2.1: Κοινωνική Συνοχή, Μέριμνα &amp; Φροντίδα</a:t>
          </a:r>
        </a:p>
      </dsp:txBody>
      <dsp:txXfrm>
        <a:off x="4034208" y="0"/>
        <a:ext cx="4311057" cy="1245643"/>
      </dsp:txXfrm>
    </dsp:sp>
    <dsp:sp modelId="{661E2397-6426-47E9-91BD-92F6CB4670C9}">
      <dsp:nvSpPr>
        <dsp:cNvPr id="0" name=""/>
        <dsp:cNvSpPr/>
      </dsp:nvSpPr>
      <dsp:spPr>
        <a:xfrm rot="18994951">
          <a:off x="3279133" y="1937213"/>
          <a:ext cx="752702" cy="27834"/>
        </a:xfrm>
        <a:custGeom>
          <a:avLst/>
          <a:gdLst/>
          <a:ahLst/>
          <a:cxnLst/>
          <a:rect l="0" t="0" r="0" b="0"/>
          <a:pathLst>
            <a:path>
              <a:moveTo>
                <a:pt x="0" y="13917"/>
              </a:moveTo>
              <a:lnTo>
                <a:pt x="752702" y="1391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994951">
        <a:off x="3636667" y="1932313"/>
        <a:ext cx="37635" cy="37635"/>
      </dsp:txXfrm>
    </dsp:sp>
    <dsp:sp modelId="{50177A3D-7133-4974-8B3E-7028F736814D}">
      <dsp:nvSpPr>
        <dsp:cNvPr id="0" name=""/>
        <dsp:cNvSpPr/>
      </dsp:nvSpPr>
      <dsp:spPr>
        <a:xfrm>
          <a:off x="3928852" y="1350751"/>
          <a:ext cx="3632913" cy="683420"/>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2.2: Υγεία</a:t>
          </a:r>
        </a:p>
      </dsp:txBody>
      <dsp:txXfrm>
        <a:off x="3928852" y="1350751"/>
        <a:ext cx="3632913" cy="683420"/>
      </dsp:txXfrm>
    </dsp:sp>
    <dsp:sp modelId="{F23D0EDA-45BA-4DFA-885A-F3F847775BB6}">
      <dsp:nvSpPr>
        <dsp:cNvPr id="0" name=""/>
        <dsp:cNvSpPr/>
      </dsp:nvSpPr>
      <dsp:spPr>
        <a:xfrm rot="2396233">
          <a:off x="3295919" y="2433112"/>
          <a:ext cx="739091" cy="27834"/>
        </a:xfrm>
        <a:custGeom>
          <a:avLst/>
          <a:gdLst/>
          <a:ahLst/>
          <a:cxnLst/>
          <a:rect l="0" t="0" r="0" b="0"/>
          <a:pathLst>
            <a:path>
              <a:moveTo>
                <a:pt x="0" y="13917"/>
              </a:moveTo>
              <a:lnTo>
                <a:pt x="739091" y="1391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396233">
        <a:off x="3646987" y="2428552"/>
        <a:ext cx="36954" cy="36954"/>
      </dsp:txXfrm>
    </dsp:sp>
    <dsp:sp modelId="{143FAD47-8DE7-4DCA-98E2-E43236207148}">
      <dsp:nvSpPr>
        <dsp:cNvPr id="0" name=""/>
        <dsp:cNvSpPr/>
      </dsp:nvSpPr>
      <dsp:spPr>
        <a:xfrm>
          <a:off x="3948813" y="2156374"/>
          <a:ext cx="4509386" cy="1055768"/>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2.3: Εκπαίδευση &amp; </a:t>
          </a:r>
          <a:endParaRPr lang="el-GR" sz="2000" b="1" kern="1200" dirty="0" smtClean="0">
            <a:latin typeface="Verdana" pitchFamily="34" charset="0"/>
            <a:ea typeface="Verdana" pitchFamily="34" charset="0"/>
          </a:endParaRP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Δια </a:t>
          </a:r>
          <a:r>
            <a:rPr lang="el-GR" sz="2000" b="1" kern="1200" dirty="0">
              <a:latin typeface="Verdana" pitchFamily="34" charset="0"/>
              <a:ea typeface="Verdana" pitchFamily="34" charset="0"/>
            </a:rPr>
            <a:t>Βίου Μάθηση</a:t>
          </a:r>
        </a:p>
      </dsp:txBody>
      <dsp:txXfrm>
        <a:off x="3948813" y="2156374"/>
        <a:ext cx="4509386" cy="1055768"/>
      </dsp:txXfrm>
    </dsp:sp>
    <dsp:sp modelId="{EBD54D5E-1693-42C7-A5F0-F695D990D722}">
      <dsp:nvSpPr>
        <dsp:cNvPr id="0" name=""/>
        <dsp:cNvSpPr/>
      </dsp:nvSpPr>
      <dsp:spPr>
        <a:xfrm rot="4297649">
          <a:off x="2788182" y="3018976"/>
          <a:ext cx="1734603" cy="27834"/>
        </a:xfrm>
        <a:custGeom>
          <a:avLst/>
          <a:gdLst/>
          <a:ahLst/>
          <a:cxnLst/>
          <a:rect l="0" t="0" r="0" b="0"/>
          <a:pathLst>
            <a:path>
              <a:moveTo>
                <a:pt x="0" y="13917"/>
              </a:moveTo>
              <a:lnTo>
                <a:pt x="1734603" y="13917"/>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rot="4297649">
        <a:off x="3612119" y="2989528"/>
        <a:ext cx="86730" cy="86730"/>
      </dsp:txXfrm>
    </dsp:sp>
    <dsp:sp modelId="{56BB8841-5B6A-4549-97D3-E6AC85E07F0F}">
      <dsp:nvSpPr>
        <dsp:cNvPr id="0" name=""/>
        <dsp:cNvSpPr/>
      </dsp:nvSpPr>
      <dsp:spPr>
        <a:xfrm>
          <a:off x="3928852" y="3294966"/>
          <a:ext cx="4518776" cy="1122039"/>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2.4: Πολιτισμός &amp; Αθλητισμός</a:t>
          </a:r>
        </a:p>
      </dsp:txBody>
      <dsp:txXfrm>
        <a:off x="3928852" y="3294966"/>
        <a:ext cx="4518776" cy="11220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EA9465-9513-4EF5-B390-46650B3F4DBE}">
      <dsp:nvSpPr>
        <dsp:cNvPr id="0" name=""/>
        <dsp:cNvSpPr/>
      </dsp:nvSpPr>
      <dsp:spPr>
        <a:xfrm>
          <a:off x="0" y="609605"/>
          <a:ext cx="3332112" cy="2666989"/>
        </a:xfrm>
        <a:prstGeom prst="roundRect">
          <a:avLst>
            <a:gd name="adj" fmla="val 10000"/>
          </a:avLst>
        </a:prstGeom>
        <a:gradFill rotWithShape="0">
          <a:gsLst>
            <a:gs pos="0">
              <a:schemeClr val="accent2">
                <a:shade val="60000"/>
                <a:hueOff val="0"/>
                <a:satOff val="0"/>
                <a:lumOff val="0"/>
                <a:alphaOff val="0"/>
                <a:tint val="60000"/>
                <a:satMod val="160000"/>
              </a:schemeClr>
            </a:gs>
            <a:gs pos="46000">
              <a:schemeClr val="accent2">
                <a:shade val="60000"/>
                <a:hueOff val="0"/>
                <a:satOff val="0"/>
                <a:lumOff val="0"/>
                <a:alphaOff val="0"/>
                <a:tint val="86000"/>
                <a:satMod val="160000"/>
              </a:schemeClr>
            </a:gs>
            <a:gs pos="100000">
              <a:schemeClr val="accent2">
                <a:shade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Άξονας 3</a:t>
          </a:r>
          <a:r>
            <a:rPr lang="el-GR" sz="2000" b="1" kern="1200" dirty="0" smtClean="0">
              <a:latin typeface="Verdana" pitchFamily="34" charset="0"/>
              <a:ea typeface="Verdana" pitchFamily="34" charset="0"/>
            </a:rPr>
            <a:t>:</a:t>
          </a: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 </a:t>
          </a:r>
          <a:r>
            <a:rPr lang="el-GR" sz="2000" b="1" kern="1200" dirty="0">
              <a:latin typeface="Verdana" pitchFamily="34" charset="0"/>
              <a:ea typeface="Verdana" pitchFamily="34" charset="0"/>
              <a:cs typeface="+mn-cs"/>
            </a:rPr>
            <a:t>Τοπική Οικονομία, Επιχειρηματικότητα &amp; Απασχόληση</a:t>
          </a:r>
          <a:endParaRPr lang="el-GR" sz="2000" b="1" kern="1200" dirty="0">
            <a:latin typeface="Verdana" pitchFamily="34" charset="0"/>
            <a:ea typeface="Verdana" pitchFamily="34" charset="0"/>
          </a:endParaRPr>
        </a:p>
      </dsp:txBody>
      <dsp:txXfrm>
        <a:off x="0" y="609605"/>
        <a:ext cx="3332112" cy="2666989"/>
      </dsp:txXfrm>
    </dsp:sp>
    <dsp:sp modelId="{9F7BF4A7-5CA7-434E-A76E-F84386D99E48}">
      <dsp:nvSpPr>
        <dsp:cNvPr id="0" name=""/>
        <dsp:cNvSpPr/>
      </dsp:nvSpPr>
      <dsp:spPr>
        <a:xfrm rot="19459998">
          <a:off x="3178017" y="1425524"/>
          <a:ext cx="1642999" cy="77167"/>
        </a:xfrm>
        <a:custGeom>
          <a:avLst/>
          <a:gdLst/>
          <a:ahLst/>
          <a:cxnLst/>
          <a:rect l="0" t="0" r="0" b="0"/>
          <a:pathLst>
            <a:path>
              <a:moveTo>
                <a:pt x="0" y="38583"/>
              </a:moveTo>
              <a:lnTo>
                <a:pt x="1642999" y="38583"/>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rot="19459998">
        <a:off x="3958442" y="1423033"/>
        <a:ext cx="82149" cy="82149"/>
      </dsp:txXfrm>
    </dsp:sp>
    <dsp:sp modelId="{CF2DCBD8-2394-40B6-A15D-5CB5C4DAAC50}">
      <dsp:nvSpPr>
        <dsp:cNvPr id="0" name=""/>
        <dsp:cNvSpPr/>
      </dsp:nvSpPr>
      <dsp:spPr>
        <a:xfrm>
          <a:off x="4666922" y="152089"/>
          <a:ext cx="3332112" cy="1666056"/>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3.1</a:t>
          </a:r>
          <a:r>
            <a:rPr lang="el-GR" sz="2000" b="1" kern="1200" dirty="0" smtClean="0">
              <a:latin typeface="Verdana" pitchFamily="34" charset="0"/>
              <a:ea typeface="Verdana" pitchFamily="34" charset="0"/>
            </a:rPr>
            <a:t>:</a:t>
          </a: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 </a:t>
          </a:r>
          <a:r>
            <a:rPr lang="el-GR" sz="2000" b="1" kern="1200" dirty="0">
              <a:latin typeface="Verdana" pitchFamily="34" charset="0"/>
              <a:ea typeface="Verdana" pitchFamily="34" charset="0"/>
            </a:rPr>
            <a:t>Ενίσχυση της Τοπικής Οικονομίας</a:t>
          </a:r>
        </a:p>
      </dsp:txBody>
      <dsp:txXfrm>
        <a:off x="4666922" y="152089"/>
        <a:ext cx="3332112" cy="1666056"/>
      </dsp:txXfrm>
    </dsp:sp>
    <dsp:sp modelId="{661E2397-6426-47E9-91BD-92F6CB4670C9}">
      <dsp:nvSpPr>
        <dsp:cNvPr id="0" name=""/>
        <dsp:cNvSpPr/>
      </dsp:nvSpPr>
      <dsp:spPr>
        <a:xfrm rot="2144814">
          <a:off x="3179364" y="2378184"/>
          <a:ext cx="1621579" cy="77167"/>
        </a:xfrm>
        <a:custGeom>
          <a:avLst/>
          <a:gdLst/>
          <a:ahLst/>
          <a:cxnLst/>
          <a:rect l="0" t="0" r="0" b="0"/>
          <a:pathLst>
            <a:path>
              <a:moveTo>
                <a:pt x="0" y="38583"/>
              </a:moveTo>
              <a:lnTo>
                <a:pt x="1621579" y="38583"/>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l-GR" sz="600" kern="1200"/>
        </a:p>
      </dsp:txBody>
      <dsp:txXfrm rot="2144814">
        <a:off x="3949615" y="2376228"/>
        <a:ext cx="81078" cy="81078"/>
      </dsp:txXfrm>
    </dsp:sp>
    <dsp:sp modelId="{50177A3D-7133-4974-8B3E-7028F736814D}">
      <dsp:nvSpPr>
        <dsp:cNvPr id="0" name=""/>
        <dsp:cNvSpPr/>
      </dsp:nvSpPr>
      <dsp:spPr>
        <a:xfrm>
          <a:off x="4648196" y="2057408"/>
          <a:ext cx="3332112" cy="1666056"/>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3.2: </a:t>
          </a:r>
          <a:endParaRPr lang="el-GR" sz="2000" b="1" kern="1200" dirty="0" smtClean="0">
            <a:latin typeface="Verdana" pitchFamily="34" charset="0"/>
            <a:ea typeface="Verdana" pitchFamily="34" charset="0"/>
          </a:endParaRP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Απασχόληση </a:t>
          </a:r>
          <a:r>
            <a:rPr lang="el-GR" sz="2000" b="1" kern="1200" dirty="0">
              <a:latin typeface="Verdana" pitchFamily="34" charset="0"/>
              <a:ea typeface="Verdana" pitchFamily="34" charset="0"/>
            </a:rPr>
            <a:t>&amp; Ανθρώπινο Δυναμικό </a:t>
          </a:r>
        </a:p>
      </dsp:txBody>
      <dsp:txXfrm>
        <a:off x="4648196" y="2057408"/>
        <a:ext cx="3332112" cy="16660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1EA9465-9513-4EF5-B390-46650B3F4DBE}">
      <dsp:nvSpPr>
        <dsp:cNvPr id="0" name=""/>
        <dsp:cNvSpPr/>
      </dsp:nvSpPr>
      <dsp:spPr>
        <a:xfrm>
          <a:off x="8021" y="806407"/>
          <a:ext cx="2725587" cy="3725816"/>
        </a:xfrm>
        <a:prstGeom prst="roundRect">
          <a:avLst>
            <a:gd name="adj" fmla="val 10000"/>
          </a:avLst>
        </a:prstGeom>
        <a:gradFill rotWithShape="0">
          <a:gsLst>
            <a:gs pos="0">
              <a:schemeClr val="accent2">
                <a:shade val="60000"/>
                <a:hueOff val="0"/>
                <a:satOff val="0"/>
                <a:lumOff val="0"/>
                <a:alphaOff val="0"/>
                <a:tint val="60000"/>
                <a:satMod val="160000"/>
              </a:schemeClr>
            </a:gs>
            <a:gs pos="46000">
              <a:schemeClr val="accent2">
                <a:shade val="60000"/>
                <a:hueOff val="0"/>
                <a:satOff val="0"/>
                <a:lumOff val="0"/>
                <a:alphaOff val="0"/>
                <a:tint val="86000"/>
                <a:satMod val="160000"/>
              </a:schemeClr>
            </a:gs>
            <a:gs pos="100000">
              <a:schemeClr val="accent2">
                <a:shade val="60000"/>
                <a:hueOff val="0"/>
                <a:satOff val="0"/>
                <a:lumOff val="0"/>
                <a:alphaOff val="0"/>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150000"/>
            </a:lnSpc>
            <a:spcBef>
              <a:spcPct val="0"/>
            </a:spcBef>
            <a:spcAft>
              <a:spcPct val="35000"/>
            </a:spcAft>
          </a:pPr>
          <a:r>
            <a:rPr lang="el-GR" sz="2000" b="1" kern="1200" dirty="0">
              <a:latin typeface="Verdana" pitchFamily="34" charset="0"/>
              <a:ea typeface="Verdana" pitchFamily="34" charset="0"/>
            </a:rPr>
            <a:t>Άξονας </a:t>
          </a:r>
          <a:r>
            <a:rPr lang="el-GR" sz="2000" b="1" kern="1200" dirty="0" smtClean="0">
              <a:latin typeface="Verdana" pitchFamily="34" charset="0"/>
              <a:ea typeface="Verdana" pitchFamily="34" charset="0"/>
            </a:rPr>
            <a:t>4:</a:t>
          </a:r>
        </a:p>
        <a:p>
          <a:pPr lvl="0" algn="ctr" defTabSz="889000">
            <a:lnSpc>
              <a:spcPct val="150000"/>
            </a:lnSpc>
            <a:spcBef>
              <a:spcPct val="0"/>
            </a:spcBef>
            <a:spcAft>
              <a:spcPct val="35000"/>
            </a:spcAft>
          </a:pPr>
          <a:r>
            <a:rPr lang="el-GR" sz="2000" b="1" kern="1200" dirty="0" smtClean="0">
              <a:latin typeface="Verdana" pitchFamily="34" charset="0"/>
              <a:ea typeface="Verdana" pitchFamily="34" charset="0"/>
            </a:rPr>
            <a:t> Εσωτερική Λειτουργία και Διακυβέρνηση</a:t>
          </a:r>
          <a:endParaRPr lang="el-GR" sz="2000" b="1" kern="1200" dirty="0">
            <a:latin typeface="Verdana" pitchFamily="34" charset="0"/>
            <a:ea typeface="Verdana" pitchFamily="34" charset="0"/>
          </a:endParaRPr>
        </a:p>
      </dsp:txBody>
      <dsp:txXfrm>
        <a:off x="8021" y="806407"/>
        <a:ext cx="2725587" cy="3725816"/>
      </dsp:txXfrm>
    </dsp:sp>
    <dsp:sp modelId="{9F7BF4A7-5CA7-434E-A76E-F84386D99E48}">
      <dsp:nvSpPr>
        <dsp:cNvPr id="0" name=""/>
        <dsp:cNvSpPr/>
      </dsp:nvSpPr>
      <dsp:spPr>
        <a:xfrm rot="16833421">
          <a:off x="1964147" y="1736024"/>
          <a:ext cx="1884118" cy="14356"/>
        </a:xfrm>
        <a:custGeom>
          <a:avLst/>
          <a:gdLst/>
          <a:ahLst/>
          <a:cxnLst/>
          <a:rect l="0" t="0" r="0" b="0"/>
          <a:pathLst>
            <a:path>
              <a:moveTo>
                <a:pt x="0" y="7178"/>
              </a:moveTo>
              <a:lnTo>
                <a:pt x="1884118" y="7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rot="16833421">
        <a:off x="2859103" y="1696099"/>
        <a:ext cx="94205" cy="94205"/>
      </dsp:txXfrm>
    </dsp:sp>
    <dsp:sp modelId="{CF2DCBD8-2394-40B6-A15D-5CB5C4DAAC50}">
      <dsp:nvSpPr>
        <dsp:cNvPr id="0" name=""/>
        <dsp:cNvSpPr/>
      </dsp:nvSpPr>
      <dsp:spPr>
        <a:xfrm>
          <a:off x="3078805" y="218504"/>
          <a:ext cx="5371373" cy="1197168"/>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a:t>
          </a:r>
          <a:r>
            <a:rPr lang="el-GR" sz="2000" b="1" kern="1200" dirty="0" smtClean="0">
              <a:latin typeface="Verdana" pitchFamily="34" charset="0"/>
              <a:ea typeface="Verdana" pitchFamily="34" charset="0"/>
            </a:rPr>
            <a:t>4.1:</a:t>
          </a: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 Οργάνωση και Λειτουργία Υπηρεσιών του Δήμου</a:t>
          </a:r>
          <a:endParaRPr lang="el-GR" sz="2000" b="1" kern="1200" dirty="0">
            <a:latin typeface="Verdana" pitchFamily="34" charset="0"/>
            <a:ea typeface="Verdana" pitchFamily="34" charset="0"/>
          </a:endParaRPr>
        </a:p>
      </dsp:txBody>
      <dsp:txXfrm>
        <a:off x="3078805" y="218504"/>
        <a:ext cx="5371373" cy="1197168"/>
      </dsp:txXfrm>
    </dsp:sp>
    <dsp:sp modelId="{661E2397-6426-47E9-91BD-92F6CB4670C9}">
      <dsp:nvSpPr>
        <dsp:cNvPr id="0" name=""/>
        <dsp:cNvSpPr/>
      </dsp:nvSpPr>
      <dsp:spPr>
        <a:xfrm rot="18530732">
          <a:off x="2594894" y="2372323"/>
          <a:ext cx="744220" cy="14356"/>
        </a:xfrm>
        <a:custGeom>
          <a:avLst/>
          <a:gdLst/>
          <a:ahLst/>
          <a:cxnLst/>
          <a:rect l="0" t="0" r="0" b="0"/>
          <a:pathLst>
            <a:path>
              <a:moveTo>
                <a:pt x="0" y="7178"/>
              </a:moveTo>
              <a:lnTo>
                <a:pt x="744220" y="7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18530732">
        <a:off x="2948399" y="2360895"/>
        <a:ext cx="37211" cy="37211"/>
      </dsp:txXfrm>
    </dsp:sp>
    <dsp:sp modelId="{50177A3D-7133-4974-8B3E-7028F736814D}">
      <dsp:nvSpPr>
        <dsp:cNvPr id="0" name=""/>
        <dsp:cNvSpPr/>
      </dsp:nvSpPr>
      <dsp:spPr>
        <a:xfrm>
          <a:off x="3200400" y="1469834"/>
          <a:ext cx="5153226" cy="1239705"/>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a:t>
          </a:r>
          <a:r>
            <a:rPr lang="el-GR" sz="2000" b="1" kern="1200" dirty="0" smtClean="0">
              <a:latin typeface="Verdana" pitchFamily="34" charset="0"/>
              <a:ea typeface="Verdana" pitchFamily="34" charset="0"/>
            </a:rPr>
            <a:t>4.2:</a:t>
          </a: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 Ψηφιακός  Μετασχηματισμός του Δήμου</a:t>
          </a:r>
          <a:endParaRPr lang="el-GR" sz="2000" b="1" kern="1200" dirty="0">
            <a:latin typeface="Verdana" pitchFamily="34" charset="0"/>
            <a:ea typeface="Verdana" pitchFamily="34" charset="0"/>
          </a:endParaRPr>
        </a:p>
      </dsp:txBody>
      <dsp:txXfrm>
        <a:off x="3200400" y="1469834"/>
        <a:ext cx="5153226" cy="1239705"/>
      </dsp:txXfrm>
    </dsp:sp>
    <dsp:sp modelId="{F23D0EDA-45BA-4DFA-885A-F3F847775BB6}">
      <dsp:nvSpPr>
        <dsp:cNvPr id="0" name=""/>
        <dsp:cNvSpPr/>
      </dsp:nvSpPr>
      <dsp:spPr>
        <a:xfrm rot="2603065">
          <a:off x="2602886" y="2990757"/>
          <a:ext cx="956834" cy="14356"/>
        </a:xfrm>
        <a:custGeom>
          <a:avLst/>
          <a:gdLst/>
          <a:ahLst/>
          <a:cxnLst/>
          <a:rect l="0" t="0" r="0" b="0"/>
          <a:pathLst>
            <a:path>
              <a:moveTo>
                <a:pt x="0" y="7178"/>
              </a:moveTo>
              <a:lnTo>
                <a:pt x="956834" y="7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a:p>
      </dsp:txBody>
      <dsp:txXfrm rot="2603065">
        <a:off x="3057382" y="2974014"/>
        <a:ext cx="47841" cy="47841"/>
      </dsp:txXfrm>
    </dsp:sp>
    <dsp:sp modelId="{143FAD47-8DE7-4DCA-98E2-E43236207148}">
      <dsp:nvSpPr>
        <dsp:cNvPr id="0" name=""/>
        <dsp:cNvSpPr/>
      </dsp:nvSpPr>
      <dsp:spPr>
        <a:xfrm>
          <a:off x="3428998" y="2765237"/>
          <a:ext cx="4857919" cy="1122635"/>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a:t>
          </a:r>
          <a:r>
            <a:rPr lang="el-GR" sz="2000" b="1" kern="1200" dirty="0" smtClean="0">
              <a:latin typeface="Verdana" pitchFamily="34" charset="0"/>
              <a:ea typeface="Verdana" pitchFamily="34" charset="0"/>
            </a:rPr>
            <a:t>4.3:</a:t>
          </a: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 Συμμετοχή Ανθρώπινου Δυναμικού</a:t>
          </a:r>
          <a:endParaRPr lang="el-GR" sz="2000" b="1" kern="1200" dirty="0">
            <a:latin typeface="Verdana" pitchFamily="34" charset="0"/>
            <a:ea typeface="Verdana" pitchFamily="34" charset="0"/>
          </a:endParaRPr>
        </a:p>
      </dsp:txBody>
      <dsp:txXfrm>
        <a:off x="3428998" y="2765237"/>
        <a:ext cx="4857919" cy="1122635"/>
      </dsp:txXfrm>
    </dsp:sp>
    <dsp:sp modelId="{EBD54D5E-1693-42C7-A5F0-F695D990D722}">
      <dsp:nvSpPr>
        <dsp:cNvPr id="0" name=""/>
        <dsp:cNvSpPr/>
      </dsp:nvSpPr>
      <dsp:spPr>
        <a:xfrm rot="4195514">
          <a:off x="2068342" y="3613556"/>
          <a:ext cx="2025922" cy="14356"/>
        </a:xfrm>
        <a:custGeom>
          <a:avLst/>
          <a:gdLst/>
          <a:ahLst/>
          <a:cxnLst/>
          <a:rect l="0" t="0" r="0" b="0"/>
          <a:pathLst>
            <a:path>
              <a:moveTo>
                <a:pt x="0" y="7178"/>
              </a:moveTo>
              <a:lnTo>
                <a:pt x="2025922" y="7178"/>
              </a:lnTo>
            </a:path>
          </a:pathLst>
        </a:cu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l-GR" sz="700" kern="1200"/>
        </a:p>
      </dsp:txBody>
      <dsp:txXfrm rot="4195514">
        <a:off x="3030655" y="3570086"/>
        <a:ext cx="101296" cy="101296"/>
      </dsp:txXfrm>
    </dsp:sp>
    <dsp:sp modelId="{56BB8841-5B6A-4549-97D3-E6AC85E07F0F}">
      <dsp:nvSpPr>
        <dsp:cNvPr id="0" name=""/>
        <dsp:cNvSpPr/>
      </dsp:nvSpPr>
      <dsp:spPr>
        <a:xfrm>
          <a:off x="3428998" y="3962401"/>
          <a:ext cx="4954367" cy="1219506"/>
        </a:xfrm>
        <a:prstGeom prst="roundRect">
          <a:avLst>
            <a:gd name="adj" fmla="val 10000"/>
          </a:avLst>
        </a:prstGeom>
        <a:gradFill rotWithShape="0">
          <a:gsLst>
            <a:gs pos="0">
              <a:schemeClr val="accent2">
                <a:shade val="80000"/>
                <a:hueOff val="0"/>
                <a:satOff val="0"/>
                <a:lumOff val="0"/>
                <a:alphaOff val="0"/>
                <a:tint val="60000"/>
                <a:satMod val="160000"/>
              </a:schemeClr>
            </a:gs>
            <a:gs pos="46000">
              <a:schemeClr val="accent2">
                <a:shade val="80000"/>
                <a:hueOff val="0"/>
                <a:satOff val="0"/>
                <a:lumOff val="0"/>
                <a:alphaOff val="0"/>
                <a:tint val="86000"/>
                <a:satMod val="160000"/>
              </a:schemeClr>
            </a:gs>
            <a:gs pos="100000">
              <a:schemeClr val="accent2">
                <a:shade val="80000"/>
                <a:hueOff val="0"/>
                <a:satOff val="0"/>
                <a:lumOff val="0"/>
                <a:alphaOff val="0"/>
                <a:shade val="40000"/>
                <a:satMod val="160000"/>
              </a:schemeClr>
            </a:gs>
          </a:gsLst>
          <a:path path="circle">
            <a:fillToRect l="50000" t="155000" r="50000" b="-55000"/>
          </a:path>
        </a:gradFill>
        <a:ln>
          <a:noFill/>
        </a:ln>
        <a:effectLst>
          <a:outerShdw blurRad="63500" dist="25400" dir="147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l-GR" sz="2000" b="1" kern="1200" dirty="0">
              <a:latin typeface="Verdana" pitchFamily="34" charset="0"/>
              <a:ea typeface="Verdana" pitchFamily="34" charset="0"/>
            </a:rPr>
            <a:t>Μέτρο </a:t>
          </a:r>
          <a:r>
            <a:rPr lang="el-GR" sz="2000" b="1" kern="1200" dirty="0" smtClean="0">
              <a:latin typeface="Verdana" pitchFamily="34" charset="0"/>
              <a:ea typeface="Verdana" pitchFamily="34" charset="0"/>
            </a:rPr>
            <a:t>4.4:</a:t>
          </a:r>
        </a:p>
        <a:p>
          <a:pPr lvl="0" algn="ctr" defTabSz="889000">
            <a:lnSpc>
              <a:spcPct val="90000"/>
            </a:lnSpc>
            <a:spcBef>
              <a:spcPct val="0"/>
            </a:spcBef>
            <a:spcAft>
              <a:spcPct val="35000"/>
            </a:spcAft>
          </a:pPr>
          <a:r>
            <a:rPr lang="el-GR" sz="2000" b="1" kern="1200" dirty="0" smtClean="0">
              <a:latin typeface="Verdana" pitchFamily="34" charset="0"/>
              <a:ea typeface="Verdana" pitchFamily="34" charset="0"/>
            </a:rPr>
            <a:t> Ενίσχυση Εξωστρέφειας του Δήμου και ανάπτυξη συνεργασιών</a:t>
          </a:r>
          <a:endParaRPr lang="el-GR" sz="2000" b="1" kern="1200" dirty="0">
            <a:latin typeface="Verdana" pitchFamily="34" charset="0"/>
            <a:ea typeface="Verdana" pitchFamily="34" charset="0"/>
          </a:endParaRPr>
        </a:p>
      </dsp:txBody>
      <dsp:txXfrm>
        <a:off x="3428998" y="3962401"/>
        <a:ext cx="4954367" cy="12195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3275013" cy="534988"/>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4279900" y="0"/>
            <a:ext cx="3275013" cy="534988"/>
          </a:xfrm>
          <a:prstGeom prst="rect">
            <a:avLst/>
          </a:prstGeom>
        </p:spPr>
        <p:txBody>
          <a:bodyPr vert="horz" lIns="91440" tIns="45720" rIns="91440" bIns="45720" rtlCol="0"/>
          <a:lstStyle>
            <a:lvl1pPr algn="r">
              <a:defRPr sz="1200"/>
            </a:lvl1pPr>
          </a:lstStyle>
          <a:p>
            <a:fld id="{5811EB44-1A76-4A26-A4A5-6AB2575576ED}" type="datetimeFigureOut">
              <a:rPr lang="el-GR" smtClean="0"/>
              <a:pPr/>
              <a:t>26/3/2025</a:t>
            </a:fld>
            <a:endParaRPr lang="el-GR"/>
          </a:p>
        </p:txBody>
      </p:sp>
      <p:sp>
        <p:nvSpPr>
          <p:cNvPr id="4" name="3 - Θέση εικόνας διαφάνειας"/>
          <p:cNvSpPr>
            <a:spLocks noGrp="1" noRot="1" noChangeAspect="1"/>
          </p:cNvSpPr>
          <p:nvPr>
            <p:ph type="sldImg" idx="2"/>
          </p:nvPr>
        </p:nvSpPr>
        <p:spPr>
          <a:xfrm>
            <a:off x="941388" y="801688"/>
            <a:ext cx="5673725" cy="4010025"/>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755650" y="5080000"/>
            <a:ext cx="6045200" cy="481171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10156825"/>
            <a:ext cx="3275013" cy="534988"/>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4279900" y="10156825"/>
            <a:ext cx="3275013" cy="534988"/>
          </a:xfrm>
          <a:prstGeom prst="rect">
            <a:avLst/>
          </a:prstGeom>
        </p:spPr>
        <p:txBody>
          <a:bodyPr vert="horz" lIns="91440" tIns="45720" rIns="91440" bIns="45720" rtlCol="0" anchor="b"/>
          <a:lstStyle>
            <a:lvl1pPr algn="r">
              <a:defRPr sz="1200"/>
            </a:lvl1pPr>
          </a:lstStyle>
          <a:p>
            <a:fld id="{E5B5D202-09E2-45F4-AECA-022A7D885BE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133" rtl="0" eaLnBrk="1" latinLnBrk="0" hangingPunct="1">
      <a:defRPr sz="1300" kern="1200">
        <a:solidFill>
          <a:schemeClr val="tx1"/>
        </a:solidFill>
        <a:latin typeface="+mn-lt"/>
        <a:ea typeface="+mn-ea"/>
        <a:cs typeface="+mn-cs"/>
      </a:defRPr>
    </a:lvl1pPr>
    <a:lvl2pPr marL="457067" algn="l" defTabSz="914133" rtl="0" eaLnBrk="1" latinLnBrk="0" hangingPunct="1">
      <a:defRPr sz="1300" kern="1200">
        <a:solidFill>
          <a:schemeClr val="tx1"/>
        </a:solidFill>
        <a:latin typeface="+mn-lt"/>
        <a:ea typeface="+mn-ea"/>
        <a:cs typeface="+mn-cs"/>
      </a:defRPr>
    </a:lvl2pPr>
    <a:lvl3pPr marL="914133" algn="l" defTabSz="914133" rtl="0" eaLnBrk="1" latinLnBrk="0" hangingPunct="1">
      <a:defRPr sz="1300" kern="1200">
        <a:solidFill>
          <a:schemeClr val="tx1"/>
        </a:solidFill>
        <a:latin typeface="+mn-lt"/>
        <a:ea typeface="+mn-ea"/>
        <a:cs typeface="+mn-cs"/>
      </a:defRPr>
    </a:lvl3pPr>
    <a:lvl4pPr marL="1371200" algn="l" defTabSz="914133" rtl="0" eaLnBrk="1" latinLnBrk="0" hangingPunct="1">
      <a:defRPr sz="1300" kern="1200">
        <a:solidFill>
          <a:schemeClr val="tx1"/>
        </a:solidFill>
        <a:latin typeface="+mn-lt"/>
        <a:ea typeface="+mn-ea"/>
        <a:cs typeface="+mn-cs"/>
      </a:defRPr>
    </a:lvl4pPr>
    <a:lvl5pPr marL="1828266" algn="l" defTabSz="914133" rtl="0" eaLnBrk="1" latinLnBrk="0" hangingPunct="1">
      <a:defRPr sz="1300" kern="1200">
        <a:solidFill>
          <a:schemeClr val="tx1"/>
        </a:solidFill>
        <a:latin typeface="+mn-lt"/>
        <a:ea typeface="+mn-ea"/>
        <a:cs typeface="+mn-cs"/>
      </a:defRPr>
    </a:lvl5pPr>
    <a:lvl6pPr marL="2285333" algn="l" defTabSz="914133" rtl="0" eaLnBrk="1" latinLnBrk="0" hangingPunct="1">
      <a:defRPr sz="1300" kern="1200">
        <a:solidFill>
          <a:schemeClr val="tx1"/>
        </a:solidFill>
        <a:latin typeface="+mn-lt"/>
        <a:ea typeface="+mn-ea"/>
        <a:cs typeface="+mn-cs"/>
      </a:defRPr>
    </a:lvl6pPr>
    <a:lvl7pPr marL="2742400" algn="l" defTabSz="914133" rtl="0" eaLnBrk="1" latinLnBrk="0" hangingPunct="1">
      <a:defRPr sz="1300" kern="1200">
        <a:solidFill>
          <a:schemeClr val="tx1"/>
        </a:solidFill>
        <a:latin typeface="+mn-lt"/>
        <a:ea typeface="+mn-ea"/>
        <a:cs typeface="+mn-cs"/>
      </a:defRPr>
    </a:lvl7pPr>
    <a:lvl8pPr marL="3199466" algn="l" defTabSz="914133" rtl="0" eaLnBrk="1" latinLnBrk="0" hangingPunct="1">
      <a:defRPr sz="1300" kern="1200">
        <a:solidFill>
          <a:schemeClr val="tx1"/>
        </a:solidFill>
        <a:latin typeface="+mn-lt"/>
        <a:ea typeface="+mn-ea"/>
        <a:cs typeface="+mn-cs"/>
      </a:defRPr>
    </a:lvl8pPr>
    <a:lvl9pPr marL="3656533" algn="l" defTabSz="91413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1388" y="801688"/>
            <a:ext cx="5673725" cy="4010025"/>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E5B5D202-09E2-45F4-AECA-022A7D885BEC}" type="slidenum">
              <a:rPr lang="el-GR" smtClean="0"/>
              <a:pPr/>
              <a:t>23</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1388" y="801688"/>
            <a:ext cx="5673725" cy="4010025"/>
          </a:xfrm>
        </p:spPr>
      </p:sp>
      <p:sp>
        <p:nvSpPr>
          <p:cNvPr id="3" name="2 - Θέση σημειώσεων"/>
          <p:cNvSpPr>
            <a:spLocks noGrp="1"/>
          </p:cNvSpPr>
          <p:nvPr>
            <p:ph type="body" idx="1"/>
          </p:nvPr>
        </p:nvSpPr>
        <p:spPr/>
        <p:txBody>
          <a:bodyPr>
            <a:normAutofit/>
          </a:bodyPr>
          <a:lstStyle/>
          <a:p>
            <a:r>
              <a:rPr lang="el-GR" dirty="0" err="1" smtClean="0"/>
              <a:t>φωτο</a:t>
            </a:r>
            <a:endParaRPr lang="el-GR" dirty="0"/>
          </a:p>
        </p:txBody>
      </p:sp>
      <p:sp>
        <p:nvSpPr>
          <p:cNvPr id="4" name="3 - Θέση αριθμού διαφάνειας"/>
          <p:cNvSpPr>
            <a:spLocks noGrp="1"/>
          </p:cNvSpPr>
          <p:nvPr>
            <p:ph type="sldNum" sz="quarter" idx="10"/>
          </p:nvPr>
        </p:nvSpPr>
        <p:spPr/>
        <p:txBody>
          <a:bodyPr/>
          <a:lstStyle/>
          <a:p>
            <a:fld id="{E5B5D202-09E2-45F4-AECA-022A7D885BEC}" type="slidenum">
              <a:rPr lang="el-GR" smtClean="0"/>
              <a:pPr/>
              <a:t>46</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1388" y="801688"/>
            <a:ext cx="5673725" cy="4010025"/>
          </a:xfrm>
        </p:spPr>
      </p:sp>
      <p:sp>
        <p:nvSpPr>
          <p:cNvPr id="3" name="2 - Θέση σημειώσεων"/>
          <p:cNvSpPr>
            <a:spLocks noGrp="1"/>
          </p:cNvSpPr>
          <p:nvPr>
            <p:ph type="body" idx="1"/>
          </p:nvPr>
        </p:nvSpPr>
        <p:spPr/>
        <p:txBody>
          <a:bodyPr>
            <a:normAutofit/>
          </a:bodyPr>
          <a:lstStyle/>
          <a:p>
            <a:r>
              <a:rPr lang="el-GR" dirty="0" err="1" smtClean="0"/>
              <a:t>φωτο</a:t>
            </a:r>
            <a:endParaRPr lang="el-GR" dirty="0"/>
          </a:p>
        </p:txBody>
      </p:sp>
      <p:sp>
        <p:nvSpPr>
          <p:cNvPr id="4" name="3 - Θέση αριθμού διαφάνειας"/>
          <p:cNvSpPr>
            <a:spLocks noGrp="1"/>
          </p:cNvSpPr>
          <p:nvPr>
            <p:ph type="sldNum" sz="quarter" idx="10"/>
          </p:nvPr>
        </p:nvSpPr>
        <p:spPr/>
        <p:txBody>
          <a:bodyPr/>
          <a:lstStyle/>
          <a:p>
            <a:fld id="{E5B5D202-09E2-45F4-AECA-022A7D885BEC}" type="slidenum">
              <a:rPr lang="el-GR" smtClean="0"/>
              <a:pPr/>
              <a:t>52</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1388" y="801688"/>
            <a:ext cx="5673725" cy="4010025"/>
          </a:xfrm>
        </p:spPr>
      </p:sp>
      <p:sp>
        <p:nvSpPr>
          <p:cNvPr id="3" name="2 - Θέση σημειώσεων"/>
          <p:cNvSpPr>
            <a:spLocks noGrp="1"/>
          </p:cNvSpPr>
          <p:nvPr>
            <p:ph type="body" idx="1"/>
          </p:nvPr>
        </p:nvSpPr>
        <p:spPr/>
        <p:txBody>
          <a:bodyPr>
            <a:normAutofit/>
          </a:bodyPr>
          <a:lstStyle/>
          <a:p>
            <a:r>
              <a:rPr lang="el-GR" dirty="0" err="1" smtClean="0"/>
              <a:t>Φωτογραφια</a:t>
            </a:r>
            <a:r>
              <a:rPr lang="el-GR" dirty="0" smtClean="0"/>
              <a:t> </a:t>
            </a:r>
            <a:r>
              <a:rPr lang="el-GR" dirty="0" err="1" smtClean="0"/>
              <a:t>νομπελ</a:t>
            </a:r>
            <a:endParaRPr lang="el-GR" dirty="0"/>
          </a:p>
        </p:txBody>
      </p:sp>
      <p:sp>
        <p:nvSpPr>
          <p:cNvPr id="4" name="3 - Θέση αριθμού διαφάνειας"/>
          <p:cNvSpPr>
            <a:spLocks noGrp="1"/>
          </p:cNvSpPr>
          <p:nvPr>
            <p:ph type="sldNum" sz="quarter" idx="10"/>
          </p:nvPr>
        </p:nvSpPr>
        <p:spPr/>
        <p:txBody>
          <a:bodyPr/>
          <a:lstStyle/>
          <a:p>
            <a:fld id="{E5B5D202-09E2-45F4-AECA-022A7D885BEC}" type="slidenum">
              <a:rPr lang="el-GR" smtClean="0"/>
              <a:pPr/>
              <a:t>56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41388" y="801688"/>
            <a:ext cx="5673725" cy="4010025"/>
          </a:xfrm>
        </p:spPr>
      </p:sp>
      <p:sp>
        <p:nvSpPr>
          <p:cNvPr id="3" name="2 - Θέση σημειώσεων"/>
          <p:cNvSpPr>
            <a:spLocks noGrp="1"/>
          </p:cNvSpPr>
          <p:nvPr>
            <p:ph type="body" idx="1"/>
          </p:nvPr>
        </p:nvSpPr>
        <p:spPr/>
        <p:txBody>
          <a:bodyPr>
            <a:normAutofit/>
          </a:bodyPr>
          <a:lstStyle/>
          <a:p>
            <a:r>
              <a:rPr lang="el-GR" dirty="0" smtClean="0">
                <a:solidFill>
                  <a:srgbClr val="FF0000"/>
                </a:solidFill>
              </a:rPr>
              <a:t>ΕΊΝΑΙ</a:t>
            </a:r>
            <a:r>
              <a:rPr lang="el-GR" baseline="0" dirty="0" smtClean="0">
                <a:solidFill>
                  <a:srgbClr val="FF0000"/>
                </a:solidFill>
              </a:rPr>
              <a:t> </a:t>
            </a:r>
            <a:r>
              <a:rPr lang="el-GR" baseline="0" dirty="0" err="1" smtClean="0">
                <a:solidFill>
                  <a:srgbClr val="FF0000"/>
                </a:solidFill>
              </a:rPr>
              <a:t>σωστα</a:t>
            </a:r>
            <a:r>
              <a:rPr lang="el-GR" baseline="0" dirty="0" smtClean="0">
                <a:solidFill>
                  <a:srgbClr val="FF0000"/>
                </a:solidFill>
              </a:rPr>
              <a:t> τα </a:t>
            </a:r>
            <a:r>
              <a:rPr lang="el-GR" baseline="0" dirty="0" err="1" smtClean="0">
                <a:solidFill>
                  <a:srgbClr val="FF0000"/>
                </a:solidFill>
              </a:rPr>
              <a:t>νουμερα</a:t>
            </a:r>
            <a:r>
              <a:rPr lang="el-GR" baseline="0" dirty="0" smtClean="0">
                <a:solidFill>
                  <a:srgbClr val="FF0000"/>
                </a:solidFill>
              </a:rPr>
              <a:t>?</a:t>
            </a:r>
            <a:endParaRPr lang="el-GR" dirty="0">
              <a:solidFill>
                <a:srgbClr val="FF0000"/>
              </a:solidFill>
            </a:endParaRPr>
          </a:p>
        </p:txBody>
      </p:sp>
      <p:sp>
        <p:nvSpPr>
          <p:cNvPr id="4" name="3 - Θέση αριθμού διαφάνειας"/>
          <p:cNvSpPr>
            <a:spLocks noGrp="1"/>
          </p:cNvSpPr>
          <p:nvPr>
            <p:ph type="sldNum" sz="quarter" idx="10"/>
          </p:nvPr>
        </p:nvSpPr>
        <p:spPr/>
        <p:txBody>
          <a:bodyPr/>
          <a:lstStyle/>
          <a:p>
            <a:fld id="{E5B5D202-09E2-45F4-AECA-022A7D885BEC}" type="slidenum">
              <a:rPr lang="el-GR" smtClean="0"/>
              <a:pPr/>
              <a:t>74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3118908" y="0"/>
            <a:ext cx="7574492" cy="75565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lIns="104278" tIns="52139" rIns="104278" bIns="52139"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659342" y="3778250"/>
            <a:ext cx="75565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104278" tIns="52139" rIns="104278" bIns="52139" anchor="t" compatLnSpc="1"/>
          <a:lstStyle>
            <a:extLst/>
          </a:lstStyle>
          <a:p>
            <a:endParaRPr kumimoji="0" lang="en-US"/>
          </a:p>
        </p:txBody>
      </p:sp>
      <p:sp>
        <p:nvSpPr>
          <p:cNvPr id="12" name="11 - Τίτλος"/>
          <p:cNvSpPr>
            <a:spLocks noGrp="1"/>
          </p:cNvSpPr>
          <p:nvPr>
            <p:ph type="ctrTitle"/>
          </p:nvPr>
        </p:nvSpPr>
        <p:spPr>
          <a:xfrm>
            <a:off x="3937365" y="587728"/>
            <a:ext cx="5970482" cy="3160296"/>
          </a:xfrm>
        </p:spPr>
        <p:txBody>
          <a:bodyPr lIns="52139" tIns="0" rIns="52139">
            <a:noAutofit/>
          </a:bodyPr>
          <a:lstStyle>
            <a:lvl1pPr algn="r">
              <a:defRPr sz="48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922833" y="3900406"/>
            <a:ext cx="5981449" cy="1213412"/>
          </a:xfrm>
        </p:spPr>
        <p:txBody>
          <a:bodyPr lIns="52139" tIns="0" rIns="52139" bIns="0"/>
          <a:lstStyle>
            <a:lvl1pPr marL="0" indent="0" algn="r">
              <a:buNone/>
              <a:defRPr sz="2500">
                <a:solidFill>
                  <a:srgbClr val="FFFFFF"/>
                </a:solidFill>
                <a:effectLst/>
              </a:defRPr>
            </a:lvl1pPr>
            <a:lvl2pPr marL="521391" indent="0" algn="ctr">
              <a:buNone/>
            </a:lvl2pPr>
            <a:lvl3pPr marL="1042782" indent="0" algn="ctr">
              <a:buNone/>
            </a:lvl3pPr>
            <a:lvl4pPr marL="1564173" indent="0" algn="ctr">
              <a:buNone/>
            </a:lvl4pPr>
            <a:lvl5pPr marL="2085564" indent="0" algn="ctr">
              <a:buNone/>
            </a:lvl5pPr>
            <a:lvl6pPr marL="2606954" indent="0" algn="ctr">
              <a:buNone/>
            </a:lvl6pPr>
            <a:lvl7pPr marL="3128345" indent="0" algn="ctr">
              <a:buNone/>
            </a:lvl7pPr>
            <a:lvl8pPr marL="3649736" indent="0" algn="ctr">
              <a:buNone/>
            </a:lvl8pPr>
            <a:lvl9pPr marL="4171127"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6866070" y="7225885"/>
            <a:ext cx="2341770" cy="250012"/>
          </a:xfrm>
        </p:spPr>
        <p:txBody>
          <a:bodyPr/>
          <a:lstStyle>
            <a:lvl1pPr>
              <a:defRPr lang="en-US" smtClean="0">
                <a:solidFill>
                  <a:srgbClr val="FFFFFF"/>
                </a:solidFill>
              </a:defRPr>
            </a:lvl1pPr>
            <a:extLst/>
          </a:lstStyle>
          <a:p>
            <a:fld id="{1D8BD707-D9CF-40AE-B4C6-C98DA3205C09}" type="datetimeFigureOut">
              <a:rPr lang="en-US" smtClean="0"/>
              <a:pPr/>
              <a:t>3/26/2025</a:t>
            </a:fld>
            <a:endParaRPr lang="en-US"/>
          </a:p>
        </p:txBody>
      </p:sp>
      <p:sp>
        <p:nvSpPr>
          <p:cNvPr id="18" name="17 - Θέση υποσέλιδου"/>
          <p:cNvSpPr>
            <a:spLocks noGrp="1"/>
          </p:cNvSpPr>
          <p:nvPr>
            <p:ph type="ftr" sz="quarter" idx="11"/>
          </p:nvPr>
        </p:nvSpPr>
        <p:spPr>
          <a:xfrm>
            <a:off x="3297132" y="7225885"/>
            <a:ext cx="3423808" cy="251883"/>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9216256" y="7224014"/>
            <a:ext cx="688026" cy="251883"/>
          </a:xfrm>
        </p:spPr>
        <p:txBody>
          <a:bodyPr/>
          <a:lstStyle>
            <a:lvl1pPr>
              <a:defRPr lang="en-US" smtClean="0">
                <a:solidFill>
                  <a:srgbClr val="FFFFFF"/>
                </a:solidFill>
              </a:defRPr>
            </a:lvl1pPr>
            <a:extLst/>
          </a:lstStyle>
          <a:p>
            <a:fld id="{B6F15528-21DE-4FAA-801E-634DDDAF4B2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663604" y="302960"/>
            <a:ext cx="1782233" cy="6447514"/>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534670" y="302615"/>
            <a:ext cx="7039822" cy="6447514"/>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961738" y="7225885"/>
            <a:ext cx="2341770" cy="250012"/>
          </a:xfrm>
        </p:spPr>
        <p:txBody>
          <a:bodyPr/>
          <a:lstStyle>
            <a:extLst/>
          </a:lstStyle>
          <a:p>
            <a:fld id="{1D8BD707-D9CF-40AE-B4C6-C98DA3205C09}" type="datetimeFigureOut">
              <a:rPr lang="en-US" smtClean="0"/>
              <a:pPr/>
              <a:t>3/26/2025</a:t>
            </a:fld>
            <a:endParaRPr lang="en-US"/>
          </a:p>
        </p:txBody>
      </p:sp>
      <p:sp>
        <p:nvSpPr>
          <p:cNvPr id="5" name="4 - Θέση υποσέλιδου"/>
          <p:cNvSpPr>
            <a:spLocks noGrp="1"/>
          </p:cNvSpPr>
          <p:nvPr>
            <p:ph type="ftr" sz="quarter" idx="11"/>
          </p:nvPr>
        </p:nvSpPr>
        <p:spPr>
          <a:xfrm>
            <a:off x="534670" y="7224014"/>
            <a:ext cx="4277360" cy="251883"/>
          </a:xfrm>
        </p:spPr>
        <p:txBody>
          <a:bodyPr/>
          <a:lstStyle>
            <a:extLst/>
          </a:lstStyle>
          <a:p>
            <a:endParaRPr lang="el-GR"/>
          </a:p>
        </p:txBody>
      </p:sp>
      <p:sp>
        <p:nvSpPr>
          <p:cNvPr id="6" name="5 - Θέση αριθμού διαφάνειας"/>
          <p:cNvSpPr>
            <a:spLocks noGrp="1"/>
          </p:cNvSpPr>
          <p:nvPr>
            <p:ph type="sldNum" sz="quarter" idx="12"/>
          </p:nvPr>
        </p:nvSpPr>
        <p:spPr>
          <a:xfrm>
            <a:off x="7314286" y="7220656"/>
            <a:ext cx="688026" cy="251883"/>
          </a:xfrm>
        </p:spPr>
        <p:txBody>
          <a:bodyPr/>
          <a:lstStyle>
            <a:lvl1pPr>
              <a:defRPr>
                <a:solidFill>
                  <a:schemeClr val="tx2"/>
                </a:solidFill>
              </a:defRPr>
            </a:lvl1pPr>
            <a:extLst/>
          </a:lstStyle>
          <a:p>
            <a:fld id="{B6F15528-21DE-4FAA-801E-634DDDAF4B2B}"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247563" y="3109247"/>
            <a:ext cx="7315446" cy="1500805"/>
          </a:xfrm>
        </p:spPr>
        <p:txBody>
          <a:bodyPr tIns="0" anchor="t"/>
          <a:lstStyle>
            <a:lvl1pPr algn="r">
              <a:buNone/>
              <a:defRPr sz="48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247563" y="2099028"/>
            <a:ext cx="7315446" cy="819235"/>
          </a:xfrm>
        </p:spPr>
        <p:txBody>
          <a:bodyPr anchor="b"/>
          <a:lstStyle>
            <a:lvl1pPr marL="0" indent="0" algn="r">
              <a:buNone/>
              <a:defRPr sz="2300">
                <a:solidFill>
                  <a:schemeClr val="tx1"/>
                </a:solidFill>
                <a:effectLst/>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5524734" y="7224633"/>
            <a:ext cx="2341770" cy="250012"/>
          </a:xfrm>
        </p:spPr>
        <p:txBody>
          <a:bodyPr bIns="0" anchor="b"/>
          <a:lstStyle>
            <a:lvl1pPr>
              <a:defRPr>
                <a:solidFill>
                  <a:schemeClr val="tx2"/>
                </a:solidFill>
              </a:defRPr>
            </a:lvl1pPr>
            <a:extLst/>
          </a:lstStyle>
          <a:p>
            <a:fld id="{1D8BD707-D9CF-40AE-B4C6-C98DA3205C09}" type="datetimeFigureOut">
              <a:rPr lang="en-US" smtClean="0"/>
              <a:pPr/>
              <a:t>3/26/2025</a:t>
            </a:fld>
            <a:endParaRPr lang="en-US"/>
          </a:p>
        </p:txBody>
      </p:sp>
      <p:sp>
        <p:nvSpPr>
          <p:cNvPr id="5" name="4 - Θέση υποσέλιδου"/>
          <p:cNvSpPr>
            <a:spLocks noGrp="1"/>
          </p:cNvSpPr>
          <p:nvPr>
            <p:ph type="ftr" sz="quarter" idx="11"/>
          </p:nvPr>
        </p:nvSpPr>
        <p:spPr>
          <a:xfrm>
            <a:off x="2029405" y="7224633"/>
            <a:ext cx="3386243" cy="251883"/>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7874983" y="7222762"/>
            <a:ext cx="688026" cy="251883"/>
          </a:xfrm>
        </p:spPr>
        <p:txBody>
          <a:bodyPr/>
          <a:lstStyle>
            <a:extLst/>
          </a:lstStyle>
          <a:p>
            <a:fld id="{B6F15528-21DE-4FAA-801E-634DDDAF4B2B}"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4670" y="352637"/>
            <a:ext cx="8469173" cy="1259417"/>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534670" y="1763184"/>
            <a:ext cx="4116959" cy="4986941"/>
          </a:xfrm>
        </p:spPr>
        <p:txBody>
          <a:bodyPr anchor="t"/>
          <a:lstStyle>
            <a:lvl1pPr>
              <a:defRPr sz="3200"/>
            </a:lvl1pPr>
            <a:lvl2pPr>
              <a:defRPr sz="2700"/>
            </a:lvl2pPr>
            <a:lvl3pPr>
              <a:defRPr sz="2300"/>
            </a:lvl3pPr>
            <a:lvl4pPr>
              <a:defRPr sz="2100"/>
            </a:lvl4pPr>
            <a:lvl5pPr>
              <a:defRPr sz="21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886884" y="1763184"/>
            <a:ext cx="4116959" cy="4986941"/>
          </a:xfrm>
        </p:spPr>
        <p:txBody>
          <a:bodyPr anchor="t"/>
          <a:lstStyle>
            <a:lvl1pPr>
              <a:defRPr sz="3200"/>
            </a:lvl1pPr>
            <a:lvl2pPr>
              <a:defRPr sz="2700"/>
            </a:lvl2pPr>
            <a:lvl3pPr>
              <a:defRPr sz="2300"/>
            </a:lvl3pPr>
            <a:lvl4pPr>
              <a:defRPr sz="2100"/>
            </a:lvl4pPr>
            <a:lvl5pPr>
              <a:defRPr sz="21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34670" y="352637"/>
            <a:ext cx="8469173" cy="1259417"/>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4670" y="6465005"/>
            <a:ext cx="4116959" cy="503767"/>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2100" b="1">
                <a:solidFill>
                  <a:schemeClr val="tx2"/>
                </a:solidFill>
                <a:effectLst/>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886884" y="6465005"/>
            <a:ext cx="4116959" cy="503767"/>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2100" b="1">
                <a:solidFill>
                  <a:schemeClr val="tx2"/>
                </a:solidFill>
                <a:effectLst/>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534670" y="1886194"/>
            <a:ext cx="4116959" cy="4533900"/>
          </a:xfrm>
        </p:spPr>
        <p:txBody>
          <a:bodyPr/>
          <a:lstStyle>
            <a:lvl1pPr>
              <a:defRPr sz="2700"/>
            </a:lvl1pPr>
            <a:lvl2pPr>
              <a:defRPr sz="2300"/>
            </a:lvl2pPr>
            <a:lvl3pPr>
              <a:defRPr sz="21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886884" y="1886194"/>
            <a:ext cx="4116959" cy="4533900"/>
          </a:xfrm>
        </p:spPr>
        <p:txBody>
          <a:bodyPr/>
          <a:lstStyle>
            <a:lvl1pPr>
              <a:defRPr sz="2700"/>
            </a:lvl1pPr>
            <a:lvl2pPr>
              <a:defRPr sz="2300"/>
            </a:lvl2pPr>
            <a:lvl3pPr>
              <a:defRPr sz="21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534670" y="352637"/>
            <a:ext cx="8469173" cy="1259417"/>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3/26/2025</a:t>
            </a:fld>
            <a:endParaRPr lang="en-US"/>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4670" y="251883"/>
            <a:ext cx="6897243" cy="1293001"/>
          </a:xfrm>
        </p:spPr>
        <p:txBody>
          <a:bodyPr wrap="square" anchor="b"/>
          <a:lstStyle>
            <a:lvl1pPr algn="l">
              <a:buNone/>
              <a:defRPr lang="en-US" sz="27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4670" y="1649931"/>
            <a:ext cx="6897243" cy="663879"/>
          </a:xfrm>
        </p:spPr>
        <p:txBody>
          <a:bodyPr rot="0" spcFirstLastPara="0" vertOverflow="overflow" horzOverflow="overflow" vert="horz" wrap="square" lIns="52139" tIns="0" rIns="0" bIns="0" numCol="1" spcCol="0" rtlCol="0" fromWordArt="0" anchor="t" anchorCtr="0" forceAA="0" compatLnSpc="1">
            <a:normAutofit/>
          </a:bodyPr>
          <a:lstStyle>
            <a:lvl1pPr marL="0" indent="0">
              <a:spcBef>
                <a:spcPts val="0"/>
              </a:spcBef>
              <a:spcAft>
                <a:spcPts val="0"/>
              </a:spcAft>
              <a:buNone/>
              <a:defRPr sz="1600"/>
            </a:lvl1pPr>
            <a:lvl2pPr>
              <a:buNone/>
              <a:defRPr sz="1400"/>
            </a:lvl2pPr>
            <a:lvl3pPr>
              <a:buNone/>
              <a:defRPr sz="1100"/>
            </a:lvl3pPr>
            <a:lvl4pPr>
              <a:buNone/>
              <a:defRPr sz="1000"/>
            </a:lvl4pPr>
            <a:lvl5pPr>
              <a:buNone/>
              <a:defRPr sz="10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534670" y="2350911"/>
            <a:ext cx="8465608" cy="4817023"/>
          </a:xfrm>
        </p:spPr>
        <p:txBody>
          <a:bodyPr/>
          <a:lstStyle>
            <a:lvl1pPr>
              <a:defRPr sz="3600"/>
            </a:lvl1pPr>
            <a:lvl2pPr>
              <a:defRPr sz="3200"/>
            </a:lvl2pPr>
            <a:lvl3pPr>
              <a:defRPr sz="2700"/>
            </a:lvl3pPr>
            <a:lvl4pPr>
              <a:defRPr sz="2300"/>
            </a:lvl4pPr>
            <a:lvl5pPr>
              <a:defRPr sz="23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699291" y="1106996"/>
            <a:ext cx="5051447" cy="4751817"/>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04278" tIns="52139" rIns="104278" bIns="52139" rtlCol="0" anchor="ctr"/>
          <a:lstStyle>
            <a:extLst/>
          </a:lstStyle>
          <a:p>
            <a:pPr algn="ctr" eaLnBrk="1" latinLnBrk="0" hangingPunct="1"/>
            <a:endParaRPr kumimoji="0" lang="en-US"/>
          </a:p>
        </p:txBody>
      </p:sp>
      <p:sp>
        <p:nvSpPr>
          <p:cNvPr id="9" name="8 - Ορθογώνιο"/>
          <p:cNvSpPr/>
          <p:nvPr/>
        </p:nvSpPr>
        <p:spPr>
          <a:xfrm rot="21420000">
            <a:off x="697815" y="1100548"/>
            <a:ext cx="5051447" cy="475181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lIns="104278" tIns="52139" rIns="104278" bIns="52139" rtlCol="0" anchor="ctr"/>
          <a:lstStyle>
            <a:extLst/>
          </a:lstStyle>
          <a:p>
            <a:pPr algn="ctr" eaLnBrk="1" latinLnBrk="0" hangingPunct="1"/>
            <a:endParaRPr kumimoji="0" lang="en-US"/>
          </a:p>
        </p:txBody>
      </p:sp>
      <p:sp>
        <p:nvSpPr>
          <p:cNvPr id="2" name="1 - Τίτλος"/>
          <p:cNvSpPr>
            <a:spLocks noGrp="1"/>
          </p:cNvSpPr>
          <p:nvPr>
            <p:ph type="title"/>
          </p:nvPr>
        </p:nvSpPr>
        <p:spPr>
          <a:xfrm>
            <a:off x="6302251" y="1259417"/>
            <a:ext cx="4010025" cy="2266950"/>
          </a:xfrm>
        </p:spPr>
        <p:txBody>
          <a:bodyPr vert="horz" anchor="b"/>
          <a:lstStyle>
            <a:lvl1pPr algn="l">
              <a:buNone/>
              <a:defRPr sz="34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6302251" y="3618078"/>
            <a:ext cx="4010025" cy="2115820"/>
          </a:xfrm>
        </p:spPr>
        <p:txBody>
          <a:bodyPr rot="0" spcFirstLastPara="0" vertOverflow="overflow" horzOverflow="overflow" vert="horz" wrap="square" lIns="93850" tIns="0" rIns="0" bIns="0" numCol="1" spcCol="0" rtlCol="0" fromWordArt="0" anchor="t" anchorCtr="0" forceAA="0" compatLnSpc="1">
            <a:normAutofit/>
          </a:bodyPr>
          <a:lstStyle>
            <a:lvl1pPr marL="0" indent="0">
              <a:lnSpc>
                <a:spcPct val="100000"/>
              </a:lnSpc>
              <a:spcBef>
                <a:spcPts val="0"/>
              </a:spcBef>
              <a:buFontTx/>
              <a:buNone/>
              <a:defRPr sz="1600" baseline="0">
                <a:solidFill>
                  <a:schemeClr val="tx1"/>
                </a:solidFill>
              </a:defRPr>
            </a:lvl1pPr>
            <a:lvl2pPr>
              <a:defRPr sz="1400"/>
            </a:lvl2pPr>
            <a:lvl3pPr>
              <a:defRPr sz="1100"/>
            </a:lvl3pPr>
            <a:lvl4pPr>
              <a:defRPr sz="1000"/>
            </a:lvl4pPr>
            <a:lvl5pPr>
              <a:defRPr sz="10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1D8BD707-D9CF-40AE-B4C6-C98DA3205C09}" type="datetimeFigureOut">
              <a:rPr lang="en-US" smtClean="0"/>
              <a:pPr/>
              <a:t>3/26/2025</a:t>
            </a:fld>
            <a:endParaRPr lang="en-US"/>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B6F15528-21DE-4FAA-801E-634DDDAF4B2B}" type="slidenum">
              <a:rPr lang="el-GR" smtClean="0"/>
              <a:pPr/>
              <a:t>‹#›</a:t>
            </a:fld>
            <a:endParaRPr lang="el-GR"/>
          </a:p>
        </p:txBody>
      </p:sp>
      <p:sp>
        <p:nvSpPr>
          <p:cNvPr id="10" name="9 - Θέση εικόνας"/>
          <p:cNvSpPr>
            <a:spLocks noGrp="1"/>
          </p:cNvSpPr>
          <p:nvPr>
            <p:ph type="pic" idx="1"/>
          </p:nvPr>
        </p:nvSpPr>
        <p:spPr>
          <a:xfrm>
            <a:off x="776139" y="1147030"/>
            <a:ext cx="4918964" cy="4634653"/>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6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9534948" y="0"/>
            <a:ext cx="1158452" cy="75565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lIns="104278" tIns="52139" rIns="104278" bIns="52139" anchor="ctr"/>
          <a:lstStyle>
            <a:extLst/>
          </a:lstStyle>
          <a:p>
            <a:pPr algn="ctr" eaLnBrk="1" latinLnBrk="0" hangingPunct="1"/>
            <a:endParaRPr kumimoji="0" lang="en-US"/>
          </a:p>
        </p:txBody>
      </p:sp>
      <p:sp>
        <p:nvSpPr>
          <p:cNvPr id="3" name="2 - Θέση τίτλου"/>
          <p:cNvSpPr>
            <a:spLocks noGrp="1"/>
          </p:cNvSpPr>
          <p:nvPr>
            <p:ph type="title"/>
          </p:nvPr>
        </p:nvSpPr>
        <p:spPr>
          <a:xfrm>
            <a:off x="534670" y="352637"/>
            <a:ext cx="8465608" cy="1259417"/>
          </a:xfrm>
          <a:prstGeom prst="rect">
            <a:avLst/>
          </a:prstGeom>
        </p:spPr>
        <p:txBody>
          <a:bodyPr vert="horz" lIns="52139" tIns="0" rIns="52139"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534670" y="1773338"/>
            <a:ext cx="8465608" cy="5339927"/>
          </a:xfrm>
          <a:prstGeom prst="rect">
            <a:avLst/>
          </a:prstGeom>
        </p:spPr>
        <p:txBody>
          <a:bodyPr vert="horz" lIns="104278" tIns="52139" rIns="104278" bIns="52139">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965386" y="7225885"/>
            <a:ext cx="2341770" cy="250012"/>
          </a:xfrm>
          <a:prstGeom prst="rect">
            <a:avLst/>
          </a:prstGeom>
        </p:spPr>
        <p:txBody>
          <a:bodyPr vert="horz" lIns="104278" tIns="0" rIns="104278" bIns="0" anchor="b"/>
          <a:lstStyle>
            <a:lvl1pPr algn="l" eaLnBrk="1" latinLnBrk="0" hangingPunct="1">
              <a:defRPr kumimoji="0" sz="1100">
                <a:solidFill>
                  <a:schemeClr val="tx2"/>
                </a:solidFill>
              </a:defRPr>
            </a:lvl1pPr>
            <a:extLst/>
          </a:lstStyle>
          <a:p>
            <a:fld id="{1D8BD707-D9CF-40AE-B4C6-C98DA3205C09}" type="datetimeFigureOut">
              <a:rPr lang="en-US" smtClean="0"/>
              <a:pPr/>
              <a:t>3/26/2025</a:t>
            </a:fld>
            <a:endParaRPr lang="en-US"/>
          </a:p>
        </p:txBody>
      </p:sp>
      <p:sp>
        <p:nvSpPr>
          <p:cNvPr id="4" name="3 - Θέση υποσέλιδου"/>
          <p:cNvSpPr>
            <a:spLocks noGrp="1"/>
          </p:cNvSpPr>
          <p:nvPr>
            <p:ph type="ftr" sz="quarter" idx="3"/>
          </p:nvPr>
        </p:nvSpPr>
        <p:spPr>
          <a:xfrm>
            <a:off x="534670" y="7225885"/>
            <a:ext cx="4277360" cy="251883"/>
          </a:xfrm>
          <a:prstGeom prst="rect">
            <a:avLst/>
          </a:prstGeom>
        </p:spPr>
        <p:txBody>
          <a:bodyPr vert="horz" lIns="104278" tIns="0" rIns="104278" bIns="0" anchor="b"/>
          <a:lstStyle>
            <a:lvl1pPr algn="r" eaLnBrk="1" latinLnBrk="0" hangingPunct="1">
              <a:defRPr kumimoji="0" sz="11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7310721" y="7224014"/>
            <a:ext cx="688026" cy="251883"/>
          </a:xfrm>
          <a:prstGeom prst="rect">
            <a:avLst/>
          </a:prstGeom>
        </p:spPr>
        <p:txBody>
          <a:bodyPr vert="horz" lIns="0" tIns="0" rIns="0" bIns="0" anchor="b"/>
          <a:lstStyle>
            <a:lvl1pPr algn="r" eaLnBrk="1" latinLnBrk="0" hangingPunct="1">
              <a:defRPr kumimoji="0" sz="1300">
                <a:solidFill>
                  <a:schemeClr val="tx2"/>
                </a:solidFill>
              </a:defRPr>
            </a:lvl1pPr>
            <a:extLst/>
          </a:lstStyle>
          <a:p>
            <a:fld id="{B6F15528-21DE-4FAA-801E-634DDDAF4B2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p:txStyles>
    <p:titleStyle>
      <a:lvl1pPr algn="l" rtl="0" eaLnBrk="1" latinLnBrk="0" hangingPunct="1">
        <a:spcBef>
          <a:spcPct val="0"/>
        </a:spcBef>
        <a:buNone/>
        <a:defRPr kumimoji="0" sz="43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312835" indent="-312835" algn="l" rtl="0" eaLnBrk="1" latinLnBrk="0" hangingPunct="1">
        <a:spcBef>
          <a:spcPts val="684"/>
        </a:spcBef>
        <a:buClr>
          <a:schemeClr val="tx2"/>
        </a:buClr>
        <a:buSzPct val="73000"/>
        <a:buFont typeface="Wingdings 2"/>
        <a:buChar char=""/>
        <a:defRPr kumimoji="0" sz="3000" kern="1200" baseline="0">
          <a:solidFill>
            <a:schemeClr val="tx1"/>
          </a:solidFill>
          <a:latin typeface="+mn-lt"/>
          <a:ea typeface="+mn-ea"/>
          <a:cs typeface="+mn-cs"/>
        </a:defRPr>
      </a:lvl1pPr>
      <a:lvl2pPr marL="594386" indent="-260695" algn="l" rtl="0" eaLnBrk="1" latinLnBrk="0" hangingPunct="1">
        <a:spcBef>
          <a:spcPts val="570"/>
        </a:spcBef>
        <a:buClr>
          <a:schemeClr val="accent4"/>
        </a:buClr>
        <a:buSzPct val="80000"/>
        <a:buFont typeface="Wingdings 2"/>
        <a:buChar char=""/>
        <a:defRPr kumimoji="0" sz="2600" kern="1200">
          <a:solidFill>
            <a:schemeClr val="tx1">
              <a:tint val="85000"/>
            </a:schemeClr>
          </a:solidFill>
          <a:latin typeface="+mn-lt"/>
          <a:ea typeface="+mn-ea"/>
          <a:cs typeface="+mn-cs"/>
        </a:defRPr>
      </a:lvl2pPr>
      <a:lvl3pPr marL="865509" indent="-260695" algn="l" rtl="0" eaLnBrk="1" latinLnBrk="0" hangingPunct="1">
        <a:spcBef>
          <a:spcPts val="456"/>
        </a:spcBef>
        <a:buClr>
          <a:schemeClr val="accent4"/>
        </a:buClr>
        <a:buSzPct val="60000"/>
        <a:buFont typeface="Wingdings"/>
        <a:buChar char=""/>
        <a:defRPr kumimoji="0" sz="2300" kern="1200">
          <a:solidFill>
            <a:schemeClr val="tx1"/>
          </a:solidFill>
          <a:latin typeface="+mn-lt"/>
          <a:ea typeface="+mn-ea"/>
          <a:cs typeface="+mn-cs"/>
        </a:defRPr>
      </a:lvl3pPr>
      <a:lvl4pPr marL="1147060" indent="-260695" algn="l" rtl="0" eaLnBrk="1" latinLnBrk="0" hangingPunct="1">
        <a:spcBef>
          <a:spcPct val="20000"/>
        </a:spcBef>
        <a:buClr>
          <a:schemeClr val="accent4"/>
        </a:buClr>
        <a:buSzPct val="80000"/>
        <a:buFont typeface="Wingdings 2"/>
        <a:buChar char=""/>
        <a:defRPr kumimoji="0" sz="2300" kern="1200">
          <a:solidFill>
            <a:schemeClr val="tx1">
              <a:tint val="85000"/>
            </a:schemeClr>
          </a:solidFill>
          <a:latin typeface="+mn-lt"/>
          <a:ea typeface="+mn-ea"/>
          <a:cs typeface="+mn-cs"/>
        </a:defRPr>
      </a:lvl4pPr>
      <a:lvl5pPr marL="1459894" indent="-260695" algn="l" rtl="0" eaLnBrk="1" latinLnBrk="0" hangingPunct="1">
        <a:spcBef>
          <a:spcPts val="456"/>
        </a:spcBef>
        <a:buClr>
          <a:schemeClr val="accent4"/>
        </a:buClr>
        <a:buSzPct val="70000"/>
        <a:buFont typeface="Wingdings"/>
        <a:buChar char=""/>
        <a:defRPr kumimoji="0" sz="2100" kern="1200">
          <a:solidFill>
            <a:schemeClr val="tx1"/>
          </a:solidFill>
          <a:latin typeface="+mn-lt"/>
          <a:ea typeface="+mn-ea"/>
          <a:cs typeface="+mn-cs"/>
        </a:defRPr>
      </a:lvl5pPr>
      <a:lvl6pPr marL="1678879" indent="-208556" algn="l" rtl="0" eaLnBrk="1" latinLnBrk="0" hangingPunct="1">
        <a:spcBef>
          <a:spcPts val="456"/>
        </a:spcBef>
        <a:buClr>
          <a:schemeClr val="accent4"/>
        </a:buClr>
        <a:buSzPct val="80000"/>
        <a:buFont typeface="Wingdings 2"/>
        <a:buChar char=""/>
        <a:defRPr kumimoji="0" sz="2100" kern="1200">
          <a:solidFill>
            <a:schemeClr val="tx1">
              <a:tint val="85000"/>
            </a:schemeClr>
          </a:solidFill>
          <a:latin typeface="+mn-lt"/>
          <a:ea typeface="+mn-ea"/>
          <a:cs typeface="+mn-cs"/>
        </a:defRPr>
      </a:lvl6pPr>
      <a:lvl7pPr marL="1908291" indent="-208556" algn="l" rtl="0" eaLnBrk="1" latinLnBrk="0" hangingPunct="1">
        <a:spcBef>
          <a:spcPct val="20000"/>
        </a:spcBef>
        <a:buClr>
          <a:schemeClr val="accent4"/>
        </a:buClr>
        <a:buSzPct val="80000"/>
        <a:buFont typeface="Wingdings 2"/>
        <a:buChar char=""/>
        <a:defRPr kumimoji="0" sz="1800" kern="1200" baseline="0">
          <a:solidFill>
            <a:schemeClr val="tx1"/>
          </a:solidFill>
          <a:latin typeface="+mn-lt"/>
          <a:ea typeface="+mn-ea"/>
          <a:cs typeface="+mn-cs"/>
        </a:defRPr>
      </a:lvl7pPr>
      <a:lvl8pPr marL="2106419" indent="-208556" algn="l" rtl="0" eaLnBrk="1" latinLnBrk="0" hangingPunct="1">
        <a:spcBef>
          <a:spcPts val="342"/>
        </a:spcBef>
        <a:buClr>
          <a:schemeClr val="accent4"/>
        </a:buClr>
        <a:buSzPct val="100000"/>
        <a:buChar char="•"/>
        <a:defRPr kumimoji="0" sz="1800" kern="1200" baseline="0">
          <a:solidFill>
            <a:schemeClr val="tx1">
              <a:tint val="85000"/>
            </a:schemeClr>
          </a:solidFill>
          <a:latin typeface="+mn-lt"/>
          <a:ea typeface="+mn-ea"/>
          <a:cs typeface="+mn-cs"/>
        </a:defRPr>
      </a:lvl8pPr>
      <a:lvl9pPr marL="2346259" indent="-208556" algn="l" rtl="0" eaLnBrk="1" latinLnBrk="0" hangingPunct="1">
        <a:spcBef>
          <a:spcPct val="20000"/>
        </a:spcBef>
        <a:buClr>
          <a:schemeClr val="accent4"/>
        </a:buClr>
        <a:buSzPct val="100000"/>
        <a:buFont typeface="Wingdings"/>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1391" algn="l" rtl="0" eaLnBrk="1" latinLnBrk="0" hangingPunct="1">
        <a:defRPr kumimoji="0" kern="1200">
          <a:solidFill>
            <a:schemeClr val="tx1"/>
          </a:solidFill>
          <a:latin typeface="+mn-lt"/>
          <a:ea typeface="+mn-ea"/>
          <a:cs typeface="+mn-cs"/>
        </a:defRPr>
      </a:lvl2pPr>
      <a:lvl3pPr marL="1042782" algn="l" rtl="0" eaLnBrk="1" latinLnBrk="0" hangingPunct="1">
        <a:defRPr kumimoji="0" kern="1200">
          <a:solidFill>
            <a:schemeClr val="tx1"/>
          </a:solidFill>
          <a:latin typeface="+mn-lt"/>
          <a:ea typeface="+mn-ea"/>
          <a:cs typeface="+mn-cs"/>
        </a:defRPr>
      </a:lvl3pPr>
      <a:lvl4pPr marL="1564173" algn="l" rtl="0" eaLnBrk="1" latinLnBrk="0" hangingPunct="1">
        <a:defRPr kumimoji="0" kern="1200">
          <a:solidFill>
            <a:schemeClr val="tx1"/>
          </a:solidFill>
          <a:latin typeface="+mn-lt"/>
          <a:ea typeface="+mn-ea"/>
          <a:cs typeface="+mn-cs"/>
        </a:defRPr>
      </a:lvl4pPr>
      <a:lvl5pPr marL="2085564" algn="l" rtl="0" eaLnBrk="1" latinLnBrk="0" hangingPunct="1">
        <a:defRPr kumimoji="0" kern="1200">
          <a:solidFill>
            <a:schemeClr val="tx1"/>
          </a:solidFill>
          <a:latin typeface="+mn-lt"/>
          <a:ea typeface="+mn-ea"/>
          <a:cs typeface="+mn-cs"/>
        </a:defRPr>
      </a:lvl5pPr>
      <a:lvl6pPr marL="2606954" algn="l" rtl="0" eaLnBrk="1" latinLnBrk="0" hangingPunct="1">
        <a:defRPr kumimoji="0" kern="1200">
          <a:solidFill>
            <a:schemeClr val="tx1"/>
          </a:solidFill>
          <a:latin typeface="+mn-lt"/>
          <a:ea typeface="+mn-ea"/>
          <a:cs typeface="+mn-cs"/>
        </a:defRPr>
      </a:lvl6pPr>
      <a:lvl7pPr marL="3128345" algn="l" rtl="0" eaLnBrk="1" latinLnBrk="0" hangingPunct="1">
        <a:defRPr kumimoji="0" kern="1200">
          <a:solidFill>
            <a:schemeClr val="tx1"/>
          </a:solidFill>
          <a:latin typeface="+mn-lt"/>
          <a:ea typeface="+mn-ea"/>
          <a:cs typeface="+mn-cs"/>
        </a:defRPr>
      </a:lvl7pPr>
      <a:lvl8pPr marL="3649736" algn="l" rtl="0" eaLnBrk="1" latinLnBrk="0" hangingPunct="1">
        <a:defRPr kumimoji="0" kern="1200">
          <a:solidFill>
            <a:schemeClr val="tx1"/>
          </a:solidFill>
          <a:latin typeface="+mn-lt"/>
          <a:ea typeface="+mn-ea"/>
          <a:cs typeface="+mn-cs"/>
        </a:defRPr>
      </a:lvl8pPr>
      <a:lvl9pPr marL="4171127"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1 - Ορθογώνιο"/>
          <p:cNvSpPr/>
          <p:nvPr/>
        </p:nvSpPr>
        <p:spPr>
          <a:xfrm>
            <a:off x="927101" y="1187450"/>
            <a:ext cx="7924800" cy="2862312"/>
          </a:xfrm>
          <a:prstGeom prst="rect">
            <a:avLst/>
          </a:prstGeom>
        </p:spPr>
        <p:txBody>
          <a:bodyPr wrap="square" lIns="91432" tIns="45715" rIns="91432" bIns="45715">
            <a:spAutoFit/>
          </a:bodyPr>
          <a:lstStyle/>
          <a:p>
            <a:pPr marL="12696">
              <a:lnSpc>
                <a:spcPct val="150000"/>
              </a:lnSpc>
            </a:pPr>
            <a:r>
              <a:rPr lang="el-GR" sz="4000" b="1" dirty="0">
                <a:solidFill>
                  <a:srgbClr val="C00000"/>
                </a:solidFill>
                <a:latin typeface="Verdana"/>
                <a:cs typeface="Verdana"/>
              </a:rPr>
              <a:t>Επιχειρησιακό </a:t>
            </a:r>
            <a:r>
              <a:rPr lang="el-GR" sz="4000" b="1" spc="-5" dirty="0">
                <a:solidFill>
                  <a:srgbClr val="C00000"/>
                </a:solidFill>
                <a:latin typeface="Verdana"/>
                <a:cs typeface="Verdana"/>
              </a:rPr>
              <a:t>Πρόγραμμα Δήμου </a:t>
            </a:r>
            <a:r>
              <a:rPr lang="el-GR" sz="4000" b="1" spc="-5" dirty="0" smtClean="0">
                <a:solidFill>
                  <a:srgbClr val="C00000"/>
                </a:solidFill>
                <a:latin typeface="Verdana"/>
                <a:cs typeface="Verdana"/>
              </a:rPr>
              <a:t>Χαλανδρίου</a:t>
            </a:r>
          </a:p>
          <a:p>
            <a:pPr marL="12696">
              <a:lnSpc>
                <a:spcPct val="150000"/>
              </a:lnSpc>
            </a:pPr>
            <a:r>
              <a:rPr lang="el-GR" sz="4000" b="1" spc="-5" dirty="0" smtClean="0">
                <a:solidFill>
                  <a:srgbClr val="C00000"/>
                </a:solidFill>
                <a:latin typeface="Verdana"/>
                <a:cs typeface="Verdana"/>
              </a:rPr>
              <a:t>2024-2029</a:t>
            </a:r>
            <a:r>
              <a:rPr lang="el-GR" sz="4000" b="1" dirty="0" smtClean="0">
                <a:solidFill>
                  <a:srgbClr val="C00000"/>
                </a:solidFill>
                <a:latin typeface="Verdana"/>
                <a:cs typeface="Verdana"/>
              </a:rPr>
              <a:t>          </a:t>
            </a:r>
            <a:endParaRPr lang="el-GR" sz="4000" dirty="0">
              <a:latin typeface="Verdana"/>
              <a:cs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241300" y="196850"/>
          <a:ext cx="9067800" cy="7127943"/>
        </p:xfrm>
        <a:graphic>
          <a:graphicData uri="http://schemas.openxmlformats.org/drawingml/2006/table">
            <a:tbl>
              <a:tblPr/>
              <a:tblGrid>
                <a:gridCol w="9067800"/>
              </a:tblGrid>
              <a:tr h="685800">
                <a:tc>
                  <a:txBody>
                    <a:bodyPr/>
                    <a:lstStyle/>
                    <a:p>
                      <a:pPr algn="ctr">
                        <a:lnSpc>
                          <a:spcPct val="115000"/>
                        </a:lnSpc>
                        <a:spcAft>
                          <a:spcPts val="0"/>
                        </a:spcAft>
                      </a:pPr>
                      <a:r>
                        <a:rPr lang="el-GR" sz="3600" b="1" dirty="0">
                          <a:solidFill>
                            <a:srgbClr val="000000"/>
                          </a:solidFill>
                          <a:latin typeface="Calibri"/>
                          <a:ea typeface="Times New Roman"/>
                          <a:cs typeface="Calibri"/>
                        </a:rPr>
                        <a:t>Ευκαιρίες </a:t>
                      </a:r>
                      <a:endParaRPr lang="el-GR" sz="3600" dirty="0">
                        <a:latin typeface="Calibri"/>
                        <a:ea typeface="Calibri"/>
                        <a:cs typeface="Times New Roman"/>
                      </a:endParaRPr>
                    </a:p>
                  </a:txBody>
                  <a:tcPr marL="67680" marR="6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6442143">
                <a:tc>
                  <a:txBody>
                    <a:bodyPr/>
                    <a:lstStyle/>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Εισχώρηση νέων και καινοτόμων τεχνολογιών με την αξιοποίηση του νεανικού παραγωγικού εργατικού δυναμικού</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Ισχυροποίηση και ανάδειξη πολιτιστικής ταυτότητας </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Προώθηση προγραμμάτων και πολιτικών που ενισχύουν την καταπολέμηση του κοινωνικού αποκλεισμού, την πρόληψη και προαγωγή υγείας, την παιδεία και δια βίου μάθηση</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Αξιοποίηση ΤΠΕ στην ανάδειξη του πολιτιστικού αποθέματος της ευρύτερης περιοχής</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Ενίσχυση των υπηρεσιών υποστήριξης προς τις ευπαθείς ομάδες πληθυσμού (ανέργους, γυναίκες, ΑΜΕΑ, μειονότητες, κ.λπ.)</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Συνεργασία Δήμου, πολιτιστικών συλλόγων, εθελοντικών οργανώσεων και άλλων φορέων για την ανάδειξη του πολιτιστικού αποθέματος και την ενδυνάμωση των πολιτιστικών δράσεων</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Ευαισθητοποίηση-κινητοποίηση των τοπικών κοινωνιών σε εθελοντικές δράσεις κοινωνικής αλληλεγγύης</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Ανταλλαγή εμπειριών και στρατηγικές συνεργασίες με άλλους Δήμους</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smtClean="0">
                          <a:solidFill>
                            <a:srgbClr val="000000"/>
                          </a:solidFill>
                          <a:latin typeface="Verdana" pitchFamily="34" charset="0"/>
                          <a:ea typeface="Verdana" pitchFamily="34" charset="0"/>
                          <a:cs typeface="Calibri"/>
                        </a:rPr>
                        <a:t>Διασύνδεση </a:t>
                      </a:r>
                      <a:r>
                        <a:rPr lang="el-GR" sz="1800" b="0" dirty="0">
                          <a:solidFill>
                            <a:srgbClr val="000000"/>
                          </a:solidFill>
                          <a:latin typeface="Verdana" pitchFamily="34" charset="0"/>
                          <a:ea typeface="Verdana" pitchFamily="34" charset="0"/>
                          <a:cs typeface="Calibri"/>
                        </a:rPr>
                        <a:t>με τη νεολαία μέσω βιωματικών αθλητικών-εκπαιδευτικών προγραμμάτων</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Προετοιμασία και αξιοποίηση των νέων χρηματοδοτικών προγραμμάτων</a:t>
                      </a:r>
                      <a:endParaRPr lang="el-GR" sz="1800" b="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1800" b="0" dirty="0">
                          <a:solidFill>
                            <a:srgbClr val="000000"/>
                          </a:solidFill>
                          <a:latin typeface="Verdana" pitchFamily="34" charset="0"/>
                          <a:ea typeface="Verdana" pitchFamily="34" charset="0"/>
                          <a:cs typeface="Calibri"/>
                        </a:rPr>
                        <a:t>Υλοποίηση προγραμμάτων μαζικού αθλητισμού</a:t>
                      </a:r>
                      <a:endParaRPr lang="el-GR" sz="1800" b="0" dirty="0">
                        <a:latin typeface="Verdana" pitchFamily="34" charset="0"/>
                        <a:ea typeface="Verdana" pitchFamily="34" charset="0"/>
                        <a:cs typeface="Times New Roman"/>
                      </a:endParaRPr>
                    </a:p>
                  </a:txBody>
                  <a:tcPr marL="67680" marR="676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546100" y="425450"/>
          <a:ext cx="8534400" cy="6394387"/>
        </p:xfrm>
        <a:graphic>
          <a:graphicData uri="http://schemas.openxmlformats.org/drawingml/2006/table">
            <a:tbl>
              <a:tblPr/>
              <a:tblGrid>
                <a:gridCol w="8534400"/>
              </a:tblGrid>
              <a:tr h="1371600">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Αδυναμίες </a:t>
                      </a:r>
                      <a:endParaRPr lang="el-GR" sz="36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3EB"/>
                    </a:solidFill>
                  </a:tcPr>
                </a:tc>
              </a:tr>
              <a:tr h="4998902">
                <a:tc>
                  <a:txBody>
                    <a:bodyPr/>
                    <a:lstStyle/>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Μη ορθή αξιοποίηση οικονομικά ενεργού πληθυσμού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Μη επαρκείς υποδομές υγείας, εκπαίδευσης και αθλητισμού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Περιορισμένη δυνατότητα συνέχισης και βελτίωσης προγραμμάτων κοινωνικής πρόνοιας χωρίς κρατική και κοινοτική χρηματοδότηση</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Μη επαρκής κάλυψη των σύγχρονων εκπαιδευτικών αναγκών (εργαστήρια, αίθουσες πολλαπλών χρήσεων)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Υψηλό κόστος συντήρησης των αθλητικών εγκαταστάσεων </a:t>
                      </a:r>
                      <a:r>
                        <a:rPr lang="el-GR" sz="2400" dirty="0">
                          <a:solidFill>
                            <a:srgbClr val="000000"/>
                          </a:solidFill>
                          <a:latin typeface="Calibri"/>
                          <a:ea typeface="Symbol"/>
                          <a:cs typeface="Calibri"/>
                        </a:rPr>
                        <a:t>και υποδομών σε συνδυασμό με την ανεπάρκεια οικονομικών πόρων</a:t>
                      </a:r>
                      <a:endParaRPr lang="el-GR" sz="2400" dirty="0">
                        <a:latin typeface="Calibri"/>
                        <a:ea typeface="Calibri"/>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3EB"/>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93700" y="273050"/>
          <a:ext cx="8839200" cy="7010400"/>
        </p:xfrm>
        <a:graphic>
          <a:graphicData uri="http://schemas.openxmlformats.org/drawingml/2006/table">
            <a:tbl>
              <a:tblPr/>
              <a:tblGrid>
                <a:gridCol w="8839200"/>
              </a:tblGrid>
              <a:tr h="690749">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Απειλές</a:t>
                      </a:r>
                      <a:endParaRPr lang="el-GR" sz="36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r>
              <a:tr h="6319651">
                <a:tc>
                  <a:txBody>
                    <a:bodyPr/>
                    <a:lstStyle/>
                    <a:p>
                      <a:pPr marL="342900" lvl="0" indent="-342900">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Όξυνση κοινωνικών ανισοτήτων</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Επιδείνωση κοινωνικοοικονομικού περιβάλλοντος</a:t>
                      </a:r>
                      <a:r>
                        <a:rPr lang="el-GR" sz="2000" dirty="0">
                          <a:solidFill>
                            <a:srgbClr val="000000"/>
                          </a:solidFill>
                          <a:latin typeface="Verdana" pitchFamily="34" charset="0"/>
                          <a:ea typeface="Verdana" pitchFamily="34" charset="0"/>
                          <a:cs typeface="Calibri"/>
                        </a:rPr>
                        <a:t> εξαιτίας της οικονομικής κρίσης (οικονομική κρίση)</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Περιορισμένη δυνατότητα συνέχισης και βελτίωσης προγραμμάτων κοινωνικής πρόνοιας χωρίς κρατική και κοινοτική χρηματοδότηση</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Μη αναβάθμιση/εκσυγχρονισμός υποδομών υγείας, εκπαίδευσης και αθλητισμού</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Μακροπρόθεσμη ένταση των </a:t>
                      </a:r>
                      <a:r>
                        <a:rPr lang="el-GR" sz="2000" b="1" dirty="0">
                          <a:solidFill>
                            <a:srgbClr val="000000"/>
                          </a:solidFill>
                          <a:latin typeface="Verdana" pitchFamily="34" charset="0"/>
                          <a:ea typeface="Verdana" pitchFamily="34" charset="0"/>
                          <a:cs typeface="Calibri"/>
                        </a:rPr>
                        <a:t>κοινωνικών προκλήσεων</a:t>
                      </a:r>
                      <a:r>
                        <a:rPr lang="el-GR" sz="2000" dirty="0">
                          <a:solidFill>
                            <a:srgbClr val="000000"/>
                          </a:solidFill>
                          <a:latin typeface="Verdana" pitchFamily="34" charset="0"/>
                          <a:ea typeface="Verdana" pitchFamily="34" charset="0"/>
                          <a:cs typeface="Calibri"/>
                        </a:rPr>
                        <a:t> των ευάλωτων ομάδων λόγω του αυξανόμενα </a:t>
                      </a:r>
                      <a:r>
                        <a:rPr lang="el-GR" sz="2000" dirty="0" err="1">
                          <a:solidFill>
                            <a:srgbClr val="000000"/>
                          </a:solidFill>
                          <a:latin typeface="Verdana" pitchFamily="34" charset="0"/>
                          <a:ea typeface="Verdana" pitchFamily="34" charset="0"/>
                          <a:cs typeface="Calibri"/>
                        </a:rPr>
                        <a:t>γηρασμένου</a:t>
                      </a:r>
                      <a:r>
                        <a:rPr lang="el-GR" sz="2000" dirty="0">
                          <a:solidFill>
                            <a:srgbClr val="000000"/>
                          </a:solidFill>
                          <a:latin typeface="Verdana" pitchFamily="34" charset="0"/>
                          <a:ea typeface="Verdana" pitchFamily="34" charset="0"/>
                          <a:cs typeface="Calibri"/>
                        </a:rPr>
                        <a:t> πληθυσμού.</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Περαιτέρω υποβάθμιση των υπαρχουσών υποδομών εκπαίδευσης, ως επακόλουθο πιθανής μειωμένης χρηματοδότησης λόγω της νέας κρίσης</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Περιορισμένη ή </a:t>
                      </a:r>
                      <a:r>
                        <a:rPr lang="el-GR" sz="2000" b="1" dirty="0">
                          <a:solidFill>
                            <a:srgbClr val="000000"/>
                          </a:solidFill>
                          <a:latin typeface="Verdana" pitchFamily="34" charset="0"/>
                          <a:ea typeface="Verdana" pitchFamily="34" charset="0"/>
                          <a:cs typeface="Calibri"/>
                        </a:rPr>
                        <a:t>και καθόλου χρηματοδότηση των πολιτιστικών και αθλητικών</a:t>
                      </a:r>
                      <a:r>
                        <a:rPr lang="el-GR" sz="2000" dirty="0">
                          <a:solidFill>
                            <a:srgbClr val="000000"/>
                          </a:solidFill>
                          <a:latin typeface="Verdana" pitchFamily="34" charset="0"/>
                          <a:ea typeface="Verdana" pitchFamily="34" charset="0"/>
                          <a:cs typeface="Calibri"/>
                        </a:rPr>
                        <a:t> δράσεων</a:t>
                      </a:r>
                      <a:endParaRPr lang="el-GR" sz="20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Συνεχώς </a:t>
                      </a:r>
                      <a:r>
                        <a:rPr lang="el-GR" sz="2000" b="1" dirty="0">
                          <a:solidFill>
                            <a:srgbClr val="000000"/>
                          </a:solidFill>
                          <a:latin typeface="Verdana" pitchFamily="34" charset="0"/>
                          <a:ea typeface="Verdana" pitchFamily="34" charset="0"/>
                          <a:cs typeface="Calibri"/>
                        </a:rPr>
                        <a:t>αυξανόμενος αριθμός των ευπαθών κοινωνικών ομάδων</a:t>
                      </a:r>
                      <a:endParaRPr lang="el-GR" sz="20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00"/>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22300" y="1339850"/>
          <a:ext cx="8382000" cy="4221617"/>
        </p:xfrm>
        <a:graphic>
          <a:graphicData uri="http://schemas.openxmlformats.org/drawingml/2006/table">
            <a:tbl>
              <a:tblPr/>
              <a:tblGrid>
                <a:gridCol w="8382000"/>
              </a:tblGrid>
              <a:tr h="2080580">
                <a:tc>
                  <a:txBody>
                    <a:bodyPr/>
                    <a:lstStyle/>
                    <a:p>
                      <a:pPr algn="ctr">
                        <a:lnSpc>
                          <a:spcPct val="115000"/>
                        </a:lnSpc>
                        <a:spcAft>
                          <a:spcPts val="0"/>
                        </a:spcAft>
                      </a:pPr>
                      <a:r>
                        <a:rPr lang="el-GR" sz="3600" b="1" dirty="0">
                          <a:solidFill>
                            <a:srgbClr val="FF0000"/>
                          </a:solidFill>
                          <a:latin typeface="Verdana" pitchFamily="34" charset="0"/>
                          <a:ea typeface="Verdana" pitchFamily="34" charset="0"/>
                          <a:cs typeface="Calibri"/>
                        </a:rPr>
                        <a:t>ΘΕΜΑΤΙΚΟΣ ΤΟΜΕΑΣ 3: ΤΟΠΙΚΗ ΟΙΚΟΝΟΜΙΑ ΚΑΙ ΑΠΑΣΧΟΛΗΣΗ </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141037">
                <a:tc>
                  <a:txBody>
                    <a:bodyPr/>
                    <a:lstStyle/>
                    <a:p>
                      <a:pPr algn="ctr">
                        <a:lnSpc>
                          <a:spcPct val="115000"/>
                        </a:lnSpc>
                        <a:spcAft>
                          <a:spcPts val="0"/>
                        </a:spcAft>
                      </a:pPr>
                      <a:r>
                        <a:rPr lang="el-GR" sz="3600" b="1" i="1" dirty="0">
                          <a:solidFill>
                            <a:srgbClr val="000000"/>
                          </a:solidFill>
                          <a:latin typeface="Verdana" pitchFamily="34" charset="0"/>
                          <a:ea typeface="Verdana" pitchFamily="34" charset="0"/>
                          <a:cs typeface="Calibri"/>
                        </a:rPr>
                        <a:t>Ενότητες: απασχόληση, ανεργία, παραγωγικές δραστηριότητες περιοχής</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3E5"/>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98500" y="1339850"/>
          <a:ext cx="8001000" cy="4724400"/>
        </p:xfrm>
        <a:graphic>
          <a:graphicData uri="http://schemas.openxmlformats.org/drawingml/2006/table">
            <a:tbl>
              <a:tblPr/>
              <a:tblGrid>
                <a:gridCol w="8001000"/>
              </a:tblGrid>
              <a:tr h="944880">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Πλεονεκτήματα</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r>
              <a:tr h="3779520">
                <a:tc>
                  <a:txBody>
                    <a:bodyPr/>
                    <a:lstStyle/>
                    <a:p>
                      <a:pPr marL="342900" lvl="0" indent="-342900">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Μικρά ποσοστά ανεργίας </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Μεγάλη απορρόφηση οικονομικά ενεργού πληθυσμού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Το 88% πληθυσμού δραστηριοποιείται στο τριτογενή τομέα παραγωγής</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Δημιουργία επενδύσεων και νέων θέσεων εργασίας</a:t>
                      </a:r>
                      <a:endParaRPr lang="el-GR" sz="24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74700" y="1720850"/>
          <a:ext cx="8153400" cy="4876799"/>
        </p:xfrm>
        <a:graphic>
          <a:graphicData uri="http://schemas.openxmlformats.org/drawingml/2006/table">
            <a:tbl>
              <a:tblPr/>
              <a:tblGrid>
                <a:gridCol w="8153400"/>
              </a:tblGrid>
              <a:tr h="1036581">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Ευκαιρίες </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r>
              <a:tr h="3840218">
                <a:tc>
                  <a:txBody>
                    <a:bodyPr/>
                    <a:lstStyle/>
                    <a:p>
                      <a:pPr marL="342900" lvl="0" indent="-342900" algn="just">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Αξιοποίηση ευρωπαϊκών επιχορηγήσεων </a:t>
                      </a:r>
                      <a:endParaRPr lang="el-GR" sz="24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Αξιοποίηση νέων τεχνολογιών και προγραμμάτων</a:t>
                      </a:r>
                      <a:endParaRPr lang="el-GR" sz="24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Αύξηση τεχνογνωσίας</a:t>
                      </a:r>
                      <a:endParaRPr lang="el-GR" sz="24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Ενίσχυση επιχειρηματικότητας</a:t>
                      </a:r>
                      <a:endParaRPr lang="el-GR" sz="24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Βελτίωση των δεξιοτήτων του ανθρώπινου δυναμικού</a:t>
                      </a:r>
                      <a:endParaRPr lang="el-GR" sz="24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850900" y="1416050"/>
          <a:ext cx="8001000" cy="5029200"/>
        </p:xfrm>
        <a:graphic>
          <a:graphicData uri="http://schemas.openxmlformats.org/drawingml/2006/table">
            <a:tbl>
              <a:tblPr/>
              <a:tblGrid>
                <a:gridCol w="8001000"/>
              </a:tblGrid>
              <a:tr h="1005840">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Αδυναμίες </a:t>
                      </a:r>
                      <a:endParaRPr lang="el-GR" sz="36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3EB"/>
                    </a:solidFill>
                  </a:tcPr>
                </a:tc>
              </a:tr>
              <a:tr h="4023360">
                <a:tc>
                  <a:txBody>
                    <a:bodyPr/>
                    <a:lstStyle/>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Οικονομική και υγειονομική κρίση </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Μικρός ανταγωνισμός τοπικών επιχειρήσεων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Μειωμένη ανάπτυξη πρωτογενούς &amp;δευτερογενούς τομέα παραγωγής </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Οικονομική Εξάρτηση από τις γύρω περιοχές</a:t>
                      </a:r>
                      <a:endParaRPr lang="el-GR" sz="24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3EB"/>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93700" y="577850"/>
          <a:ext cx="8686800" cy="6324600"/>
        </p:xfrm>
        <a:graphic>
          <a:graphicData uri="http://schemas.openxmlformats.org/drawingml/2006/table">
            <a:tbl>
              <a:tblPr/>
              <a:tblGrid>
                <a:gridCol w="8686800"/>
              </a:tblGrid>
              <a:tr h="841837">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Απειλές</a:t>
                      </a:r>
                      <a:endParaRPr lang="el-GR" sz="36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C00"/>
                    </a:solidFill>
                  </a:tcPr>
                </a:tc>
              </a:tr>
              <a:tr h="5482763">
                <a:tc>
                  <a:txBody>
                    <a:bodyPr/>
                    <a:lstStyle/>
                    <a:p>
                      <a:pPr marL="342900" lvl="0" indent="-342900" algn="just">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Οικονομική κρίση </a:t>
                      </a:r>
                      <a:endParaRPr lang="el-GR" sz="24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Ασταθές </a:t>
                      </a:r>
                      <a:r>
                        <a:rPr lang="el-GR" sz="2400" b="1" dirty="0">
                          <a:solidFill>
                            <a:srgbClr val="000000"/>
                          </a:solidFill>
                          <a:latin typeface="Verdana" pitchFamily="34" charset="0"/>
                          <a:ea typeface="Verdana" pitchFamily="34" charset="0"/>
                          <a:cs typeface="Calibri"/>
                        </a:rPr>
                        <a:t>διεθνές περιβάλλον</a:t>
                      </a:r>
                      <a:endParaRPr lang="el-GR" sz="24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Περιορισμός</a:t>
                      </a:r>
                      <a:r>
                        <a:rPr lang="el-GR" sz="2400" dirty="0">
                          <a:solidFill>
                            <a:srgbClr val="000000"/>
                          </a:solidFill>
                          <a:latin typeface="Verdana" pitchFamily="34" charset="0"/>
                          <a:ea typeface="Verdana" pitchFamily="34" charset="0"/>
                          <a:cs typeface="Calibri"/>
                        </a:rPr>
                        <a:t> των πόρων του </a:t>
                      </a:r>
                      <a:r>
                        <a:rPr lang="el-GR" sz="2400" b="1" dirty="0">
                          <a:solidFill>
                            <a:srgbClr val="000000"/>
                          </a:solidFill>
                          <a:latin typeface="Verdana" pitchFamily="34" charset="0"/>
                          <a:ea typeface="Verdana" pitchFamily="34" charset="0"/>
                          <a:cs typeface="Calibri"/>
                        </a:rPr>
                        <a:t>ΕΣΠΑ </a:t>
                      </a:r>
                      <a:r>
                        <a:rPr lang="el-GR" sz="2400" dirty="0">
                          <a:solidFill>
                            <a:srgbClr val="000000"/>
                          </a:solidFill>
                          <a:latin typeface="Verdana" pitchFamily="34" charset="0"/>
                          <a:ea typeface="Verdana" pitchFamily="34" charset="0"/>
                          <a:cs typeface="Calibri"/>
                        </a:rPr>
                        <a:t>που αξιοποιούνται για την ενδυνάμωση της τοπικής οικονομίας, με σκοπό την αξιοποίηση τους για την αντιμετώπιση έκτακτων συνθηκών (πχ πανδημίες, φυσικές καταστροφές, κ.α.)</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Οι οικονομικές επιπτώσεις από την πανδημία Covid-19 στις επιχειρήσεις και στο ανθρώπινο δυναμικό</a:t>
                      </a:r>
                      <a:endParaRPr lang="el-GR" sz="24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00"/>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93700" y="1492250"/>
          <a:ext cx="8686800" cy="3505200"/>
        </p:xfrm>
        <a:graphic>
          <a:graphicData uri="http://schemas.openxmlformats.org/drawingml/2006/table">
            <a:tbl>
              <a:tblPr/>
              <a:tblGrid>
                <a:gridCol w="8686800"/>
              </a:tblGrid>
              <a:tr h="3505200">
                <a:tc>
                  <a:txBody>
                    <a:bodyPr/>
                    <a:lstStyle/>
                    <a:p>
                      <a:pPr algn="ctr">
                        <a:lnSpc>
                          <a:spcPct val="115000"/>
                        </a:lnSpc>
                        <a:spcAft>
                          <a:spcPts val="0"/>
                        </a:spcAft>
                      </a:pPr>
                      <a:r>
                        <a:rPr lang="el-GR" sz="1200" i="1" dirty="0">
                          <a:solidFill>
                            <a:srgbClr val="C00000"/>
                          </a:solidFill>
                          <a:latin typeface="Calibri"/>
                          <a:ea typeface="Calibri"/>
                          <a:cs typeface="Times New Roman"/>
                        </a:rPr>
                        <a:t/>
                      </a:r>
                      <a:br>
                        <a:rPr lang="el-GR" sz="1200" i="1" dirty="0">
                          <a:solidFill>
                            <a:srgbClr val="C00000"/>
                          </a:solidFill>
                          <a:latin typeface="Calibri"/>
                          <a:ea typeface="Calibri"/>
                          <a:cs typeface="Times New Roman"/>
                        </a:rPr>
                      </a:br>
                      <a:r>
                        <a:rPr lang="el-GR" sz="3600" b="1" dirty="0">
                          <a:solidFill>
                            <a:srgbClr val="FF0000"/>
                          </a:solidFill>
                          <a:latin typeface="Verdana" pitchFamily="34" charset="0"/>
                          <a:ea typeface="Verdana" pitchFamily="34" charset="0"/>
                          <a:cs typeface="Calibri"/>
                        </a:rPr>
                        <a:t>ΘΕΜΑΤΙΚΟΣ ΤΟΜΕΑΣ 4: ΔΙΟΙΚΗΤΙΚΗ ΙΚΑΝΟΤΗΤΑ ΚΑΙ ΟΙΚΟΝΟΜΙΚΗ ΚΑΤΑΣΤΑΣΗ ΔΗΜΟΥ </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69900" y="730250"/>
          <a:ext cx="8686800" cy="6477000"/>
        </p:xfrm>
        <a:graphic>
          <a:graphicData uri="http://schemas.openxmlformats.org/drawingml/2006/table">
            <a:tbl>
              <a:tblPr/>
              <a:tblGrid>
                <a:gridCol w="8686800"/>
              </a:tblGrid>
              <a:tr h="745965">
                <a:tc>
                  <a:txBody>
                    <a:bodyPr/>
                    <a:lstStyle/>
                    <a:p>
                      <a:pPr algn="ctr">
                        <a:lnSpc>
                          <a:spcPct val="115000"/>
                        </a:lnSpc>
                        <a:spcAft>
                          <a:spcPts val="0"/>
                        </a:spcAft>
                      </a:pPr>
                      <a:r>
                        <a:rPr lang="el-GR" sz="3200" b="1" dirty="0">
                          <a:solidFill>
                            <a:srgbClr val="000000"/>
                          </a:solidFill>
                          <a:latin typeface="Verdana" pitchFamily="34" charset="0"/>
                          <a:ea typeface="Verdana" pitchFamily="34" charset="0"/>
                          <a:cs typeface="Calibri"/>
                        </a:rPr>
                        <a:t>Πλεονεκτήματα</a:t>
                      </a:r>
                      <a:endParaRPr lang="el-GR" sz="32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r>
              <a:tr h="5731035">
                <a:tc>
                  <a:txBody>
                    <a:bodyPr/>
                    <a:lstStyle/>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Χρόνια </a:t>
                      </a:r>
                      <a:r>
                        <a:rPr lang="el-GR" sz="2400" b="1" dirty="0">
                          <a:solidFill>
                            <a:srgbClr val="000000"/>
                          </a:solidFill>
                          <a:latin typeface="Verdana" pitchFamily="34" charset="0"/>
                          <a:ea typeface="Verdana" pitchFamily="34" charset="0"/>
                          <a:cs typeface="Calibri"/>
                        </a:rPr>
                        <a:t>εμπειρία</a:t>
                      </a:r>
                      <a:r>
                        <a:rPr lang="el-GR" sz="2400" dirty="0">
                          <a:solidFill>
                            <a:srgbClr val="000000"/>
                          </a:solidFill>
                          <a:latin typeface="Verdana" pitchFamily="34" charset="0"/>
                          <a:ea typeface="Verdana" pitchFamily="34" charset="0"/>
                          <a:cs typeface="Calibri"/>
                        </a:rPr>
                        <a:t> προσωπικού σε θέματα οργάνωσης και επίλυσης προβλημάτων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Βελτίωση παρεχόμενων υπηρεσιών μέσω </a:t>
                      </a:r>
                      <a:r>
                        <a:rPr lang="el-GR" sz="2400" b="1" dirty="0">
                          <a:solidFill>
                            <a:srgbClr val="000000"/>
                          </a:solidFill>
                          <a:latin typeface="Verdana" pitchFamily="34" charset="0"/>
                          <a:ea typeface="Verdana" pitchFamily="34" charset="0"/>
                          <a:cs typeface="Calibri"/>
                        </a:rPr>
                        <a:t>ηλεκτρονικών συστημάτων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Εξυπηρέτηση πολιτών μέσω διαδικτύου</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b="1" dirty="0">
                          <a:solidFill>
                            <a:srgbClr val="000000"/>
                          </a:solidFill>
                          <a:latin typeface="Verdana" pitchFamily="34" charset="0"/>
                          <a:ea typeface="Verdana" pitchFamily="34" charset="0"/>
                          <a:cs typeface="Calibri"/>
                        </a:rPr>
                        <a:t>Ενημέρωση και συμμετοχή πολιτών στις αποφάσεις του Δήμου</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b="1" dirty="0">
                          <a:solidFill>
                            <a:srgbClr val="000000"/>
                          </a:solidFill>
                          <a:latin typeface="Verdana" pitchFamily="34" charset="0"/>
                          <a:ea typeface="Verdana" pitchFamily="34" charset="0"/>
                          <a:cs typeface="Calibri"/>
                        </a:rPr>
                        <a:t>Εξασφάλιση χρηματοδότησης από Ευρωπαϊκά προγράμματα</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Συνεργασία με άλλες υπηρεσίες, φορείς και μη κυβερνητικές οργανώσεις</a:t>
                      </a:r>
                      <a:endParaRPr lang="el-GR" sz="24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546100" y="501650"/>
            <a:ext cx="8839200" cy="54864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smtClean="0">
                <a:ln>
                  <a:noFill/>
                </a:ln>
                <a:solidFill>
                  <a:srgbClr val="FF0000"/>
                </a:solidFill>
                <a:effectLst/>
                <a:latin typeface="Verdana" pitchFamily="34" charset="0"/>
                <a:ea typeface="Verdana" pitchFamily="34" charset="0"/>
                <a:cs typeface="Calibri" pitchFamily="34" charset="0"/>
              </a:rPr>
              <a:t>Αξιολόγηση υφιστάμενης κατάστασης – Ανάλυση SWOT  </a:t>
            </a:r>
            <a:endParaRPr kumimoji="0" lang="el-GR" sz="2400" b="0" i="0" u="none" strike="noStrike" cap="none" normalizeH="0" baseline="0" dirty="0" smtClean="0">
              <a:ln>
                <a:noFill/>
              </a:ln>
              <a:solidFill>
                <a:srgbClr val="FF0000"/>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t>Σύμφωνα με τα βασικά γεωγραφικά, κοινωνικοοικονομικά και αναπτυξιακά χαρακτηριστικά του Δήμου Χαλανδρίου, πραγματοποιείται η α</a:t>
            </a:r>
            <a:r>
              <a:rPr kumimoji="0" lang="el-GR" sz="2000" b="0" i="0" u="none" strike="noStrike" cap="none" normalizeH="0" baseline="0" dirty="0" smtClean="0" bmk="">
                <a:ln>
                  <a:noFill/>
                </a:ln>
                <a:solidFill>
                  <a:schemeClr val="tx1"/>
                </a:solidFill>
                <a:effectLst/>
                <a:latin typeface="Verdana" pitchFamily="34" charset="0"/>
                <a:ea typeface="Verdana" pitchFamily="34" charset="0"/>
                <a:cs typeface="Calibri" pitchFamily="34" charset="0"/>
              </a:rPr>
              <a:t>νάλυση SWOT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t>,  με απώτερο στόχο να αναδειχθούν τα κρίσιμα ζητήματα τοπικής ανάπτυξης, ανά θεματικό τομέα, με βάση τα οποία θα προσδιοριστεί ο Στρατηγικός Σχεδιασμός του Δήμου, για την επόμενη τετραετία. </a:t>
            </a:r>
            <a:b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br>
            <a: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t/>
            </a:r>
            <a:b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br>
            <a: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t/>
            </a:r>
            <a:br>
              <a:rPr kumimoji="0" lang="el-GR" sz="2000" b="0" i="0" u="none" strike="noStrike" cap="none" normalizeH="0" baseline="0" dirty="0" smtClean="0">
                <a:ln>
                  <a:noFill/>
                </a:ln>
                <a:solidFill>
                  <a:schemeClr val="tx1"/>
                </a:solidFill>
                <a:effectLst/>
                <a:latin typeface="Verdana" pitchFamily="34" charset="0"/>
                <a:ea typeface="Verdana" pitchFamily="34" charset="0"/>
                <a:cs typeface="Calibri" pitchFamily="34" charset="0"/>
              </a:rPr>
            </a:b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pic>
        <p:nvPicPr>
          <p:cNvPr id="3" name="2 - Εικόνα" descr="Εικόνα που περιέχει κείμενο, λογότυπο, γραμματοσειρά, γραφικά&#10;&#10;Περιγραφή που δημιουργήθηκε αυτόματα"/>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tretch>
            <a:fillRect/>
          </a:stretch>
        </p:blipFill>
        <p:spPr>
          <a:xfrm>
            <a:off x="2222500" y="4660900"/>
            <a:ext cx="5943600" cy="28956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69900" y="501650"/>
          <a:ext cx="8686800" cy="6755510"/>
        </p:xfrm>
        <a:graphic>
          <a:graphicData uri="http://schemas.openxmlformats.org/drawingml/2006/table">
            <a:tbl>
              <a:tblPr/>
              <a:tblGrid>
                <a:gridCol w="8686800"/>
              </a:tblGrid>
              <a:tr h="594997">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Ευκαιρίες </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6124574">
                <a:tc>
                  <a:txBody>
                    <a:bodyPr/>
                    <a:lstStyle/>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Ορθολογική διαχείριση δημοτικής περιουσίας </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Αύξηση γνωστοποίησης νέων τεχνολογιών και χρήση τους από τους πολίτες</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Στελέχωση εξειδικευμένου προσωπικού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Αναβάθμιση ηλεκτρονικών υπηρεσιών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Δυνατότητες βελτίωσης παρεχόμενων υπηρεσιών Δήμου μέσω ΤΠΕ</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Επέκταση και συνεχής αναβάθμιση ηλεκτρονικών υποδομών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Δημιουργία ψηφιακού Δήμου</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err="1">
                          <a:solidFill>
                            <a:srgbClr val="000000"/>
                          </a:solidFill>
                          <a:latin typeface="Verdana" pitchFamily="34" charset="0"/>
                          <a:ea typeface="Verdana" pitchFamily="34" charset="0"/>
                          <a:cs typeface="Calibri"/>
                        </a:rPr>
                        <a:t>Διαδραστικές</a:t>
                      </a:r>
                      <a:r>
                        <a:rPr lang="el-GR" sz="2400" dirty="0">
                          <a:solidFill>
                            <a:srgbClr val="000000"/>
                          </a:solidFill>
                          <a:latin typeface="Verdana" pitchFamily="34" charset="0"/>
                          <a:ea typeface="Verdana" pitchFamily="34" charset="0"/>
                          <a:cs typeface="Calibri"/>
                        </a:rPr>
                        <a:t> υπηρεσίες</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Ενεργός συμμετοχή δημοτών στα κοινά</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Προγραμματισμός -  σχεδιασμός Τεχνικών Έργων </a:t>
                      </a:r>
                      <a:endParaRPr lang="el-GR" sz="24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69900" y="654051"/>
          <a:ext cx="8686800" cy="6326059"/>
        </p:xfrm>
        <a:graphic>
          <a:graphicData uri="http://schemas.openxmlformats.org/drawingml/2006/table">
            <a:tbl>
              <a:tblPr/>
              <a:tblGrid>
                <a:gridCol w="8686800"/>
              </a:tblGrid>
              <a:tr h="553277">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Αδυναμίες </a:t>
                      </a:r>
                      <a:endParaRPr lang="el-GR" sz="36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3EB"/>
                    </a:solidFill>
                  </a:tcPr>
                </a:tc>
              </a:tr>
              <a:tr h="5695123">
                <a:tc>
                  <a:txBody>
                    <a:bodyPr/>
                    <a:lstStyle/>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Έλλειψη οργανωμένης επικοινωνίας μεταξύ υπηρεσιών και αποδεκτών/ χρηστών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Μικρή προσαρμοστικότητα σε νέες μεθόδους διοίκησης και χρήση νέων τεχνολογιών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Ανισοκατανομή υλικοτεχνικής υποδομής και ανθρώπινου δυναμικού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Μερική αξιοποίηση δυνατοτήτων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b="1" dirty="0">
                          <a:solidFill>
                            <a:srgbClr val="000000"/>
                          </a:solidFill>
                          <a:latin typeface="Verdana" pitchFamily="34" charset="0"/>
                          <a:ea typeface="Verdana" pitchFamily="34" charset="0"/>
                          <a:cs typeface="Calibri"/>
                        </a:rPr>
                        <a:t>Έλλειψη μόνιμου προσωπικού σε κρίσιμους τομείς -υπηρεσίες του Δήμου</a:t>
                      </a:r>
                      <a:r>
                        <a:rPr lang="el-GR" sz="2400" dirty="0">
                          <a:solidFill>
                            <a:srgbClr val="000000"/>
                          </a:solidFill>
                          <a:latin typeface="Verdana" pitchFamily="34" charset="0"/>
                          <a:ea typeface="Verdana" pitchFamily="34" charset="0"/>
                          <a:cs typeface="Calibri"/>
                        </a:rPr>
                        <a:t>. </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Κάλυψη των αναγκών σε προσωπικό μέσω προγραμμάτων περιορισμένης χρονικής διάρκειας</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b="1" dirty="0">
                          <a:solidFill>
                            <a:srgbClr val="000000"/>
                          </a:solidFill>
                          <a:latin typeface="Verdana" pitchFamily="34" charset="0"/>
                          <a:ea typeface="Verdana" pitchFamily="34" charset="0"/>
                          <a:cs typeface="Calibri"/>
                        </a:rPr>
                        <a:t>Δυσλειτουργίες που προκύπτουν από τον υφιστάμενο ΟΕΥ</a:t>
                      </a:r>
                      <a:endParaRPr lang="el-GR" sz="24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3EB"/>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17500" y="806450"/>
          <a:ext cx="8839200" cy="5943599"/>
        </p:xfrm>
        <a:graphic>
          <a:graphicData uri="http://schemas.openxmlformats.org/drawingml/2006/table">
            <a:tbl>
              <a:tblPr/>
              <a:tblGrid>
                <a:gridCol w="8839200"/>
              </a:tblGrid>
              <a:tr h="670465">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Απειλές</a:t>
                      </a:r>
                      <a:endParaRPr lang="el-GR" sz="36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r>
              <a:tr h="5273134">
                <a:tc>
                  <a:txBody>
                    <a:bodyPr/>
                    <a:lstStyle/>
                    <a:p>
                      <a:pPr marL="342900" lvl="0" indent="-342900">
                        <a:lnSpc>
                          <a:spcPct val="115000"/>
                        </a:lnSpc>
                        <a:spcAft>
                          <a:spcPts val="0"/>
                        </a:spcAft>
                        <a:buFont typeface="Symbol"/>
                        <a:buChar char=""/>
                      </a:pPr>
                      <a:r>
                        <a:rPr lang="el-GR" sz="2400" b="1" dirty="0">
                          <a:solidFill>
                            <a:srgbClr val="000000"/>
                          </a:solidFill>
                          <a:latin typeface="Verdana" pitchFamily="34" charset="0"/>
                          <a:ea typeface="Verdana" pitchFamily="34" charset="0"/>
                          <a:cs typeface="Calibri"/>
                        </a:rPr>
                        <a:t>Χρονοβόρες γραφειοκρατικές διαδικασίες </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Μείωση οικονομικών πόρων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err="1">
                          <a:solidFill>
                            <a:srgbClr val="000000"/>
                          </a:solidFill>
                          <a:latin typeface="Verdana" pitchFamily="34" charset="0"/>
                          <a:ea typeface="Verdana" pitchFamily="34" charset="0"/>
                          <a:cs typeface="Calibri"/>
                        </a:rPr>
                        <a:t>Υποστελέχωση</a:t>
                      </a:r>
                      <a:r>
                        <a:rPr lang="el-GR" sz="2400" dirty="0">
                          <a:solidFill>
                            <a:srgbClr val="000000"/>
                          </a:solidFill>
                          <a:latin typeface="Verdana" pitchFamily="34" charset="0"/>
                          <a:ea typeface="Verdana" pitchFamily="34" charset="0"/>
                          <a:cs typeface="Calibri"/>
                        </a:rPr>
                        <a:t> εξειδικευμένου προσωπικού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Αδυναμία ανταπόκρισης πολιτών στις οικονομικές τους υποχρεώσεις προς το Δήμο</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b="1" dirty="0">
                          <a:solidFill>
                            <a:srgbClr val="000000"/>
                          </a:solidFill>
                          <a:latin typeface="Verdana" pitchFamily="34" charset="0"/>
                          <a:ea typeface="Verdana" pitchFamily="34" charset="0"/>
                          <a:cs typeface="Calibri"/>
                        </a:rPr>
                        <a:t>Μειωμένη χρηματοδότηση και επιχορηγήσεις </a:t>
                      </a:r>
                      <a:r>
                        <a:rPr lang="el-GR" sz="2400" dirty="0">
                          <a:solidFill>
                            <a:srgbClr val="000000"/>
                          </a:solidFill>
                          <a:latin typeface="Verdana" pitchFamily="34" charset="0"/>
                          <a:ea typeface="Verdana" pitchFamily="34" charset="0"/>
                          <a:cs typeface="Calibri"/>
                        </a:rPr>
                        <a:t>για την αγορά νέου πάγιου εξοπλισμού</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Μη αποτελεσματική συνεργασία μεταξύ των υπηρεσιών</a:t>
                      </a:r>
                      <a:endParaRPr lang="el-GR" sz="2400" dirty="0">
                        <a:latin typeface="Verdana" pitchFamily="34" charset="0"/>
                        <a:ea typeface="Verdana" pitchFamily="34" charset="0"/>
                        <a:cs typeface="Times New Roman"/>
                      </a:endParaRPr>
                    </a:p>
                    <a:p>
                      <a:pPr marL="342900" lvl="0" indent="-342900">
                        <a:lnSpc>
                          <a:spcPct val="115000"/>
                        </a:lnSpc>
                        <a:spcAft>
                          <a:spcPts val="0"/>
                        </a:spcAft>
                        <a:buFont typeface="Symbol"/>
                        <a:buChar char=""/>
                      </a:pPr>
                      <a:r>
                        <a:rPr lang="el-GR" sz="2400" dirty="0">
                          <a:solidFill>
                            <a:srgbClr val="000000"/>
                          </a:solidFill>
                          <a:latin typeface="Verdana" pitchFamily="34" charset="0"/>
                          <a:ea typeface="Verdana" pitchFamily="34" charset="0"/>
                          <a:cs typeface="Calibri"/>
                        </a:rPr>
                        <a:t>Χαμηλή παραγωγικότητα υπαλλήλων λόγω απουσίας κινήτρων</a:t>
                      </a:r>
                      <a:endParaRPr lang="el-GR" sz="24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00"/>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9901" y="501650"/>
            <a:ext cx="8991600" cy="7068602"/>
          </a:xfrm>
          <a:prstGeom prst="rect">
            <a:avLst/>
          </a:prstGeom>
        </p:spPr>
        <p:txBody>
          <a:bodyPr vert="horz" wrap="square" lIns="0" tIns="0" rIns="0" bIns="0" rtlCol="0">
            <a:spAutoFit/>
          </a:bodyPr>
          <a:lstStyle/>
          <a:p>
            <a:pPr marL="12696" marR="6350">
              <a:lnSpc>
                <a:spcPct val="150000"/>
              </a:lnSpc>
              <a:spcBef>
                <a:spcPts val="100"/>
              </a:spcBef>
            </a:pPr>
            <a:r>
              <a:rPr sz="2400" b="1" dirty="0" err="1">
                <a:solidFill>
                  <a:srgbClr val="FF0000"/>
                </a:solidFill>
                <a:latin typeface="Verdana"/>
                <a:cs typeface="Verdana"/>
              </a:rPr>
              <a:t>Το</a:t>
            </a:r>
            <a:r>
              <a:rPr sz="2400" b="1" dirty="0">
                <a:solidFill>
                  <a:srgbClr val="FF0000"/>
                </a:solidFill>
                <a:latin typeface="Verdana"/>
                <a:cs typeface="Verdana"/>
              </a:rPr>
              <a:t> </a:t>
            </a:r>
            <a:r>
              <a:rPr sz="2400" b="1" spc="-5" dirty="0">
                <a:solidFill>
                  <a:srgbClr val="FF0000"/>
                </a:solidFill>
                <a:latin typeface="Verdana"/>
                <a:cs typeface="Verdana"/>
              </a:rPr>
              <a:t>Επιχειρησιακό Πρόγραμμα του </a:t>
            </a:r>
            <a:r>
              <a:rPr sz="2400" b="1" dirty="0">
                <a:solidFill>
                  <a:srgbClr val="FF0000"/>
                </a:solidFill>
                <a:latin typeface="Verdana"/>
                <a:cs typeface="Verdana"/>
              </a:rPr>
              <a:t>Δήμου </a:t>
            </a:r>
            <a:r>
              <a:rPr sz="2400" b="1" spc="-5" dirty="0">
                <a:solidFill>
                  <a:srgbClr val="FF0000"/>
                </a:solidFill>
                <a:latin typeface="Verdana"/>
                <a:cs typeface="Verdana"/>
              </a:rPr>
              <a:t>Χαλανδρίου </a:t>
            </a:r>
            <a:r>
              <a:rPr sz="2100" spc="-5" dirty="0">
                <a:latin typeface="Verdana"/>
                <a:cs typeface="Verdana"/>
              </a:rPr>
              <a:t>αποτελεί </a:t>
            </a:r>
            <a:r>
              <a:rPr sz="2100" dirty="0">
                <a:latin typeface="Verdana"/>
                <a:cs typeface="Verdana"/>
              </a:rPr>
              <a:t>ένα  </a:t>
            </a:r>
            <a:r>
              <a:rPr sz="2100" spc="-5" dirty="0">
                <a:latin typeface="Verdana"/>
                <a:cs typeface="Verdana"/>
              </a:rPr>
              <a:t>ολοκληρωμένο </a:t>
            </a:r>
            <a:r>
              <a:rPr sz="2100" dirty="0">
                <a:latin typeface="Verdana"/>
                <a:cs typeface="Verdana"/>
              </a:rPr>
              <a:t>πρόγραμμα </a:t>
            </a:r>
            <a:r>
              <a:rPr sz="2100" spc="-5" dirty="0">
                <a:latin typeface="Verdana"/>
                <a:cs typeface="Verdana"/>
              </a:rPr>
              <a:t>τοπικής και οργανωτικής </a:t>
            </a:r>
            <a:r>
              <a:rPr sz="2100" dirty="0">
                <a:latin typeface="Verdana"/>
                <a:cs typeface="Verdana"/>
              </a:rPr>
              <a:t>ανάπτυξης </a:t>
            </a:r>
            <a:r>
              <a:rPr sz="2100" spc="-5" dirty="0">
                <a:latin typeface="Verdana"/>
                <a:cs typeface="Verdana"/>
              </a:rPr>
              <a:t>για  </a:t>
            </a:r>
            <a:r>
              <a:rPr sz="2100" dirty="0">
                <a:latin typeface="Verdana"/>
                <a:cs typeface="Verdana"/>
              </a:rPr>
              <a:t>την </a:t>
            </a:r>
            <a:r>
              <a:rPr sz="2100" spc="-5" dirty="0">
                <a:latin typeface="Verdana"/>
                <a:cs typeface="Verdana"/>
              </a:rPr>
              <a:t>περίοδο </a:t>
            </a:r>
            <a:r>
              <a:rPr sz="2100" b="1" spc="-5" dirty="0">
                <a:latin typeface="Verdana"/>
                <a:cs typeface="Verdana"/>
              </a:rPr>
              <a:t>2024-2029</a:t>
            </a:r>
            <a:r>
              <a:rPr sz="2100" spc="-5" dirty="0">
                <a:latin typeface="Verdana"/>
                <a:cs typeface="Verdana"/>
              </a:rPr>
              <a:t>, </a:t>
            </a:r>
            <a:r>
              <a:rPr sz="2100" dirty="0">
                <a:latin typeface="Verdana"/>
                <a:cs typeface="Verdana"/>
              </a:rPr>
              <a:t>σε </a:t>
            </a:r>
            <a:r>
              <a:rPr sz="2100" spc="-5" dirty="0">
                <a:latin typeface="Verdana"/>
                <a:cs typeface="Verdana"/>
              </a:rPr>
              <a:t>εναρμόνιση </a:t>
            </a:r>
            <a:r>
              <a:rPr sz="2100" dirty="0">
                <a:latin typeface="Verdana"/>
                <a:cs typeface="Verdana"/>
              </a:rPr>
              <a:t>με </a:t>
            </a:r>
            <a:r>
              <a:rPr sz="2100" spc="-5" dirty="0">
                <a:latin typeface="Verdana"/>
                <a:cs typeface="Verdana"/>
              </a:rPr>
              <a:t>τις κατευθύνσεις  αναπτυξιακού σχεδιασμού </a:t>
            </a:r>
            <a:r>
              <a:rPr sz="2100" dirty="0">
                <a:latin typeface="Verdana"/>
                <a:cs typeface="Verdana"/>
              </a:rPr>
              <a:t>σε </a:t>
            </a:r>
            <a:r>
              <a:rPr sz="2100" spc="-5" dirty="0">
                <a:latin typeface="Verdana"/>
                <a:cs typeface="Verdana"/>
              </a:rPr>
              <a:t>περιφερειακό και εθνικό επίπεδο. </a:t>
            </a:r>
            <a:r>
              <a:rPr sz="2100" dirty="0">
                <a:latin typeface="Verdana"/>
                <a:cs typeface="Verdana"/>
              </a:rPr>
              <a:t>Το  </a:t>
            </a:r>
            <a:r>
              <a:rPr sz="2100" spc="-5" dirty="0">
                <a:latin typeface="Verdana"/>
                <a:cs typeface="Verdana"/>
              </a:rPr>
              <a:t>πενταετές επιχειρησιακό </a:t>
            </a:r>
            <a:r>
              <a:rPr sz="2100" dirty="0">
                <a:latin typeface="Verdana"/>
                <a:cs typeface="Verdana"/>
              </a:rPr>
              <a:t>πρόγραμμα </a:t>
            </a:r>
            <a:r>
              <a:rPr sz="2100" spc="-5" dirty="0">
                <a:latin typeface="Verdana"/>
                <a:cs typeface="Verdana"/>
              </a:rPr>
              <a:t>του </a:t>
            </a:r>
            <a:r>
              <a:rPr sz="2100" dirty="0">
                <a:latin typeface="Verdana"/>
                <a:cs typeface="Verdana"/>
              </a:rPr>
              <a:t>Δήμου </a:t>
            </a:r>
            <a:r>
              <a:rPr sz="2100" spc="-5" dirty="0">
                <a:latin typeface="Verdana"/>
                <a:cs typeface="Verdana"/>
              </a:rPr>
              <a:t>Χαλανδρίου,  αποτελεί </a:t>
            </a:r>
            <a:r>
              <a:rPr sz="2100" dirty="0">
                <a:latin typeface="Verdana"/>
                <a:cs typeface="Verdana"/>
              </a:rPr>
              <a:t>ένα </a:t>
            </a:r>
            <a:r>
              <a:rPr sz="2100" spc="-5" dirty="0">
                <a:latin typeface="Verdana"/>
                <a:cs typeface="Verdana"/>
              </a:rPr>
              <a:t>πλαίσιο στρατηγικών στόχων και προτεραιοτήτων που  εξειδικεύονται </a:t>
            </a:r>
            <a:r>
              <a:rPr sz="2100" dirty="0">
                <a:latin typeface="Verdana"/>
                <a:cs typeface="Verdana"/>
              </a:rPr>
              <a:t>σε </a:t>
            </a:r>
            <a:r>
              <a:rPr sz="2100" spc="-5" dirty="0">
                <a:latin typeface="Verdana"/>
                <a:cs typeface="Verdana"/>
              </a:rPr>
              <a:t>δράσεις, </a:t>
            </a:r>
            <a:r>
              <a:rPr sz="2100" dirty="0">
                <a:latin typeface="Verdana"/>
                <a:cs typeface="Verdana"/>
              </a:rPr>
              <a:t>με στόχο την </a:t>
            </a:r>
            <a:r>
              <a:rPr sz="2100" spc="-5" dirty="0">
                <a:latin typeface="Verdana"/>
                <a:cs typeface="Verdana"/>
              </a:rPr>
              <a:t>αναβάθμιση του </a:t>
            </a:r>
            <a:r>
              <a:rPr sz="2100" dirty="0">
                <a:latin typeface="Verdana"/>
                <a:cs typeface="Verdana"/>
              </a:rPr>
              <a:t>Δήμου </a:t>
            </a:r>
            <a:r>
              <a:rPr sz="2100" spc="-5" dirty="0">
                <a:latin typeface="Verdana"/>
                <a:cs typeface="Verdana"/>
              </a:rPr>
              <a:t>και  </a:t>
            </a:r>
            <a:r>
              <a:rPr sz="2100" dirty="0">
                <a:latin typeface="Verdana"/>
                <a:cs typeface="Verdana"/>
              </a:rPr>
              <a:t>την ανάπτυξη </a:t>
            </a:r>
            <a:r>
              <a:rPr sz="2100" spc="-5" dirty="0">
                <a:latin typeface="Verdana"/>
                <a:cs typeface="Verdana"/>
              </a:rPr>
              <a:t>των υπηρεσιών</a:t>
            </a:r>
            <a:r>
              <a:rPr sz="2100" spc="-44" dirty="0">
                <a:latin typeface="Verdana"/>
                <a:cs typeface="Verdana"/>
              </a:rPr>
              <a:t> </a:t>
            </a:r>
            <a:r>
              <a:rPr sz="2100" dirty="0">
                <a:latin typeface="Verdana"/>
                <a:cs typeface="Verdana"/>
              </a:rPr>
              <a:t>του.</a:t>
            </a:r>
          </a:p>
          <a:p>
            <a:pPr marL="12696">
              <a:lnSpc>
                <a:spcPct val="150000"/>
              </a:lnSpc>
            </a:pPr>
            <a:r>
              <a:rPr sz="2100" spc="-5" dirty="0" err="1">
                <a:latin typeface="Verdana"/>
                <a:cs typeface="Verdana"/>
              </a:rPr>
              <a:t>Αναπτύσσεται</a:t>
            </a:r>
            <a:r>
              <a:rPr sz="2100" spc="-5" dirty="0">
                <a:latin typeface="Verdana"/>
                <a:cs typeface="Verdana"/>
              </a:rPr>
              <a:t> </a:t>
            </a:r>
            <a:r>
              <a:rPr sz="2100" dirty="0">
                <a:latin typeface="Verdana"/>
                <a:cs typeface="Verdana"/>
              </a:rPr>
              <a:t>σε </a:t>
            </a:r>
            <a:r>
              <a:rPr sz="2100" spc="-5" dirty="0">
                <a:latin typeface="Verdana"/>
                <a:cs typeface="Verdana"/>
              </a:rPr>
              <a:t>τρία</a:t>
            </a:r>
            <a:r>
              <a:rPr sz="2100" spc="-30" dirty="0">
                <a:latin typeface="Verdana"/>
                <a:cs typeface="Verdana"/>
              </a:rPr>
              <a:t> </a:t>
            </a:r>
            <a:r>
              <a:rPr sz="2100" dirty="0">
                <a:latin typeface="Verdana"/>
                <a:cs typeface="Verdana"/>
              </a:rPr>
              <a:t>μέρη:</a:t>
            </a:r>
          </a:p>
          <a:p>
            <a:pPr marL="12696">
              <a:lnSpc>
                <a:spcPct val="150000"/>
              </a:lnSpc>
              <a:spcBef>
                <a:spcPts val="130"/>
              </a:spcBef>
            </a:pPr>
            <a:endParaRPr lang="el-GR" sz="2100" b="1" spc="-5" dirty="0">
              <a:latin typeface="Verdana"/>
              <a:cs typeface="Verdana"/>
            </a:endParaRPr>
          </a:p>
          <a:p>
            <a:pPr marL="12696">
              <a:lnSpc>
                <a:spcPct val="150000"/>
              </a:lnSpc>
              <a:spcBef>
                <a:spcPts val="130"/>
              </a:spcBef>
            </a:pPr>
            <a:r>
              <a:rPr sz="2100" b="1" spc="-5" dirty="0">
                <a:latin typeface="Verdana"/>
                <a:cs typeface="Verdana"/>
              </a:rPr>
              <a:t>√ Υφιστάμενη</a:t>
            </a:r>
            <a:r>
              <a:rPr sz="2100" b="1" spc="65" dirty="0">
                <a:latin typeface="Verdana"/>
                <a:cs typeface="Verdana"/>
              </a:rPr>
              <a:t> </a:t>
            </a:r>
            <a:r>
              <a:rPr sz="2100" b="1" spc="-5" dirty="0">
                <a:latin typeface="Verdana"/>
                <a:cs typeface="Verdana"/>
              </a:rPr>
              <a:t>κατάσταση</a:t>
            </a:r>
            <a:endParaRPr sz="2100" b="1" dirty="0">
              <a:latin typeface="Verdana"/>
              <a:cs typeface="Verdana"/>
            </a:endParaRPr>
          </a:p>
          <a:p>
            <a:pPr marL="12696">
              <a:lnSpc>
                <a:spcPct val="150000"/>
              </a:lnSpc>
              <a:spcBef>
                <a:spcPts val="130"/>
              </a:spcBef>
            </a:pPr>
            <a:r>
              <a:rPr sz="2100" b="1" spc="-5" dirty="0">
                <a:latin typeface="Verdana"/>
                <a:cs typeface="Verdana"/>
              </a:rPr>
              <a:t>√  </a:t>
            </a:r>
            <a:r>
              <a:rPr sz="2100" b="1" dirty="0">
                <a:latin typeface="Verdana"/>
                <a:cs typeface="Verdana"/>
              </a:rPr>
              <a:t>Όραμα της </a:t>
            </a:r>
            <a:r>
              <a:rPr sz="2100" b="1" spc="-5" dirty="0">
                <a:latin typeface="Verdana"/>
                <a:cs typeface="Verdana"/>
              </a:rPr>
              <a:t>διοίκησης του</a:t>
            </a:r>
            <a:r>
              <a:rPr sz="2100" b="1" spc="-114" dirty="0">
                <a:latin typeface="Verdana"/>
                <a:cs typeface="Verdana"/>
              </a:rPr>
              <a:t> </a:t>
            </a:r>
            <a:r>
              <a:rPr sz="2100" b="1" dirty="0">
                <a:latin typeface="Verdana"/>
                <a:cs typeface="Verdana"/>
              </a:rPr>
              <a:t>Δήμου</a:t>
            </a:r>
          </a:p>
          <a:p>
            <a:pPr marL="12696">
              <a:lnSpc>
                <a:spcPct val="150000"/>
              </a:lnSpc>
              <a:spcBef>
                <a:spcPts val="140"/>
              </a:spcBef>
            </a:pPr>
            <a:r>
              <a:rPr sz="2100" b="1" spc="-5" dirty="0">
                <a:latin typeface="Verdana"/>
                <a:cs typeface="Verdana"/>
              </a:rPr>
              <a:t>√  Άξονες προτεραιότητας βάσει</a:t>
            </a:r>
            <a:r>
              <a:rPr sz="2100" b="1" spc="-30" dirty="0">
                <a:latin typeface="Verdana"/>
                <a:cs typeface="Verdana"/>
              </a:rPr>
              <a:t> </a:t>
            </a:r>
            <a:r>
              <a:rPr sz="2100" b="1" spc="-5" dirty="0">
                <a:latin typeface="Verdana"/>
                <a:cs typeface="Verdana"/>
              </a:rPr>
              <a:t>αυτού</a:t>
            </a:r>
            <a:endParaRPr sz="2100" b="1" dirty="0">
              <a:latin typeface="Verdana"/>
              <a:cs typeface="Verdana"/>
            </a:endParaRPr>
          </a:p>
          <a:p>
            <a:pPr>
              <a:lnSpc>
                <a:spcPct val="100000"/>
              </a:lnSpc>
            </a:pPr>
            <a:endParaRPr sz="2100" dirty="0">
              <a:latin typeface="Times New Roman"/>
              <a:cs typeface="Times New Roman"/>
            </a:endParaRPr>
          </a:p>
          <a:p>
            <a:pPr>
              <a:spcBef>
                <a:spcPts val="10"/>
              </a:spcBef>
            </a:pPr>
            <a:r>
              <a:rPr lang="en-US" sz="2100" dirty="0">
                <a:latin typeface="Times New Roman"/>
                <a:cs typeface="Times New Roman"/>
              </a:rPr>
              <a:t>  </a:t>
            </a:r>
            <a:endParaRPr sz="2100" dirty="0">
              <a:latin typeface="Times New Roman"/>
              <a:cs typeface="Times New Roman"/>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22301" y="196851"/>
            <a:ext cx="8839200" cy="3510420"/>
          </a:xfrm>
          <a:prstGeom prst="rect">
            <a:avLst/>
          </a:prstGeom>
          <a:solidFill>
            <a:schemeClr val="accent5">
              <a:lumMod val="20000"/>
              <a:lumOff val="80000"/>
            </a:schemeClr>
          </a:solidFill>
        </p:spPr>
        <p:txBody>
          <a:bodyPr wrap="square" lIns="91416" tIns="45706" rIns="91416" bIns="45706">
            <a:spAutoFit/>
          </a:bodyPr>
          <a:lstStyle/>
          <a:p>
            <a:pPr marL="12696"/>
            <a:r>
              <a:rPr lang="el-GR" sz="2100" b="1" i="1" u="sng" spc="-5" dirty="0">
                <a:latin typeface="Verdana" pitchFamily="34" charset="0"/>
                <a:ea typeface="Verdana" pitchFamily="34" charset="0"/>
                <a:cs typeface="Verdana"/>
              </a:rPr>
              <a:t>ΥΦΙΣΤΑΜΕΝΗ</a:t>
            </a:r>
            <a:r>
              <a:rPr lang="el-GR" sz="2100" b="1" i="1" u="sng" spc="-25" dirty="0">
                <a:latin typeface="Verdana" pitchFamily="34" charset="0"/>
                <a:ea typeface="Verdana" pitchFamily="34" charset="0"/>
                <a:cs typeface="Verdana"/>
              </a:rPr>
              <a:t> </a:t>
            </a:r>
            <a:r>
              <a:rPr lang="el-GR" sz="2100" b="1" i="1" u="sng" spc="-5" dirty="0">
                <a:latin typeface="Verdana" pitchFamily="34" charset="0"/>
                <a:ea typeface="Verdana" pitchFamily="34" charset="0"/>
                <a:cs typeface="Verdana"/>
              </a:rPr>
              <a:t>ΚΑΤΑΣΤΑΣΗ</a:t>
            </a:r>
            <a:endParaRPr lang="el-GR" sz="2100" i="1" u="sng" dirty="0">
              <a:latin typeface="Verdana" pitchFamily="34" charset="0"/>
              <a:ea typeface="Verdana" pitchFamily="34" charset="0"/>
              <a:cs typeface="Verdana"/>
            </a:endParaRPr>
          </a:p>
          <a:p>
            <a:pPr marL="12696"/>
            <a:r>
              <a:rPr lang="el-GR" sz="2100" b="1" spc="-5" dirty="0" smtClean="0">
                <a:latin typeface="Verdana" pitchFamily="34" charset="0"/>
                <a:ea typeface="Verdana" pitchFamily="34" charset="0"/>
                <a:cs typeface="Verdana"/>
              </a:rPr>
              <a:t>Διαμορφώθηκε </a:t>
            </a:r>
            <a:r>
              <a:rPr lang="el-GR" sz="2100" b="1" dirty="0">
                <a:latin typeface="Verdana" pitchFamily="34" charset="0"/>
                <a:ea typeface="Verdana" pitchFamily="34" charset="0"/>
                <a:cs typeface="Verdana"/>
              </a:rPr>
              <a:t>από </a:t>
            </a:r>
            <a:r>
              <a:rPr lang="el-GR" sz="2100" b="1" spc="-5" dirty="0">
                <a:latin typeface="Verdana" pitchFamily="34" charset="0"/>
                <a:ea typeface="Verdana" pitchFamily="34" charset="0"/>
                <a:cs typeface="Verdana"/>
              </a:rPr>
              <a:t>τις παρακάτω επιλογές του</a:t>
            </a:r>
            <a:r>
              <a:rPr lang="el-GR" sz="2100" b="1" spc="55" dirty="0">
                <a:latin typeface="Verdana" pitchFamily="34" charset="0"/>
                <a:ea typeface="Verdana" pitchFamily="34" charset="0"/>
                <a:cs typeface="Verdana"/>
              </a:rPr>
              <a:t> </a:t>
            </a:r>
            <a:r>
              <a:rPr lang="el-GR" sz="2100" b="1" spc="-5" dirty="0">
                <a:latin typeface="Verdana" pitchFamily="34" charset="0"/>
                <a:ea typeface="Verdana" pitchFamily="34" charset="0"/>
                <a:cs typeface="Verdana"/>
              </a:rPr>
              <a:t>Δήμου:</a:t>
            </a:r>
            <a:endParaRPr lang="el-GR" sz="2100" dirty="0">
              <a:latin typeface="Verdana" pitchFamily="34" charset="0"/>
              <a:ea typeface="Verdana" pitchFamily="34" charset="0"/>
              <a:cs typeface="Verdana"/>
            </a:endParaRPr>
          </a:p>
          <a:p>
            <a:pPr marL="12696">
              <a:spcBef>
                <a:spcPts val="919"/>
              </a:spcBef>
            </a:pPr>
            <a:endParaRPr lang="el-GR" sz="2400" b="1" spc="-5" dirty="0" smtClean="0">
              <a:latin typeface="Verdana" pitchFamily="34" charset="0"/>
              <a:ea typeface="Verdana" pitchFamily="34" charset="0"/>
              <a:cs typeface="Verdana"/>
            </a:endParaRPr>
          </a:p>
          <a:p>
            <a:pPr marL="12696">
              <a:spcBef>
                <a:spcPts val="919"/>
              </a:spcBef>
            </a:pPr>
            <a:r>
              <a:rPr lang="el-GR" sz="2400" b="1" spc="-5" dirty="0" smtClean="0">
                <a:latin typeface="Verdana" pitchFamily="34" charset="0"/>
                <a:ea typeface="Verdana" pitchFamily="34" charset="0"/>
                <a:cs typeface="Verdana"/>
              </a:rPr>
              <a:t>Α)Σχέδιο </a:t>
            </a:r>
            <a:r>
              <a:rPr lang="el-GR" sz="2400" b="1" spc="-5" dirty="0">
                <a:latin typeface="Verdana" pitchFamily="34" charset="0"/>
                <a:ea typeface="Verdana" pitchFamily="34" charset="0"/>
                <a:cs typeface="Verdana"/>
              </a:rPr>
              <a:t>Δράσης για την Αειφόρο Ενέργεια και το Κλίμα –</a:t>
            </a:r>
            <a:r>
              <a:rPr lang="el-GR" sz="2400" b="1" spc="140" dirty="0">
                <a:latin typeface="Verdana" pitchFamily="34" charset="0"/>
                <a:ea typeface="Verdana" pitchFamily="34" charset="0"/>
                <a:cs typeface="Verdana"/>
              </a:rPr>
              <a:t> </a:t>
            </a:r>
            <a:r>
              <a:rPr lang="el-GR" sz="2400" b="1" spc="-5" dirty="0">
                <a:latin typeface="Verdana" pitchFamily="34" charset="0"/>
                <a:ea typeface="Verdana" pitchFamily="34" charset="0"/>
                <a:cs typeface="Verdana"/>
              </a:rPr>
              <a:t>ΣΔΑΕΚ.</a:t>
            </a:r>
            <a:endParaRPr lang="el-GR" sz="2400" dirty="0">
              <a:latin typeface="Verdana" pitchFamily="34" charset="0"/>
              <a:ea typeface="Verdana" pitchFamily="34" charset="0"/>
              <a:cs typeface="Verdana"/>
            </a:endParaRPr>
          </a:p>
          <a:p>
            <a:pPr marL="12696">
              <a:spcBef>
                <a:spcPts val="910"/>
              </a:spcBef>
            </a:pPr>
            <a:r>
              <a:rPr lang="el-GR" sz="2100" b="1" i="1" spc="-5" dirty="0">
                <a:latin typeface="Verdana" pitchFamily="34" charset="0"/>
                <a:ea typeface="Verdana" pitchFamily="34" charset="0"/>
                <a:cs typeface="Verdana"/>
              </a:rPr>
              <a:t>Εγκρίθηκε το</a:t>
            </a:r>
            <a:r>
              <a:rPr lang="el-GR" sz="2100" b="1" i="1" spc="-44" dirty="0">
                <a:latin typeface="Verdana" pitchFamily="34" charset="0"/>
                <a:ea typeface="Verdana" pitchFamily="34" charset="0"/>
                <a:cs typeface="Verdana"/>
              </a:rPr>
              <a:t> </a:t>
            </a:r>
            <a:r>
              <a:rPr lang="el-GR" sz="2100" b="1" i="1" spc="-5" dirty="0">
                <a:latin typeface="Verdana" pitchFamily="34" charset="0"/>
                <a:ea typeface="Verdana" pitchFamily="34" charset="0"/>
                <a:cs typeface="Verdana"/>
              </a:rPr>
              <a:t>2019</a:t>
            </a:r>
            <a:endParaRPr lang="el-GR" sz="2100" b="1" i="1" dirty="0">
              <a:latin typeface="Verdana" pitchFamily="34" charset="0"/>
              <a:ea typeface="Verdana" pitchFamily="34" charset="0"/>
              <a:cs typeface="Verdana"/>
            </a:endParaRPr>
          </a:p>
          <a:p>
            <a:pPr marL="12696" marR="19045">
              <a:lnSpc>
                <a:spcPct val="109100"/>
              </a:lnSpc>
              <a:spcBef>
                <a:spcPts val="5"/>
              </a:spcBef>
            </a:pPr>
            <a:r>
              <a:rPr lang="el-GR" sz="2100" spc="-5" dirty="0">
                <a:latin typeface="Verdana" pitchFamily="34" charset="0"/>
                <a:ea typeface="Verdana" pitchFamily="34" charset="0"/>
                <a:cs typeface="Verdana"/>
              </a:rPr>
              <a:t>Στόχοι: Μείωση των εκπομπών διοξειδίου του άνθρακα κατά τουλάχιστον  </a:t>
            </a:r>
            <a:r>
              <a:rPr lang="el-GR" sz="2100" b="1" spc="-5" dirty="0">
                <a:latin typeface="Verdana" pitchFamily="34" charset="0"/>
                <a:ea typeface="Verdana" pitchFamily="34" charset="0"/>
                <a:cs typeface="Verdana"/>
              </a:rPr>
              <a:t>40% έως το 2030, </a:t>
            </a:r>
            <a:r>
              <a:rPr lang="el-GR" sz="2100" spc="-5" dirty="0">
                <a:latin typeface="Verdana" pitchFamily="34" charset="0"/>
                <a:ea typeface="Verdana" pitchFamily="34" charset="0"/>
                <a:cs typeface="Verdana"/>
              </a:rPr>
              <a:t>σε σχέση με το</a:t>
            </a:r>
            <a:r>
              <a:rPr lang="el-GR" sz="2100" spc="30" dirty="0">
                <a:latin typeface="Verdana" pitchFamily="34" charset="0"/>
                <a:ea typeface="Verdana" pitchFamily="34" charset="0"/>
                <a:cs typeface="Verdana"/>
              </a:rPr>
              <a:t> </a:t>
            </a:r>
            <a:r>
              <a:rPr lang="el-GR" sz="2100" spc="-5" dirty="0">
                <a:latin typeface="Verdana" pitchFamily="34" charset="0"/>
                <a:ea typeface="Verdana" pitchFamily="34" charset="0"/>
                <a:cs typeface="Verdana"/>
              </a:rPr>
              <a:t>2012</a:t>
            </a:r>
            <a:endParaRPr lang="el-GR" sz="2100" dirty="0">
              <a:latin typeface="Verdana" pitchFamily="34" charset="0"/>
              <a:ea typeface="Verdana" pitchFamily="34" charset="0"/>
              <a:cs typeface="Verdana"/>
            </a:endParaRPr>
          </a:p>
          <a:p>
            <a:pPr marL="60942">
              <a:spcBef>
                <a:spcPts val="60"/>
              </a:spcBef>
            </a:pPr>
            <a:r>
              <a:rPr lang="el-GR" i="1" spc="-5" dirty="0">
                <a:solidFill>
                  <a:srgbClr val="C00000"/>
                </a:solidFill>
                <a:cs typeface="Calibri"/>
              </a:rPr>
              <a:t>Οι τρεις </a:t>
            </a:r>
            <a:r>
              <a:rPr lang="el-GR" i="1" dirty="0">
                <a:solidFill>
                  <a:srgbClr val="C00000"/>
                </a:solidFill>
                <a:cs typeface="Calibri"/>
              </a:rPr>
              <a:t>άξονες </a:t>
            </a:r>
            <a:r>
              <a:rPr lang="el-GR" i="1" spc="-5" dirty="0">
                <a:solidFill>
                  <a:srgbClr val="C00000"/>
                </a:solidFill>
                <a:cs typeface="Calibri"/>
              </a:rPr>
              <a:t>παρέμβασης στο </a:t>
            </a:r>
            <a:r>
              <a:rPr lang="el-GR" i="1" dirty="0">
                <a:solidFill>
                  <a:srgbClr val="C00000"/>
                </a:solidFill>
                <a:cs typeface="Calibri"/>
              </a:rPr>
              <a:t>πλαίσιο του</a:t>
            </a:r>
            <a:r>
              <a:rPr lang="el-GR" i="1" spc="5" dirty="0">
                <a:solidFill>
                  <a:srgbClr val="C00000"/>
                </a:solidFill>
                <a:cs typeface="Calibri"/>
              </a:rPr>
              <a:t> </a:t>
            </a:r>
            <a:r>
              <a:rPr lang="el-GR" i="1" dirty="0">
                <a:solidFill>
                  <a:srgbClr val="C00000"/>
                </a:solidFill>
                <a:cs typeface="Calibri"/>
              </a:rPr>
              <a:t>ΣΔΑΕΚ</a:t>
            </a:r>
            <a:endParaRPr lang="el-GR" dirty="0">
              <a:cs typeface="Calibri"/>
            </a:endParaRPr>
          </a:p>
        </p:txBody>
      </p:sp>
      <p:sp>
        <p:nvSpPr>
          <p:cNvPr id="3" name="object 4"/>
          <p:cNvSpPr/>
          <p:nvPr/>
        </p:nvSpPr>
        <p:spPr>
          <a:xfrm>
            <a:off x="1460501" y="3778250"/>
            <a:ext cx="7429188" cy="37782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p:nvPr/>
        </p:nvSpPr>
        <p:spPr>
          <a:xfrm>
            <a:off x="469900" y="723165"/>
            <a:ext cx="9067800" cy="541728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22300" y="1035050"/>
            <a:ext cx="8458200" cy="5715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774700" y="882650"/>
            <a:ext cx="8382000" cy="56388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1"/>
          <p:cNvSpPr>
            <a:spLocks noChangeArrowheads="1"/>
          </p:cNvSpPr>
          <p:nvPr/>
        </p:nvSpPr>
        <p:spPr bwMode="auto">
          <a:xfrm>
            <a:off x="469900" y="525441"/>
            <a:ext cx="8763000" cy="5878532"/>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Στο πλαίσιο του ΣΔΑΕΚ υλοποιήθηκαν και υλοποιούνται</a:t>
            </a:r>
            <a:r>
              <a:rPr kumimoji="0" lang="el-GR" sz="28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a:t>
            </a:r>
            <a:endParaRPr kumimoji="0" lang="el-GR" sz="28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Γεωθερμία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στην κολυμβητική δεξαμενή στο «Ν.» και σε δύο παιδικούς σταθμούς της πόλης.</a:t>
            </a: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Ενεργειακή αναβάθμιση δέκα (10) σχολικών κτηρίων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του δήμου.</a:t>
            </a: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Αντικατάσταση με LED των φωτιστικών σε κοινόχρηστους χώρους και δρόμους.</a:t>
            </a:r>
            <a:endParaRPr kumimoji="0" lang="el-GR" sz="2000" b="1"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Σχέδιο Φόρτισης Ηλεκτρικών Οχημάτων (Σ.Φ.Η.Ο.)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Πράσινο Ταμείο</a:t>
            </a:r>
            <a:b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b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Πρόγραμμα «Ηλέκτρα»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για την ενεργειακή αυτονομία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21</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σχολείων </a:t>
            </a: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46100" y="852810"/>
            <a:ext cx="8686800" cy="5863144"/>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Αντικατάσταση δημοτικών οχημάτων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με σύγχρονα </a:t>
            </a:r>
            <a:r>
              <a:rPr kumimoji="0" lang="el-GR" sz="2000" b="0" i="0" u="none" strike="noStrike" cap="none" normalizeH="0" baseline="0" dirty="0" err="1" smtClean="0">
                <a:ln>
                  <a:noFill/>
                </a:ln>
                <a:solidFill>
                  <a:srgbClr val="000000"/>
                </a:solidFill>
                <a:effectLst/>
                <a:latin typeface="Verdana" pitchFamily="34" charset="0"/>
                <a:ea typeface="Verdana" pitchFamily="34" charset="0"/>
                <a:cs typeface="Calibri" pitchFamily="34" charset="0"/>
              </a:rPr>
              <a:t>αντιρυπαντικής</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τεχνολογίας και προμήθεια δύο ηλεκτρικών οχημάτων</a:t>
            </a: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Ενεργειακή κοινότητα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με τη συμμετοχή του Δήμου και ιδιωτών </a:t>
            </a:r>
            <a:b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b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Προδιαγραφές για την εξοικονόμηση ενέργειας στο νέο δημαρχείο</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a:r>
            <a:b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b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Σύστημα ανακύκλωσης με ξεχωριστή περισυλλογή </a:t>
            </a:r>
            <a:r>
              <a:rPr kumimoji="0" lang="el-GR" sz="2000" b="1" i="0" u="none" strike="noStrike" cap="none" normalizeH="0" baseline="0" dirty="0" err="1" smtClean="0">
                <a:ln>
                  <a:noFill/>
                </a:ln>
                <a:solidFill>
                  <a:srgbClr val="000000"/>
                </a:solidFill>
                <a:effectLst/>
                <a:latin typeface="Verdana" pitchFamily="34" charset="0"/>
                <a:ea typeface="Verdana" pitchFamily="34" charset="0"/>
                <a:cs typeface="Calibri" pitchFamily="34" charset="0"/>
              </a:rPr>
              <a:t>βιοαποβλήτων</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γυαλιού, χαρτιού, ηλεκτρικών συσκευών κλπ</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a:t>
            </a:r>
            <a:endPar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chemeClr val="tx1"/>
                </a:solidFill>
                <a:effectLst/>
                <a:latin typeface="Verdana" pitchFamily="34" charset="0"/>
                <a:ea typeface="Verdana" pitchFamily="34" charset="0"/>
                <a:cs typeface="Calibri" pitchFamily="34" charset="0"/>
              </a:rPr>
              <a:t>Σύνταξη Σχεδίου Δράσης για την Κλιματική Ουδετερότητα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a:r>
            <a:b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br>
            <a:r>
              <a:rPr kumimoji="0" lang="el-GR" sz="12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t/>
            </a:r>
            <a:br>
              <a:rPr kumimoji="0" lang="el-GR" sz="12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98500" y="1187450"/>
          <a:ext cx="8001000" cy="3277754"/>
        </p:xfrm>
        <a:graphic>
          <a:graphicData uri="http://schemas.openxmlformats.org/drawingml/2006/table">
            <a:tbl>
              <a:tblPr/>
              <a:tblGrid>
                <a:gridCol w="8001000"/>
              </a:tblGrid>
              <a:tr h="1108318">
                <a:tc>
                  <a:txBody>
                    <a:bodyPr/>
                    <a:lstStyle/>
                    <a:p>
                      <a:pPr algn="ctr">
                        <a:lnSpc>
                          <a:spcPct val="115000"/>
                        </a:lnSpc>
                        <a:spcAft>
                          <a:spcPts val="0"/>
                        </a:spcAft>
                      </a:pPr>
                      <a:r>
                        <a:rPr lang="el-GR" sz="3600" b="1">
                          <a:solidFill>
                            <a:srgbClr val="FF0000"/>
                          </a:solidFill>
                          <a:latin typeface="Calibri"/>
                          <a:ea typeface="Times New Roman"/>
                          <a:cs typeface="Calibri"/>
                        </a:rPr>
                        <a:t>ΘΕΜΑΤΙΚΟΣ ΤΟΜΕΑΣ 1: ΠΕΡΙΒΑΛΛΟΝ ΚΑΙ ΠΟΙΟΤΗΤΑ ΖΩΗΣ</a:t>
                      </a:r>
                      <a:endParaRPr lang="el-GR" sz="3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2015882">
                <a:tc>
                  <a:txBody>
                    <a:bodyPr/>
                    <a:lstStyle/>
                    <a:p>
                      <a:pPr algn="ctr">
                        <a:lnSpc>
                          <a:spcPct val="115000"/>
                        </a:lnSpc>
                        <a:spcAft>
                          <a:spcPts val="0"/>
                        </a:spcAft>
                      </a:pPr>
                      <a:r>
                        <a:rPr lang="el-GR" sz="3600" b="1" i="1" dirty="0">
                          <a:solidFill>
                            <a:srgbClr val="000000"/>
                          </a:solidFill>
                          <a:latin typeface="Calibri"/>
                          <a:ea typeface="Times New Roman"/>
                          <a:cs typeface="Calibri"/>
                        </a:rPr>
                        <a:t>Ενότητες: φυσικό περιβάλλον, οικιστικό περιβάλλον, τεχνικές υποδομές, ενέργεια, τηλεπικοινωνίες) </a:t>
                      </a:r>
                      <a:endParaRPr lang="el-GR" sz="3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3E5"/>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241300" y="216803"/>
            <a:ext cx="9144000" cy="7109639"/>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spcBef>
                <a:spcPct val="0"/>
              </a:spcBef>
              <a:spcAft>
                <a:spcPct val="0"/>
              </a:spcAft>
              <a:buClrTx/>
              <a:buSzTx/>
              <a:buFontTx/>
              <a:buNone/>
              <a:tabLst/>
            </a:pPr>
            <a:r>
              <a:rPr kumimoji="0" lang="el-GR" sz="28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Β) Σχέδιο Βιώσιμης Αστικής Κινητικότητας (ΣΒΑΚ).</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a:r>
            <a:b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b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Το 2019 με βάση τις κατευθύνσεις του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ΣΔΑΕΚ</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 ο Δήμος Χαλανδρίου προχώρησε στην έγκριση του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ΣΒΑΚ</a:t>
            </a:r>
            <a:endParaRPr kumimoji="0" lang="el-GR" sz="2000" b="1"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Το όραμα του Σχεδίου Βιώσιμης Αστικής Κινητικότητας  είναι:</a:t>
            </a:r>
            <a:b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br>
            <a:endPar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Το Χαλάνδρι να μετασχηματιστεί σε μια πόλη κοινωνική, </a:t>
            </a:r>
            <a:r>
              <a:rPr kumimoji="0" lang="el-GR" sz="2000" b="1" i="0" u="none" strike="noStrike" cap="none" normalizeH="0" baseline="0" dirty="0" err="1" smtClean="0">
                <a:ln>
                  <a:noFill/>
                </a:ln>
                <a:solidFill>
                  <a:schemeClr val="tx1"/>
                </a:solidFill>
                <a:effectLst/>
                <a:latin typeface="Verdana" pitchFamily="34" charset="0"/>
                <a:ea typeface="Verdana" pitchFamily="34" charset="0"/>
                <a:cs typeface="Times New Roman" pitchFamily="18" charset="0"/>
              </a:rPr>
              <a:t>προσβάσιμη</a:t>
            </a: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και φιλική προς το περιβάλλον, με περισσότερο περπάτημα, ποδήλατο και δημόσια συγκοινωνία. </a:t>
            </a:r>
            <a:b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br>
            <a:endPar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Περιορισμός της εξάρτησης από το αυτοκίνητο</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μέσα από την ενίσχυση των παραπάνω βιώσιμων μέσων και τρόπων μετακίνησης. </a:t>
            </a:r>
          </a:p>
          <a:p>
            <a:pPr marL="0" marR="0" lvl="0" indent="0" algn="l" defTabSz="914400" rtl="0" eaLnBrk="0" fontAlgn="base" latinLnBrk="0" hangingPunct="0">
              <a:lnSpc>
                <a:spcPct val="150000"/>
              </a:lnSpc>
              <a:spcBef>
                <a:spcPct val="0"/>
              </a:spcBef>
              <a:spcAft>
                <a:spcPct val="0"/>
              </a:spcAft>
              <a:buClrTx/>
              <a:buSzTx/>
              <a:buFontTx/>
              <a:buNone/>
              <a:tabLst/>
            </a:pPr>
            <a:endParaRPr lang="el-GR" sz="2000" dirty="0" smtClean="0">
              <a:latin typeface="Verdana" pitchFamily="34" charset="0"/>
              <a:ea typeface="Verdana"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a:t>
            </a: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Αναδιαμόρφωση του δημόσιου χώρου </a:t>
            </a:r>
            <a:r>
              <a:rPr kumimoji="0" lang="el-GR" sz="20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του δρόμου προκειμένου να είναι </a:t>
            </a:r>
            <a:r>
              <a:rPr kumimoji="0" lang="el-GR" sz="20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ανοικτός και προσιτός σε όλους και όλες χωρίς διακρίσεις και αποκλεισμούς.</a:t>
            </a:r>
            <a:endParaRPr kumimoji="0" lang="el-GR" sz="2000" b="1"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673350" y="3316585"/>
            <a:ext cx="5346700" cy="451790"/>
          </a:xfrm>
          <a:prstGeom prst="rect">
            <a:avLst/>
          </a:prstGeom>
        </p:spPr>
        <p:txBody>
          <a:bodyPr>
            <a:spAutoFit/>
          </a:bodyPr>
          <a:lstStyle/>
          <a:p>
            <a:pPr defTabSz="914311" fontAlgn="base">
              <a:lnSpc>
                <a:spcPct val="150000"/>
              </a:lnSpc>
              <a:spcBef>
                <a:spcPct val="0"/>
              </a:spcBef>
              <a:spcAft>
                <a:spcPct val="0"/>
              </a:spcAft>
            </a:pPr>
            <a:r>
              <a:rPr lang="el-GR" dirty="0" smtClean="0">
                <a:latin typeface="Verdana" pitchFamily="34" charset="0"/>
                <a:ea typeface="Verdana" pitchFamily="34" charset="0"/>
                <a:cs typeface="Times New Roman" pitchFamily="18" charset="0"/>
              </a:rPr>
              <a:t> </a:t>
            </a:r>
            <a:endParaRPr lang="el-GR" dirty="0">
              <a:latin typeface="Verdana" pitchFamily="34" charset="0"/>
              <a:ea typeface="Verdana" pitchFamily="34" charset="0"/>
              <a:cs typeface="Arial" pitchFamily="34" charset="0"/>
            </a:endParaRPr>
          </a:p>
        </p:txBody>
      </p:sp>
      <p:sp>
        <p:nvSpPr>
          <p:cNvPr id="99329" name="Rectangle 1"/>
          <p:cNvSpPr>
            <a:spLocks noChangeArrowheads="1"/>
          </p:cNvSpPr>
          <p:nvPr/>
        </p:nvSpPr>
        <p:spPr bwMode="auto">
          <a:xfrm>
            <a:off x="241300" y="303622"/>
            <a:ext cx="9067800" cy="7078861"/>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spcBef>
                <a:spcPct val="0"/>
              </a:spcBef>
              <a:spcAft>
                <a:spcPct val="0"/>
              </a:spcAft>
              <a:buClrTx/>
              <a:buSzTx/>
              <a:buFontTx/>
              <a:buNone/>
              <a:tabLst/>
            </a:pPr>
            <a:r>
              <a:rPr kumimoji="0" lang="el-GR" sz="32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Σχέδιο Αστικής Προσβασιμότητας (ΣΑΠ) Δήμου Χαλανδρίου</a:t>
            </a:r>
            <a:endParaRPr kumimoji="0" lang="el-GR" sz="32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Τον Ιανουάριο του 2024 εκπονήθηκε το </a:t>
            </a:r>
            <a:r>
              <a:rPr kumimoji="0" lang="el-GR" sz="2000" b="1"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Σχέδιο Αστικής Προσβασιμότητας (ΣΑΠ). </a:t>
            </a:r>
            <a:r>
              <a:rPr kumimoji="0" lang="el-GR" sz="2000" b="0" i="0" u="none" strike="noStrike" cap="none" normalizeH="0" baseline="0" dirty="0" smtClean="0">
                <a:ln>
                  <a:noFill/>
                </a:ln>
                <a:solidFill>
                  <a:srgbClr val="000000"/>
                </a:solidFill>
                <a:effectLst/>
                <a:latin typeface="Verdana" pitchFamily="34" charset="0"/>
                <a:ea typeface="Verdana" pitchFamily="34" charset="0"/>
                <a:cs typeface="Calibri" pitchFamily="34" charset="0"/>
              </a:rPr>
              <a:t>Ως «Σχέδιο Αστικής Προσβασιμότητας» ορίζεται το στρατηγικό σχέδιο των απαιτούμενων διαμορφώσεων, επεμβάσεων και κατασκευών για την εξασφάλιση της προσβασιμότητας που εκπονήθηκε από τον Δήμο Χαλανδρίου για την περιοχή εντός των διοικητικών του ορίων.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l-GR" sz="2000" b="1" i="1" u="none" strike="noStrike" cap="none" normalizeH="0" baseline="0" dirty="0" smtClean="0">
                <a:ln>
                  <a:noFill/>
                </a:ln>
                <a:solidFill>
                  <a:srgbClr val="000000"/>
                </a:solidFill>
                <a:effectLst/>
                <a:latin typeface="Verdana" pitchFamily="34" charset="0"/>
                <a:ea typeface="Verdana" pitchFamily="34" charset="0"/>
                <a:cs typeface="Calibri" pitchFamily="34" charset="0"/>
              </a:rPr>
              <a:t>Κύριος στόχος του Σ.Α.Π. είναι να προσδιορίσει τα σημεία των απαιτούμενων διαμορφώσεων, επεμβάσεων και κατασκευών και τις </a:t>
            </a:r>
            <a:r>
              <a:rPr kumimoji="0" lang="el-GR" sz="2000" b="1" i="1" u="none" strike="noStrike" cap="none" normalizeH="0" baseline="0" dirty="0" err="1" smtClean="0">
                <a:ln>
                  <a:noFill/>
                </a:ln>
                <a:solidFill>
                  <a:srgbClr val="000000"/>
                </a:solidFill>
                <a:effectLst/>
                <a:latin typeface="Verdana" pitchFamily="34" charset="0"/>
                <a:ea typeface="Verdana" pitchFamily="34" charset="0"/>
                <a:cs typeface="Calibri" pitchFamily="34" charset="0"/>
              </a:rPr>
              <a:t>προσβάσιμες</a:t>
            </a:r>
            <a:r>
              <a:rPr kumimoji="0" lang="el-GR" sz="2000" b="1" i="1" u="none" strike="noStrike" cap="none" normalizeH="0" baseline="0" dirty="0" smtClean="0">
                <a:ln>
                  <a:noFill/>
                </a:ln>
                <a:solidFill>
                  <a:srgbClr val="000000"/>
                </a:solidFill>
                <a:effectLst/>
                <a:latin typeface="Verdana" pitchFamily="34" charset="0"/>
                <a:ea typeface="Verdana" pitchFamily="34" charset="0"/>
                <a:cs typeface="Calibri" pitchFamily="34" charset="0"/>
              </a:rPr>
              <a:t> γραμμικές διαδρομές μεταξύ αυτών ώστε να δημιουργείται σε επίπεδο δήμου ένα δίκτυο </a:t>
            </a:r>
            <a:r>
              <a:rPr kumimoji="0" lang="el-GR" sz="2000" b="1" i="1" u="none" strike="noStrike" cap="none" normalizeH="0" baseline="0" dirty="0" err="1" smtClean="0">
                <a:ln>
                  <a:noFill/>
                </a:ln>
                <a:solidFill>
                  <a:srgbClr val="000000"/>
                </a:solidFill>
                <a:effectLst/>
                <a:latin typeface="Verdana" pitchFamily="34" charset="0"/>
                <a:ea typeface="Verdana" pitchFamily="34" charset="0"/>
                <a:cs typeface="Calibri" pitchFamily="34" charset="0"/>
              </a:rPr>
              <a:t>προσβάσιμων</a:t>
            </a:r>
            <a:r>
              <a:rPr kumimoji="0" lang="el-GR" sz="2000" b="1" i="1" u="none" strike="noStrike" cap="none" normalizeH="0" baseline="0" dirty="0" smtClean="0">
                <a:ln>
                  <a:noFill/>
                </a:ln>
                <a:solidFill>
                  <a:srgbClr val="000000"/>
                </a:solidFill>
                <a:effectLst/>
                <a:latin typeface="Verdana" pitchFamily="34" charset="0"/>
                <a:ea typeface="Verdana" pitchFamily="34" charset="0"/>
                <a:cs typeface="Calibri" pitchFamily="34" charset="0"/>
              </a:rPr>
              <a:t> μετακινήσεων στην αρχή της «</a:t>
            </a:r>
            <a:r>
              <a:rPr kumimoji="0" lang="el-GR" sz="2000" b="1" i="1" u="none" strike="noStrike" cap="none" normalizeH="0" baseline="0" dirty="0" err="1" smtClean="0">
                <a:ln>
                  <a:noFill/>
                </a:ln>
                <a:solidFill>
                  <a:srgbClr val="000000"/>
                </a:solidFill>
                <a:effectLst/>
                <a:latin typeface="Verdana" pitchFamily="34" charset="0"/>
                <a:ea typeface="Verdana" pitchFamily="34" charset="0"/>
                <a:cs typeface="Calibri" pitchFamily="34" charset="0"/>
              </a:rPr>
              <a:t>προσβάσιμης</a:t>
            </a:r>
            <a:r>
              <a:rPr kumimoji="0" lang="el-GR" sz="2000" b="1" i="1" u="none" strike="noStrike" cap="none" normalizeH="0" baseline="0" dirty="0" smtClean="0">
                <a:ln>
                  <a:noFill/>
                </a:ln>
                <a:solidFill>
                  <a:srgbClr val="000000"/>
                </a:solidFill>
                <a:effectLst/>
                <a:latin typeface="Verdana" pitchFamily="34" charset="0"/>
                <a:ea typeface="Verdana" pitchFamily="34" charset="0"/>
                <a:cs typeface="Calibri" pitchFamily="34" charset="0"/>
              </a:rPr>
              <a:t> αλυσίδας» προς βασικές κοινόχρηστες και κοινωφελείς χρήσεις. </a:t>
            </a:r>
            <a:endParaRPr kumimoji="0" lang="el-GR" sz="2000" b="1" i="1"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393700" y="134202"/>
            <a:ext cx="8839200" cy="76944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Στο πλαίσιο των ΣΔΑΚ και ΣΑΠ Υλοποιήθηκαν </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και υλοποιούνται:</a:t>
            </a:r>
            <a:r>
              <a:rPr kumimoji="0" lang="el-GR"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8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Σχέδιο Αστικής </a:t>
            </a:r>
            <a:r>
              <a:rPr kumimoji="0" lang="el-GR" sz="2000" b="1" i="0" u="none" strike="noStrike" cap="none" normalizeH="0" baseline="0" dirty="0" err="1" smtClean="0">
                <a:ln>
                  <a:noFill/>
                </a:ln>
                <a:solidFill>
                  <a:srgbClr val="000000"/>
                </a:solidFill>
                <a:effectLst/>
                <a:latin typeface="Verdana" pitchFamily="34" charset="0"/>
                <a:ea typeface="Calibri" pitchFamily="34" charset="0"/>
                <a:cs typeface="Calibri" pitchFamily="34" charset="0"/>
              </a:rPr>
              <a:t>Μικροκινητικότητας</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 </a:t>
            </a:r>
            <a:r>
              <a:rPr kumimoji="0" lang="el-GR" sz="20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t>(ολοκληρωμένο σύστημα μίσθωσης  ηλεκτρικών ποδηλάτων &amp; αγορά 45 ηλεκτρικών ποδηλάτων)</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Βιοκλιματική ανάπλαση του κέντρου</a:t>
            </a:r>
            <a:r>
              <a:rPr kumimoji="0" lang="el-GR" sz="20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t/>
            </a:r>
            <a:br>
              <a:rPr kumimoji="0" lang="el-GR" sz="20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b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Calibri"/>
                <a:ea typeface="Calibri" pitchFamily="34" charset="0"/>
                <a:cs typeface="Calibri" pitchFamily="34" charset="0"/>
              </a:rPr>
              <a:t>«</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Πράσινη περιπατητική διαδρομή από το Άνω Χαλάνδρι στο κέντρο της πόλης </a:t>
            </a:r>
            <a:r>
              <a:rPr kumimoji="0" lang="el-GR" sz="20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t/>
            </a:r>
            <a:br>
              <a:rPr kumimoji="0" lang="el-GR" sz="20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b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r>
              <a:rPr kumimoji="0" lang="el-GR"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Παρέμβαση οδικής ασφάλειας στην οδό Αγίας Παρασκευής</a:t>
            </a:r>
            <a:r>
              <a:rPr kumimoji="0" lang="el-GR" sz="2000" b="0" i="0" u="none" strike="noStrike" cap="none" normalizeH="0" baseline="0" dirty="0" smtClean="0">
                <a:ln>
                  <a:noFill/>
                </a:ln>
                <a:solidFill>
                  <a:srgbClr val="000000"/>
                </a:solidFill>
                <a:effectLst/>
                <a:latin typeface="Verdana" pitchFamily="34" charset="0"/>
                <a:ea typeface="Calibri" pitchFamily="34" charset="0"/>
                <a:cs typeface="Calibri" pitchFamily="34" charset="0"/>
              </a:rPr>
              <a:t>.</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Έργα αναπλάσεων συνολικής έκτασης 21.400 </a:t>
            </a:r>
            <a:r>
              <a:rPr kumimoji="0" lang="el-GR" sz="2000" b="1" i="0" u="none" strike="noStrike" cap="none" normalizeH="0" baseline="0" dirty="0" err="1" smtClean="0">
                <a:ln>
                  <a:noFill/>
                </a:ln>
                <a:solidFill>
                  <a:srgbClr val="000000"/>
                </a:solidFill>
                <a:effectLst/>
                <a:latin typeface="Verdana" pitchFamily="34" charset="0"/>
                <a:ea typeface="Calibri" pitchFamily="34" charset="0"/>
                <a:cs typeface="Calibri" pitchFamily="34" charset="0"/>
              </a:rPr>
              <a:t>τ.μ</a:t>
            </a:r>
            <a:r>
              <a:rPr kumimoji="0" lang="el-GR"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 στο πλαίσιο του </a:t>
            </a:r>
            <a:r>
              <a:rPr kumimoji="0" lang="en-US" sz="2000" b="1" i="0" u="none" strike="noStrike" cap="none" normalizeH="0" baseline="0" dirty="0" smtClean="0">
                <a:ln>
                  <a:noFill/>
                </a:ln>
                <a:solidFill>
                  <a:srgbClr val="000000"/>
                </a:solidFill>
                <a:effectLst/>
                <a:latin typeface="Verdana" pitchFamily="34" charset="0"/>
                <a:ea typeface="Calibri" pitchFamily="34" charset="0"/>
                <a:cs typeface="Calibri" pitchFamily="34" charset="0"/>
              </a:rPr>
              <a:t>Cultural </a:t>
            </a:r>
            <a:r>
              <a:rPr kumimoji="0" lang="en-US" sz="2000" b="1" i="0" u="none" strike="noStrike" cap="none" normalizeH="0" baseline="0" dirty="0" err="1" smtClean="0">
                <a:ln>
                  <a:noFill/>
                </a:ln>
                <a:solidFill>
                  <a:srgbClr val="000000"/>
                </a:solidFill>
                <a:effectLst/>
                <a:latin typeface="Verdana" pitchFamily="34" charset="0"/>
                <a:ea typeface="Calibri" pitchFamily="34" charset="0"/>
                <a:cs typeface="Calibri" pitchFamily="34" charset="0"/>
              </a:rPr>
              <a:t>Hidrant</a:t>
            </a:r>
            <a:endPar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el-GR" sz="2000" b="1" i="0" u="none" strike="noStrike" cap="none" normalizeH="0" baseline="0" dirty="0" smtClean="0">
                <a:ln>
                  <a:noFill/>
                </a:ln>
                <a:solidFill>
                  <a:schemeClr val="tx1"/>
                </a:solidFill>
                <a:effectLst/>
                <a:latin typeface="Verdana" pitchFamily="34" charset="0"/>
                <a:ea typeface="Calibri" pitchFamily="34" charset="0"/>
                <a:cs typeface="Calibri" pitchFamily="34" charset="0"/>
              </a:rPr>
              <a:t>Διαμόρφωση οδών Σ. Βενιζέλου &amp; Ολύμπου και  Μεταμορφώσεως. </a:t>
            </a:r>
            <a:br>
              <a:rPr kumimoji="0" lang="el-GR" sz="2000" b="1" i="0" u="none" strike="noStrike" cap="none" normalizeH="0" baseline="0" dirty="0" smtClean="0">
                <a:ln>
                  <a:noFill/>
                </a:ln>
                <a:solidFill>
                  <a:schemeClr val="tx1"/>
                </a:solidFill>
                <a:effectLst/>
                <a:latin typeface="Verdana" pitchFamily="34" charset="0"/>
                <a:ea typeface="Calibri" pitchFamily="34" charset="0"/>
                <a:cs typeface="Calibri" pitchFamily="34" charset="0"/>
              </a:rPr>
            </a:br>
            <a:r>
              <a:rPr kumimoji="0" lang="el-GR" sz="11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11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11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11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7101" y="654050"/>
            <a:ext cx="7924800" cy="3672790"/>
          </a:xfrm>
          <a:prstGeom prst="rect">
            <a:avLst/>
          </a:prstGeom>
          <a:solidFill>
            <a:schemeClr val="bg2"/>
          </a:solidFill>
        </p:spPr>
        <p:txBody>
          <a:bodyPr wrap="square" lIns="91432" tIns="45715" rIns="91432" bIns="45715">
            <a:spAutoFit/>
          </a:bodyPr>
          <a:lstStyle/>
          <a:p>
            <a:pPr marL="12696">
              <a:spcBef>
                <a:spcPts val="5"/>
              </a:spcBef>
            </a:pPr>
            <a:r>
              <a:rPr lang="el-GR" sz="3200" b="1" spc="-5" dirty="0">
                <a:latin typeface="Verdana"/>
                <a:cs typeface="Verdana"/>
              </a:rPr>
              <a:t>Δ) Το Σύμφωνο των</a:t>
            </a:r>
            <a:r>
              <a:rPr lang="el-GR" sz="3200" b="1" spc="-15" dirty="0">
                <a:latin typeface="Verdana"/>
                <a:cs typeface="Verdana"/>
              </a:rPr>
              <a:t> </a:t>
            </a:r>
            <a:r>
              <a:rPr lang="el-GR" sz="3200" b="1" spc="-5" dirty="0">
                <a:latin typeface="Verdana"/>
                <a:cs typeface="Verdana"/>
              </a:rPr>
              <a:t>Δημάρχων</a:t>
            </a:r>
            <a:endParaRPr lang="el-GR" sz="3200" dirty="0">
              <a:latin typeface="Verdana"/>
              <a:cs typeface="Verdana"/>
            </a:endParaRPr>
          </a:p>
          <a:p>
            <a:pPr marL="12696" marR="24123">
              <a:lnSpc>
                <a:spcPct val="150000"/>
              </a:lnSpc>
              <a:spcBef>
                <a:spcPts val="790"/>
              </a:spcBef>
            </a:pPr>
            <a:endParaRPr lang="el-GR" sz="2100" spc="-5" dirty="0">
              <a:latin typeface="Verdana"/>
              <a:cs typeface="Verdana"/>
            </a:endParaRPr>
          </a:p>
          <a:p>
            <a:pPr marL="12696" marR="24123">
              <a:lnSpc>
                <a:spcPct val="150000"/>
              </a:lnSpc>
              <a:spcBef>
                <a:spcPts val="790"/>
              </a:spcBef>
            </a:pPr>
            <a:r>
              <a:rPr lang="el-GR" sz="2100" spc="-5" dirty="0">
                <a:latin typeface="Verdana"/>
                <a:cs typeface="Verdana"/>
              </a:rPr>
              <a:t>Υπογράφηκε το 2017. </a:t>
            </a:r>
            <a:r>
              <a:rPr lang="el-GR" sz="2100" b="1" spc="-5" dirty="0">
                <a:latin typeface="Verdana"/>
                <a:cs typeface="Verdana"/>
              </a:rPr>
              <a:t>Αποτελεί την κυριότερη ευρωπαϊκή πρωτοβουλία για  αύξηση </a:t>
            </a:r>
            <a:r>
              <a:rPr lang="el-GR" sz="2100" b="1" dirty="0">
                <a:latin typeface="Verdana"/>
                <a:cs typeface="Verdana"/>
              </a:rPr>
              <a:t>της </a:t>
            </a:r>
            <a:r>
              <a:rPr lang="el-GR" sz="2100" b="1" spc="-5" dirty="0">
                <a:latin typeface="Verdana"/>
                <a:cs typeface="Verdana"/>
              </a:rPr>
              <a:t>Ενεργειακής Απόδοσης και τη χρήση των Ανανεώσιμων Πηγών  Ενέργειας (ΑΠΕ), </a:t>
            </a:r>
            <a:r>
              <a:rPr lang="el-GR" sz="2100" spc="-5" dirty="0">
                <a:latin typeface="Verdana"/>
                <a:cs typeface="Verdana"/>
              </a:rPr>
              <a:t>με στόχο την προστασία του περιβάλλοντος και την  αειφόρο</a:t>
            </a:r>
            <a:r>
              <a:rPr lang="el-GR" sz="2100" spc="-44" dirty="0">
                <a:latin typeface="Verdana"/>
                <a:cs typeface="Verdana"/>
              </a:rPr>
              <a:t> </a:t>
            </a:r>
            <a:r>
              <a:rPr lang="el-GR" sz="2100" spc="-5" dirty="0">
                <a:latin typeface="Verdana"/>
                <a:cs typeface="Verdana"/>
              </a:rPr>
              <a:t>ανάπτυξη.</a:t>
            </a:r>
            <a:endParaRPr lang="el-GR" sz="2100" dirty="0">
              <a:latin typeface="Verdana"/>
              <a:cs typeface="Verdan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50901" y="577851"/>
            <a:ext cx="8077200" cy="2872581"/>
          </a:xfrm>
          <a:prstGeom prst="rect">
            <a:avLst/>
          </a:prstGeom>
        </p:spPr>
        <p:txBody>
          <a:bodyPr vert="horz" wrap="square" lIns="0" tIns="0" rIns="0" bIns="0" rtlCol="0">
            <a:spAutoFit/>
          </a:bodyPr>
          <a:lstStyle/>
          <a:p>
            <a:pPr marL="12696"/>
            <a:r>
              <a:rPr sz="3200" b="1" spc="-5" dirty="0">
                <a:latin typeface="Verdana"/>
                <a:cs typeface="Verdana"/>
              </a:rPr>
              <a:t>Υποδομές ύδρευσης &amp;</a:t>
            </a:r>
            <a:r>
              <a:rPr sz="3200" b="1" spc="21" dirty="0">
                <a:latin typeface="Verdana"/>
                <a:cs typeface="Verdana"/>
              </a:rPr>
              <a:t> </a:t>
            </a:r>
            <a:r>
              <a:rPr sz="3200" b="1" spc="-5" dirty="0">
                <a:latin typeface="Verdana"/>
                <a:cs typeface="Verdana"/>
              </a:rPr>
              <a:t>αποχέτευσης</a:t>
            </a:r>
            <a:endParaRPr sz="3200" dirty="0">
              <a:latin typeface="Verdana"/>
              <a:cs typeface="Verdana"/>
            </a:endParaRPr>
          </a:p>
          <a:p>
            <a:pPr>
              <a:spcBef>
                <a:spcPts val="15"/>
              </a:spcBef>
            </a:pPr>
            <a:endParaRPr dirty="0">
              <a:latin typeface="Times New Roman"/>
              <a:cs typeface="Times New Roman"/>
            </a:endParaRPr>
          </a:p>
          <a:p>
            <a:pPr marL="12696">
              <a:lnSpc>
                <a:spcPct val="150000"/>
              </a:lnSpc>
            </a:pPr>
            <a:r>
              <a:rPr b="1" spc="-5" dirty="0">
                <a:latin typeface="Verdana"/>
                <a:cs typeface="Verdana"/>
              </a:rPr>
              <a:t>√  Εργασίες αντικατάστασης του δικτύου στο </a:t>
            </a:r>
            <a:r>
              <a:rPr b="1" dirty="0">
                <a:latin typeface="Verdana"/>
                <a:cs typeface="Verdana"/>
              </a:rPr>
              <a:t>Κέντρο της</a:t>
            </a:r>
            <a:r>
              <a:rPr b="1" spc="-21" dirty="0">
                <a:latin typeface="Verdana"/>
                <a:cs typeface="Verdana"/>
              </a:rPr>
              <a:t> </a:t>
            </a:r>
            <a:r>
              <a:rPr b="1" dirty="0">
                <a:latin typeface="Verdana"/>
                <a:cs typeface="Verdana"/>
              </a:rPr>
              <a:t>πόλης.</a:t>
            </a:r>
          </a:p>
          <a:p>
            <a:pPr marL="12696" marR="438022">
              <a:lnSpc>
                <a:spcPct val="150000"/>
              </a:lnSpc>
              <a:spcBef>
                <a:spcPts val="5"/>
              </a:spcBef>
            </a:pPr>
            <a:r>
              <a:rPr b="1" spc="-5" dirty="0">
                <a:latin typeface="Verdana"/>
                <a:cs typeface="Verdana"/>
              </a:rPr>
              <a:t>√ Δημιουργία δικτύου </a:t>
            </a:r>
            <a:r>
              <a:rPr b="1" dirty="0">
                <a:latin typeface="Verdana"/>
                <a:cs typeface="Verdana"/>
              </a:rPr>
              <a:t>μη </a:t>
            </a:r>
            <a:r>
              <a:rPr b="1" spc="-5" dirty="0">
                <a:latin typeface="Verdana"/>
                <a:cs typeface="Verdana"/>
              </a:rPr>
              <a:t>πόσιμου νερού </a:t>
            </a:r>
            <a:r>
              <a:rPr b="1" dirty="0">
                <a:latin typeface="Verdana"/>
                <a:cs typeface="Verdana"/>
              </a:rPr>
              <a:t>4 </a:t>
            </a:r>
            <a:r>
              <a:rPr b="1" spc="-5" dirty="0">
                <a:latin typeface="Verdana"/>
                <a:cs typeface="Verdana"/>
              </a:rPr>
              <a:t>χλμ. </a:t>
            </a:r>
            <a:r>
              <a:rPr b="1" dirty="0">
                <a:latin typeface="Verdana"/>
                <a:cs typeface="Verdana"/>
              </a:rPr>
              <a:t>μέσω </a:t>
            </a:r>
            <a:r>
              <a:rPr b="1" spc="-5" dirty="0">
                <a:latin typeface="Verdana"/>
                <a:cs typeface="Verdana"/>
              </a:rPr>
              <a:t>του  προγράμματος Cultural</a:t>
            </a:r>
            <a:r>
              <a:rPr b="1" spc="5" dirty="0">
                <a:latin typeface="Verdana"/>
                <a:cs typeface="Verdana"/>
              </a:rPr>
              <a:t> </a:t>
            </a:r>
            <a:r>
              <a:rPr b="1" spc="-5" dirty="0" err="1">
                <a:latin typeface="Verdana"/>
                <a:cs typeface="Verdana"/>
              </a:rPr>
              <a:t>Hidrant</a:t>
            </a:r>
            <a:r>
              <a:rPr b="1" spc="-5" dirty="0">
                <a:latin typeface="Verdana"/>
                <a:cs typeface="Verdana"/>
              </a:rPr>
              <a:t>.</a:t>
            </a:r>
            <a:r>
              <a:rPr lang="el-GR" b="1" dirty="0">
                <a:latin typeface="Verdana"/>
                <a:cs typeface="Verdana"/>
              </a:rPr>
              <a:t> </a:t>
            </a:r>
            <a:r>
              <a:rPr b="1" spc="-5" dirty="0" err="1">
                <a:latin typeface="Verdana"/>
                <a:cs typeface="Verdana"/>
              </a:rPr>
              <a:t>Εξοικονόμηση</a:t>
            </a:r>
            <a:r>
              <a:rPr b="1" spc="-5" dirty="0">
                <a:latin typeface="Verdana"/>
                <a:cs typeface="Verdana"/>
              </a:rPr>
              <a:t> 90.000 m</a:t>
            </a:r>
            <a:r>
              <a:rPr b="1" spc="-7" baseline="27777" dirty="0">
                <a:latin typeface="Verdana"/>
                <a:cs typeface="Verdana"/>
              </a:rPr>
              <a:t>3</a:t>
            </a:r>
            <a:r>
              <a:rPr b="1" spc="202" baseline="27777" dirty="0">
                <a:latin typeface="Verdana"/>
                <a:cs typeface="Verdana"/>
              </a:rPr>
              <a:t> </a:t>
            </a:r>
            <a:r>
              <a:rPr b="1" dirty="0">
                <a:latin typeface="Verdana"/>
                <a:cs typeface="Verdana"/>
              </a:rPr>
              <a:t>νερού</a:t>
            </a:r>
          </a:p>
          <a:p>
            <a:pPr marL="12696">
              <a:lnSpc>
                <a:spcPct val="150000"/>
              </a:lnSpc>
              <a:spcBef>
                <a:spcPts val="229"/>
              </a:spcBef>
            </a:pPr>
            <a:r>
              <a:rPr b="1" spc="-5" dirty="0">
                <a:latin typeface="Verdana"/>
                <a:cs typeface="Verdana"/>
              </a:rPr>
              <a:t>√  Συστηματική </a:t>
            </a:r>
            <a:r>
              <a:rPr b="1" dirty="0">
                <a:latin typeface="Verdana"/>
                <a:cs typeface="Verdana"/>
              </a:rPr>
              <a:t>συντήρηση  </a:t>
            </a:r>
            <a:r>
              <a:rPr b="1" spc="-5" dirty="0">
                <a:latin typeface="Verdana"/>
                <a:cs typeface="Verdana"/>
              </a:rPr>
              <a:t>δημοτικών</a:t>
            </a:r>
            <a:r>
              <a:rPr b="1" spc="-90" dirty="0">
                <a:latin typeface="Verdana"/>
                <a:cs typeface="Verdana"/>
              </a:rPr>
              <a:t> </a:t>
            </a:r>
            <a:r>
              <a:rPr b="1" dirty="0">
                <a:latin typeface="Verdana"/>
                <a:cs typeface="Verdana"/>
              </a:rPr>
              <a:t>γεωτρήσεων</a:t>
            </a:r>
          </a:p>
        </p:txBody>
      </p:sp>
      <p:sp>
        <p:nvSpPr>
          <p:cNvPr id="3" name="object 3"/>
          <p:cNvSpPr/>
          <p:nvPr/>
        </p:nvSpPr>
        <p:spPr>
          <a:xfrm>
            <a:off x="1765300" y="4235450"/>
            <a:ext cx="4495801" cy="274320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8500" y="273051"/>
            <a:ext cx="8382000" cy="4162678"/>
          </a:xfrm>
          <a:prstGeom prst="rect">
            <a:avLst/>
          </a:prstGeom>
        </p:spPr>
        <p:txBody>
          <a:bodyPr vert="horz" wrap="square" lIns="0" tIns="0" rIns="0" bIns="0" rtlCol="0">
            <a:spAutoFit/>
          </a:bodyPr>
          <a:lstStyle/>
          <a:p>
            <a:pPr marL="12696"/>
            <a:r>
              <a:rPr sz="3200" b="1" spc="-5" dirty="0">
                <a:latin typeface="Verdana"/>
                <a:cs typeface="Verdana"/>
              </a:rPr>
              <a:t>Υποδομές Διαχείρισης</a:t>
            </a:r>
            <a:r>
              <a:rPr sz="3200" b="1" spc="15" dirty="0">
                <a:latin typeface="Verdana"/>
                <a:cs typeface="Verdana"/>
              </a:rPr>
              <a:t> </a:t>
            </a:r>
            <a:r>
              <a:rPr sz="3200" b="1" spc="-5" dirty="0">
                <a:latin typeface="Verdana"/>
                <a:cs typeface="Verdana"/>
              </a:rPr>
              <a:t>Όμβριων</a:t>
            </a:r>
            <a:endParaRPr sz="3200" dirty="0">
              <a:latin typeface="Verdana"/>
              <a:cs typeface="Verdana"/>
            </a:endParaRPr>
          </a:p>
          <a:p>
            <a:pPr marL="12696" marR="5077">
              <a:lnSpc>
                <a:spcPct val="150000"/>
              </a:lnSpc>
              <a:spcBef>
                <a:spcPts val="790"/>
              </a:spcBef>
            </a:pPr>
            <a:endParaRPr lang="el-GR" dirty="0" smtClean="0">
              <a:latin typeface="Verdana"/>
              <a:cs typeface="Verdana"/>
            </a:endParaRPr>
          </a:p>
          <a:p>
            <a:pPr marL="12696" marR="5077">
              <a:lnSpc>
                <a:spcPct val="150000"/>
              </a:lnSpc>
              <a:spcBef>
                <a:spcPts val="790"/>
              </a:spcBef>
            </a:pPr>
            <a:r>
              <a:rPr b="1" dirty="0" err="1" smtClean="0">
                <a:latin typeface="Verdana"/>
                <a:cs typeface="Verdana"/>
              </a:rPr>
              <a:t>Την</a:t>
            </a:r>
            <a:r>
              <a:rPr b="1" dirty="0" smtClean="0">
                <a:latin typeface="Verdana"/>
                <a:cs typeface="Verdana"/>
              </a:rPr>
              <a:t> </a:t>
            </a:r>
            <a:r>
              <a:rPr b="1" spc="-5" dirty="0">
                <a:latin typeface="Verdana"/>
                <a:cs typeface="Verdana"/>
              </a:rPr>
              <a:t>περίοδο </a:t>
            </a:r>
            <a:r>
              <a:rPr b="1" dirty="0">
                <a:latin typeface="Verdana"/>
                <a:cs typeface="Verdana"/>
              </a:rPr>
              <a:t>2017-2021 </a:t>
            </a:r>
            <a:r>
              <a:rPr spc="-5" dirty="0">
                <a:latin typeface="Verdana"/>
                <a:cs typeface="Verdana"/>
              </a:rPr>
              <a:t>υλοποιήθηκαν </a:t>
            </a:r>
            <a:r>
              <a:rPr b="1" dirty="0">
                <a:latin typeface="Verdana"/>
                <a:cs typeface="Verdana"/>
              </a:rPr>
              <a:t>δύο μεγάλα </a:t>
            </a:r>
            <a:r>
              <a:rPr b="1" spc="-5" dirty="0">
                <a:latin typeface="Verdana"/>
                <a:cs typeface="Verdana"/>
              </a:rPr>
              <a:t>αντιπλημμυρικά  </a:t>
            </a:r>
            <a:r>
              <a:rPr dirty="0">
                <a:latin typeface="Verdana"/>
                <a:cs typeface="Verdana"/>
              </a:rPr>
              <a:t>έργα </a:t>
            </a:r>
            <a:r>
              <a:rPr spc="-5" dirty="0">
                <a:latin typeface="Verdana"/>
                <a:cs typeface="Verdana"/>
              </a:rPr>
              <a:t>συνολικού </a:t>
            </a:r>
            <a:r>
              <a:rPr dirty="0">
                <a:latin typeface="Verdana"/>
                <a:cs typeface="Verdana"/>
              </a:rPr>
              <a:t>ύψους </a:t>
            </a:r>
            <a:r>
              <a:rPr b="1" spc="-5" dirty="0">
                <a:latin typeface="Verdana"/>
                <a:cs typeface="Verdana"/>
              </a:rPr>
              <a:t>12.157.000 </a:t>
            </a:r>
            <a:r>
              <a:rPr dirty="0">
                <a:latin typeface="Verdana"/>
                <a:cs typeface="Verdana"/>
              </a:rPr>
              <a:t>ευρώ </a:t>
            </a:r>
            <a:r>
              <a:rPr spc="-5" dirty="0">
                <a:latin typeface="Verdana"/>
                <a:cs typeface="Verdana"/>
              </a:rPr>
              <a:t>καλύπτοντας μία  αντιπλημμυρική </a:t>
            </a:r>
            <a:r>
              <a:rPr dirty="0">
                <a:latin typeface="Verdana"/>
                <a:cs typeface="Verdana"/>
              </a:rPr>
              <a:t>λεκάνη </a:t>
            </a:r>
            <a:r>
              <a:rPr b="1" spc="-5" dirty="0">
                <a:latin typeface="Verdana"/>
                <a:cs typeface="Verdana"/>
              </a:rPr>
              <a:t>1.800.000 τ.μ</a:t>
            </a:r>
            <a:r>
              <a:rPr spc="-5" dirty="0">
                <a:latin typeface="Verdana"/>
                <a:cs typeface="Verdana"/>
              </a:rPr>
              <a:t>. </a:t>
            </a:r>
            <a:r>
              <a:rPr dirty="0">
                <a:latin typeface="Verdana"/>
                <a:cs typeface="Verdana"/>
              </a:rPr>
              <a:t>σε </a:t>
            </a:r>
            <a:r>
              <a:rPr b="1" dirty="0">
                <a:latin typeface="Verdana"/>
                <a:cs typeface="Verdana"/>
              </a:rPr>
              <a:t>9.500 μέτρα </a:t>
            </a:r>
            <a:r>
              <a:rPr spc="-5" dirty="0">
                <a:latin typeface="Verdana"/>
                <a:cs typeface="Verdana"/>
              </a:rPr>
              <a:t>οδικού  δικτύου </a:t>
            </a:r>
            <a:r>
              <a:rPr dirty="0">
                <a:latin typeface="Verdana"/>
                <a:cs typeface="Verdana"/>
              </a:rPr>
              <a:t>στην </a:t>
            </a:r>
            <a:r>
              <a:rPr spc="-5" dirty="0">
                <a:latin typeface="Verdana"/>
                <a:cs typeface="Verdana"/>
              </a:rPr>
              <a:t>πόλη του Χαλανδρίου.</a:t>
            </a:r>
            <a:endParaRPr dirty="0">
              <a:latin typeface="Verdana"/>
              <a:cs typeface="Verdana"/>
            </a:endParaRPr>
          </a:p>
          <a:p>
            <a:pPr marL="12696">
              <a:lnSpc>
                <a:spcPct val="150000"/>
              </a:lnSpc>
              <a:spcBef>
                <a:spcPts val="919"/>
              </a:spcBef>
            </a:pPr>
            <a:r>
              <a:rPr spc="-5" dirty="0">
                <a:latin typeface="Verdana"/>
                <a:cs typeface="Verdana"/>
              </a:rPr>
              <a:t>Χρηματοδότηση</a:t>
            </a:r>
            <a:endParaRPr dirty="0">
              <a:latin typeface="Verdana"/>
              <a:cs typeface="Verdana"/>
            </a:endParaRPr>
          </a:p>
          <a:p>
            <a:pPr marL="12696">
              <a:lnSpc>
                <a:spcPct val="150000"/>
              </a:lnSpc>
              <a:spcBef>
                <a:spcPts val="135"/>
              </a:spcBef>
            </a:pPr>
            <a:r>
              <a:rPr b="1" spc="-5" dirty="0">
                <a:latin typeface="Verdana"/>
                <a:cs typeface="Verdana"/>
              </a:rPr>
              <a:t>6.807.000 ευρώ  </a:t>
            </a:r>
            <a:r>
              <a:rPr dirty="0">
                <a:latin typeface="Verdana"/>
                <a:cs typeface="Verdana"/>
              </a:rPr>
              <a:t>- </a:t>
            </a:r>
            <a:r>
              <a:rPr spc="-5" dirty="0">
                <a:latin typeface="Verdana"/>
                <a:cs typeface="Verdana"/>
              </a:rPr>
              <a:t>Φιλόδημος </a:t>
            </a:r>
            <a:r>
              <a:rPr dirty="0">
                <a:latin typeface="Verdana"/>
                <a:cs typeface="Verdana"/>
              </a:rPr>
              <a:t>ΙΙ </a:t>
            </a:r>
            <a:r>
              <a:rPr spc="-5" dirty="0">
                <a:latin typeface="Verdana"/>
                <a:cs typeface="Verdana"/>
              </a:rPr>
              <a:t>(κατόπιν «Αντώνης Τρίτσης»)</a:t>
            </a:r>
            <a:r>
              <a:rPr spc="135" dirty="0">
                <a:latin typeface="Verdana"/>
                <a:cs typeface="Verdana"/>
              </a:rPr>
              <a:t> </a:t>
            </a:r>
            <a:r>
              <a:rPr spc="-5" dirty="0">
                <a:latin typeface="Verdana"/>
                <a:cs typeface="Verdana"/>
              </a:rPr>
              <a:t>του</a:t>
            </a:r>
            <a:endParaRPr dirty="0">
              <a:latin typeface="Verdana"/>
              <a:cs typeface="Verdana"/>
            </a:endParaRPr>
          </a:p>
          <a:p>
            <a:pPr marL="12696">
              <a:lnSpc>
                <a:spcPct val="150000"/>
              </a:lnSpc>
              <a:spcBef>
                <a:spcPts val="135"/>
              </a:spcBef>
            </a:pPr>
            <a:r>
              <a:rPr b="1" spc="-5" dirty="0">
                <a:latin typeface="Verdana"/>
                <a:cs typeface="Verdana"/>
              </a:rPr>
              <a:t>5.350.000 ευρώ </a:t>
            </a:r>
            <a:r>
              <a:rPr dirty="0">
                <a:latin typeface="Verdana"/>
                <a:cs typeface="Verdana"/>
              </a:rPr>
              <a:t>– </a:t>
            </a:r>
            <a:r>
              <a:rPr spc="-5" dirty="0">
                <a:latin typeface="Verdana"/>
                <a:cs typeface="Verdana"/>
              </a:rPr>
              <a:t>Περιφέρεια</a:t>
            </a:r>
            <a:r>
              <a:rPr spc="40" dirty="0">
                <a:latin typeface="Verdana"/>
                <a:cs typeface="Verdana"/>
              </a:rPr>
              <a:t> </a:t>
            </a:r>
            <a:r>
              <a:rPr spc="-5" dirty="0">
                <a:latin typeface="Verdana"/>
                <a:cs typeface="Verdana"/>
              </a:rPr>
              <a:t>Αττικής</a:t>
            </a:r>
            <a:endParaRPr dirty="0">
              <a:latin typeface="Verdana"/>
              <a:cs typeface="Verdana"/>
            </a:endParaRPr>
          </a:p>
        </p:txBody>
      </p:sp>
      <p:sp>
        <p:nvSpPr>
          <p:cNvPr id="3" name="object 3"/>
          <p:cNvSpPr/>
          <p:nvPr/>
        </p:nvSpPr>
        <p:spPr>
          <a:xfrm>
            <a:off x="1612901" y="4616450"/>
            <a:ext cx="5638800"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698500" y="806450"/>
            <a:ext cx="8153400" cy="56388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69900" y="349250"/>
            <a:ext cx="8153401" cy="4330919"/>
          </a:xfrm>
          <a:prstGeom prst="rect">
            <a:avLst/>
          </a:prstGeom>
        </p:spPr>
        <p:txBody>
          <a:bodyPr wrap="square" lIns="91432" tIns="45715" rIns="91432" bIns="45715">
            <a:spAutoFit/>
          </a:bodyPr>
          <a:lstStyle/>
          <a:p>
            <a:pPr marL="12696"/>
            <a:r>
              <a:rPr lang="el-GR" sz="3200" b="1" spc="-5" dirty="0">
                <a:latin typeface="Verdana"/>
                <a:cs typeface="Verdana"/>
              </a:rPr>
              <a:t>Διαχείριση</a:t>
            </a:r>
            <a:r>
              <a:rPr lang="el-GR" sz="3200" b="1" spc="-15" dirty="0">
                <a:latin typeface="Verdana"/>
                <a:cs typeface="Verdana"/>
              </a:rPr>
              <a:t> </a:t>
            </a:r>
            <a:r>
              <a:rPr lang="el-GR" sz="3200" b="1" spc="-5" dirty="0">
                <a:latin typeface="Verdana"/>
                <a:cs typeface="Verdana"/>
              </a:rPr>
              <a:t>Απορριμμάτων</a:t>
            </a:r>
            <a:endParaRPr lang="el-GR" sz="3200" dirty="0">
              <a:latin typeface="Verdana"/>
              <a:cs typeface="Verdana"/>
            </a:endParaRPr>
          </a:p>
          <a:p>
            <a:pPr marL="469763" indent="-228532">
              <a:spcBef>
                <a:spcPts val="929"/>
              </a:spcBef>
              <a:buFont typeface="Symbol"/>
              <a:buChar char=""/>
              <a:tabLst>
                <a:tab pos="469129" algn="l"/>
                <a:tab pos="469763" algn="l"/>
              </a:tabLst>
            </a:pPr>
            <a:endParaRPr lang="el-GR" sz="2100" spc="-5" dirty="0">
              <a:latin typeface="Verdana" pitchFamily="34" charset="0"/>
              <a:ea typeface="Verdana" pitchFamily="34" charset="0"/>
              <a:cs typeface="Verdana"/>
            </a:endParaRPr>
          </a:p>
          <a:p>
            <a:pPr marL="469763" indent="-228532">
              <a:spcBef>
                <a:spcPts val="929"/>
              </a:spcBef>
              <a:buFont typeface="Symbol"/>
              <a:buChar char=""/>
              <a:tabLst>
                <a:tab pos="469129" algn="l"/>
                <a:tab pos="469763" algn="l"/>
              </a:tabLst>
            </a:pPr>
            <a:r>
              <a:rPr lang="el-GR" sz="2100" spc="-5" dirty="0">
                <a:latin typeface="Verdana" pitchFamily="34" charset="0"/>
                <a:ea typeface="Verdana" pitchFamily="34" charset="0"/>
                <a:cs typeface="Verdana"/>
              </a:rPr>
              <a:t>Εκσυγχρονισμός του</a:t>
            </a:r>
            <a:r>
              <a:rPr lang="el-GR" sz="2100" spc="10" dirty="0">
                <a:latin typeface="Verdana" pitchFamily="34" charset="0"/>
                <a:ea typeface="Verdana" pitchFamily="34" charset="0"/>
                <a:cs typeface="Verdana"/>
              </a:rPr>
              <a:t> </a:t>
            </a:r>
            <a:r>
              <a:rPr lang="el-GR" sz="2100" spc="-5" dirty="0">
                <a:latin typeface="Verdana" pitchFamily="34" charset="0"/>
                <a:ea typeface="Verdana" pitchFamily="34" charset="0"/>
                <a:cs typeface="Verdana"/>
              </a:rPr>
              <a:t>εξοπλισμού</a:t>
            </a:r>
            <a:endParaRPr lang="el-GR" sz="2100" dirty="0">
              <a:latin typeface="Verdana" pitchFamily="34" charset="0"/>
              <a:ea typeface="Verdana" pitchFamily="34" charset="0"/>
              <a:cs typeface="Verdana"/>
            </a:endParaRPr>
          </a:p>
          <a:p>
            <a:pPr marL="469763" indent="-228532">
              <a:spcBef>
                <a:spcPts val="130"/>
              </a:spcBef>
              <a:buFont typeface="Symbol"/>
              <a:buChar char=""/>
              <a:tabLst>
                <a:tab pos="469129" algn="l"/>
                <a:tab pos="469763" algn="l"/>
              </a:tabLst>
            </a:pPr>
            <a:r>
              <a:rPr lang="el-GR" sz="2100" dirty="0">
                <a:latin typeface="Verdana" pitchFamily="34" charset="0"/>
                <a:ea typeface="Verdana" pitchFamily="34" charset="0"/>
                <a:cs typeface="Verdana"/>
              </a:rPr>
              <a:t>Αύξηση </a:t>
            </a:r>
            <a:r>
              <a:rPr lang="el-GR" sz="2100" spc="-5" dirty="0">
                <a:latin typeface="Verdana" pitchFamily="34" charset="0"/>
                <a:ea typeface="Verdana" pitchFamily="34" charset="0"/>
                <a:cs typeface="Verdana"/>
              </a:rPr>
              <a:t>του </a:t>
            </a:r>
            <a:r>
              <a:rPr lang="el-GR" sz="2100" dirty="0">
                <a:latin typeface="Verdana" pitchFamily="34" charset="0"/>
                <a:ea typeface="Verdana" pitchFamily="34" charset="0"/>
                <a:cs typeface="Verdana"/>
              </a:rPr>
              <a:t>απασχολούμενου</a:t>
            </a:r>
            <a:r>
              <a:rPr lang="el-GR" sz="2100" spc="-65" dirty="0">
                <a:latin typeface="Verdana" pitchFamily="34" charset="0"/>
                <a:ea typeface="Verdana" pitchFamily="34" charset="0"/>
                <a:cs typeface="Verdana"/>
              </a:rPr>
              <a:t> </a:t>
            </a:r>
            <a:r>
              <a:rPr lang="el-GR" sz="2100" spc="-5" dirty="0">
                <a:latin typeface="Verdana" pitchFamily="34" charset="0"/>
                <a:ea typeface="Verdana" pitchFamily="34" charset="0"/>
                <a:cs typeface="Verdana"/>
              </a:rPr>
              <a:t>προσωπικού</a:t>
            </a:r>
            <a:endParaRPr lang="el-GR" sz="2100" dirty="0">
              <a:latin typeface="Verdana" pitchFamily="34" charset="0"/>
              <a:ea typeface="Verdana" pitchFamily="34" charset="0"/>
              <a:cs typeface="Verdana"/>
            </a:endParaRPr>
          </a:p>
          <a:p>
            <a:pPr marL="469763" indent="-228532">
              <a:spcBef>
                <a:spcPts val="130"/>
              </a:spcBef>
              <a:buFont typeface="Symbol"/>
              <a:buChar char=""/>
              <a:tabLst>
                <a:tab pos="469129" algn="l"/>
                <a:tab pos="469763" algn="l"/>
              </a:tabLst>
            </a:pPr>
            <a:r>
              <a:rPr lang="el-GR" sz="2100" spc="-5" dirty="0">
                <a:latin typeface="Verdana" pitchFamily="34" charset="0"/>
                <a:ea typeface="Verdana" pitchFamily="34" charset="0"/>
                <a:cs typeface="Verdana"/>
              </a:rPr>
              <a:t>Διαχωρισμός στην</a:t>
            </a:r>
            <a:r>
              <a:rPr lang="el-GR" sz="2100" spc="-35" dirty="0">
                <a:latin typeface="Verdana" pitchFamily="34" charset="0"/>
                <a:ea typeface="Verdana" pitchFamily="34" charset="0"/>
                <a:cs typeface="Verdana"/>
              </a:rPr>
              <a:t> </a:t>
            </a:r>
            <a:r>
              <a:rPr lang="el-GR" sz="2100" dirty="0">
                <a:latin typeface="Verdana" pitchFamily="34" charset="0"/>
                <a:ea typeface="Verdana" pitchFamily="34" charset="0"/>
                <a:cs typeface="Verdana"/>
              </a:rPr>
              <a:t>πηγή</a:t>
            </a:r>
          </a:p>
          <a:p>
            <a:pPr marL="241231" marR="5077">
              <a:lnSpc>
                <a:spcPct val="109600"/>
              </a:lnSpc>
            </a:pPr>
            <a:endParaRPr lang="el-GR" sz="2100" dirty="0">
              <a:latin typeface="Verdana" pitchFamily="34" charset="0"/>
              <a:ea typeface="Verdana" pitchFamily="34" charset="0"/>
              <a:cs typeface="Times New Roman"/>
            </a:endParaRPr>
          </a:p>
          <a:p>
            <a:pPr marL="241231" marR="5077">
              <a:lnSpc>
                <a:spcPct val="109600"/>
              </a:lnSpc>
            </a:pPr>
            <a:r>
              <a:rPr lang="el-GR" sz="2100" b="1" i="1" spc="-5" dirty="0">
                <a:latin typeface="Verdana" pitchFamily="34" charset="0"/>
                <a:ea typeface="Verdana" pitchFamily="34" charset="0"/>
                <a:cs typeface="Verdana"/>
              </a:rPr>
              <a:t>Στόχος </a:t>
            </a:r>
            <a:r>
              <a:rPr lang="el-GR" sz="2100" b="1" i="1" dirty="0">
                <a:latin typeface="Verdana" pitchFamily="34" charset="0"/>
                <a:ea typeface="Verdana" pitchFamily="34" charset="0"/>
                <a:cs typeface="Verdana"/>
              </a:rPr>
              <a:t>να </a:t>
            </a:r>
            <a:r>
              <a:rPr lang="el-GR" sz="2100" b="1" i="1" spc="-5" dirty="0">
                <a:latin typeface="Verdana" pitchFamily="34" charset="0"/>
                <a:ea typeface="Verdana" pitchFamily="34" charset="0"/>
                <a:cs typeface="Verdana"/>
              </a:rPr>
              <a:t>μειωθεί </a:t>
            </a:r>
            <a:r>
              <a:rPr lang="el-GR" sz="2100" b="1" i="1" dirty="0">
                <a:latin typeface="Verdana" pitchFamily="34" charset="0"/>
                <a:ea typeface="Verdana" pitchFamily="34" charset="0"/>
                <a:cs typeface="Verdana"/>
              </a:rPr>
              <a:t>ο </a:t>
            </a:r>
            <a:r>
              <a:rPr lang="el-GR" sz="2100" b="1" i="1" spc="-5" dirty="0">
                <a:latin typeface="Verdana" pitchFamily="34" charset="0"/>
                <a:ea typeface="Verdana" pitchFamily="34" charset="0"/>
                <a:cs typeface="Verdana"/>
              </a:rPr>
              <a:t>όγκος </a:t>
            </a:r>
            <a:r>
              <a:rPr lang="el-GR" sz="2100" b="1" i="1" dirty="0">
                <a:latin typeface="Verdana" pitchFamily="34" charset="0"/>
                <a:ea typeface="Verdana" pitchFamily="34" charset="0"/>
                <a:cs typeface="Verdana"/>
              </a:rPr>
              <a:t>των απορριμμάτων </a:t>
            </a:r>
            <a:r>
              <a:rPr lang="el-GR" sz="2100" b="1" i="1" spc="-5" dirty="0">
                <a:latin typeface="Verdana" pitchFamily="34" charset="0"/>
                <a:ea typeface="Verdana" pitchFamily="34" charset="0"/>
                <a:cs typeface="Verdana"/>
              </a:rPr>
              <a:t>που οδηγείται στο  </a:t>
            </a:r>
            <a:r>
              <a:rPr lang="el-GR" sz="2100" b="1" i="1" dirty="0">
                <a:latin typeface="Verdana" pitchFamily="34" charset="0"/>
                <a:ea typeface="Verdana" pitchFamily="34" charset="0"/>
                <a:cs typeface="Verdana"/>
              </a:rPr>
              <a:t>χώρο της Φυλής λόγω </a:t>
            </a:r>
            <a:r>
              <a:rPr lang="el-GR" sz="2100" b="1" i="1" spc="-5" dirty="0">
                <a:latin typeface="Verdana" pitchFamily="34" charset="0"/>
                <a:ea typeface="Verdana" pitchFamily="34" charset="0"/>
                <a:cs typeface="Verdana"/>
              </a:rPr>
              <a:t>ακριβώς του </a:t>
            </a:r>
            <a:r>
              <a:rPr lang="el-GR" sz="2100" b="1" i="1" dirty="0">
                <a:latin typeface="Verdana" pitchFamily="34" charset="0"/>
                <a:ea typeface="Verdana" pitchFamily="34" charset="0"/>
                <a:cs typeface="Verdana"/>
              </a:rPr>
              <a:t>συνεχώς </a:t>
            </a:r>
            <a:r>
              <a:rPr lang="el-GR" sz="2100" b="1" i="1" spc="-5" dirty="0">
                <a:latin typeface="Verdana" pitchFamily="34" charset="0"/>
                <a:ea typeface="Verdana" pitchFamily="34" charset="0"/>
                <a:cs typeface="Verdana"/>
              </a:rPr>
              <a:t>αυξανόμενου  κόστους</a:t>
            </a:r>
            <a:r>
              <a:rPr lang="el-GR" sz="2100" b="1" i="1" spc="-70" dirty="0">
                <a:latin typeface="Verdana" pitchFamily="34" charset="0"/>
                <a:ea typeface="Verdana" pitchFamily="34" charset="0"/>
                <a:cs typeface="Verdana"/>
              </a:rPr>
              <a:t> </a:t>
            </a:r>
            <a:r>
              <a:rPr lang="el-GR" sz="2100" b="1" i="1" dirty="0">
                <a:latin typeface="Verdana" pitchFamily="34" charset="0"/>
                <a:ea typeface="Verdana" pitchFamily="34" charset="0"/>
                <a:cs typeface="Verdana"/>
              </a:rPr>
              <a:t>ταφής.</a:t>
            </a:r>
          </a:p>
          <a:p>
            <a:pPr marL="241231" marR="957301">
              <a:lnSpc>
                <a:spcPct val="109600"/>
              </a:lnSpc>
              <a:spcBef>
                <a:spcPts val="785"/>
              </a:spcBef>
            </a:pPr>
            <a:r>
              <a:rPr lang="el-GR" sz="2100" dirty="0">
                <a:latin typeface="Verdana" pitchFamily="34" charset="0"/>
                <a:ea typeface="Verdana" pitchFamily="34" charset="0"/>
                <a:cs typeface="Verdana"/>
              </a:rPr>
              <a:t>Από το 2015 </a:t>
            </a:r>
            <a:r>
              <a:rPr lang="el-GR" sz="2100" spc="-5" dirty="0">
                <a:latin typeface="Verdana" pitchFamily="34" charset="0"/>
                <a:ea typeface="Verdana" pitchFamily="34" charset="0"/>
                <a:cs typeface="Verdana"/>
              </a:rPr>
              <a:t>εφαρμόζεται </a:t>
            </a:r>
            <a:r>
              <a:rPr lang="el-GR" sz="2100" b="1" spc="-5" dirty="0">
                <a:latin typeface="Verdana" pitchFamily="34" charset="0"/>
                <a:ea typeface="Verdana" pitchFamily="34" charset="0"/>
                <a:cs typeface="Verdana"/>
              </a:rPr>
              <a:t>Τοπικό Σχέδιο Διαχείρισης  Απορριμμάτων</a:t>
            </a:r>
            <a:endParaRPr lang="el-GR" sz="2100" b="1" dirty="0">
              <a:latin typeface="Verdana" pitchFamily="34" charset="0"/>
              <a:ea typeface="Verdana" pitchFamily="34" charset="0"/>
              <a:cs typeface="Verdana"/>
            </a:endParaRPr>
          </a:p>
        </p:txBody>
      </p:sp>
      <p:sp>
        <p:nvSpPr>
          <p:cNvPr id="4" name="object 4"/>
          <p:cNvSpPr/>
          <p:nvPr/>
        </p:nvSpPr>
        <p:spPr>
          <a:xfrm>
            <a:off x="2603501" y="4737101"/>
            <a:ext cx="5486399" cy="239395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93700" y="273051"/>
            <a:ext cx="8542388" cy="6844502"/>
          </a:xfrm>
          <a:prstGeom prst="rect">
            <a:avLst/>
          </a:prstGeom>
        </p:spPr>
        <p:txBody>
          <a:bodyPr vert="horz" wrap="square" lIns="0" tIns="0" rIns="0" bIns="0" rtlCol="0">
            <a:spAutoFit/>
          </a:bodyPr>
          <a:lstStyle/>
          <a:p>
            <a:pPr marL="12696" marR="908421">
              <a:lnSpc>
                <a:spcPct val="109200"/>
              </a:lnSpc>
            </a:pPr>
            <a:r>
              <a:rPr sz="3200" b="1" dirty="0">
                <a:latin typeface="Verdana"/>
                <a:cs typeface="Verdana"/>
              </a:rPr>
              <a:t>Ανακύκλωση – 13 </a:t>
            </a:r>
            <a:r>
              <a:rPr sz="3200" b="1" spc="-5" dirty="0">
                <a:latin typeface="Verdana"/>
                <a:cs typeface="Verdana"/>
              </a:rPr>
              <a:t>Ρεύματα διαλογής </a:t>
            </a:r>
            <a:r>
              <a:rPr sz="3200" b="1" dirty="0">
                <a:latin typeface="Verdana"/>
                <a:cs typeface="Verdana"/>
              </a:rPr>
              <a:t>στην</a:t>
            </a:r>
            <a:r>
              <a:rPr sz="3200" b="1" spc="-25" dirty="0">
                <a:latin typeface="Verdana"/>
                <a:cs typeface="Verdana"/>
              </a:rPr>
              <a:t> </a:t>
            </a:r>
            <a:r>
              <a:rPr sz="3200" b="1" spc="-5" dirty="0">
                <a:latin typeface="Verdana"/>
                <a:cs typeface="Verdana"/>
              </a:rPr>
              <a:t>πηγή  Ποσοστά</a:t>
            </a:r>
            <a:r>
              <a:rPr sz="3200" b="1" spc="-70" dirty="0">
                <a:latin typeface="Verdana"/>
                <a:cs typeface="Verdana"/>
              </a:rPr>
              <a:t> </a:t>
            </a:r>
            <a:r>
              <a:rPr sz="3200" b="1" dirty="0">
                <a:latin typeface="Verdana"/>
                <a:cs typeface="Verdana"/>
              </a:rPr>
              <a:t>ανακύκλωσης</a:t>
            </a:r>
            <a:endParaRPr sz="3200" dirty="0">
              <a:latin typeface="Verdana"/>
              <a:cs typeface="Verdana"/>
            </a:endParaRPr>
          </a:p>
          <a:p>
            <a:pPr>
              <a:spcBef>
                <a:spcPts val="21"/>
              </a:spcBef>
            </a:pPr>
            <a:endParaRPr sz="2100" dirty="0">
              <a:latin typeface="Times New Roman"/>
              <a:cs typeface="Times New Roman"/>
            </a:endParaRPr>
          </a:p>
          <a:p>
            <a:pPr marL="12696" marR="5077">
              <a:lnSpc>
                <a:spcPct val="109400"/>
              </a:lnSpc>
            </a:pPr>
            <a:r>
              <a:rPr sz="2100" spc="-5" dirty="0">
                <a:latin typeface="Verdana"/>
                <a:cs typeface="Verdana"/>
              </a:rPr>
              <a:t>Στους </a:t>
            </a:r>
            <a:r>
              <a:rPr sz="2100" dirty="0">
                <a:latin typeface="Verdana"/>
                <a:cs typeface="Verdana"/>
              </a:rPr>
              <a:t>κάδους </a:t>
            </a:r>
            <a:r>
              <a:rPr sz="2100" spc="-5" dirty="0">
                <a:latin typeface="Verdana"/>
                <a:cs typeface="Verdana"/>
              </a:rPr>
              <a:t>ανακυκλώσιμων υλικών </a:t>
            </a:r>
            <a:r>
              <a:rPr sz="2100" dirty="0">
                <a:latin typeface="Verdana"/>
                <a:cs typeface="Verdana"/>
              </a:rPr>
              <a:t>(</a:t>
            </a:r>
            <a:r>
              <a:rPr sz="2100" b="1" dirty="0">
                <a:latin typeface="Verdana"/>
                <a:cs typeface="Verdana"/>
              </a:rPr>
              <a:t>μπλε </a:t>
            </a:r>
            <a:r>
              <a:rPr sz="2100" b="1" spc="-5" dirty="0">
                <a:latin typeface="Verdana"/>
                <a:cs typeface="Verdana"/>
              </a:rPr>
              <a:t>και κίτρινος) </a:t>
            </a:r>
            <a:r>
              <a:rPr sz="2100" i="1" dirty="0">
                <a:latin typeface="Verdana"/>
                <a:cs typeface="Verdana"/>
              </a:rPr>
              <a:t>το  </a:t>
            </a:r>
            <a:r>
              <a:rPr sz="2100" i="1" spc="-5" dirty="0">
                <a:latin typeface="Verdana"/>
                <a:cs typeface="Verdana"/>
              </a:rPr>
              <a:t>ποσοστό των ανακυκλώσιμων </a:t>
            </a:r>
            <a:r>
              <a:rPr sz="2100" i="1" dirty="0">
                <a:latin typeface="Verdana"/>
                <a:cs typeface="Verdana"/>
              </a:rPr>
              <a:t>ήταν </a:t>
            </a:r>
            <a:r>
              <a:rPr sz="2100" i="1" spc="-5" dirty="0">
                <a:latin typeface="Verdana"/>
                <a:cs typeface="Verdana"/>
              </a:rPr>
              <a:t>περίπου </a:t>
            </a:r>
            <a:r>
              <a:rPr sz="2100" i="1" dirty="0">
                <a:latin typeface="Verdana"/>
                <a:cs typeface="Verdana"/>
              </a:rPr>
              <a:t>79% </a:t>
            </a:r>
            <a:r>
              <a:rPr sz="2100" i="1" spc="-5" dirty="0">
                <a:latin typeface="Verdana"/>
                <a:cs typeface="Verdana"/>
              </a:rPr>
              <a:t>και </a:t>
            </a:r>
            <a:r>
              <a:rPr sz="2100" i="1" dirty="0">
                <a:latin typeface="Verdana"/>
                <a:cs typeface="Verdana"/>
              </a:rPr>
              <a:t>το </a:t>
            </a:r>
            <a:r>
              <a:rPr sz="2100" i="1" spc="-5" dirty="0">
                <a:latin typeface="Verdana"/>
                <a:cs typeface="Verdana"/>
              </a:rPr>
              <a:t>ποσοστό  των </a:t>
            </a:r>
            <a:r>
              <a:rPr sz="2100" i="1" dirty="0">
                <a:latin typeface="Verdana"/>
                <a:cs typeface="Verdana"/>
              </a:rPr>
              <a:t>μη </a:t>
            </a:r>
            <a:r>
              <a:rPr sz="2100" i="1" spc="-5" dirty="0">
                <a:latin typeface="Verdana"/>
                <a:cs typeface="Verdana"/>
              </a:rPr>
              <a:t>ανακυκλώσιμων (υπόλειμμα)</a:t>
            </a:r>
            <a:r>
              <a:rPr sz="2100" i="1" spc="35" dirty="0">
                <a:latin typeface="Verdana"/>
                <a:cs typeface="Verdana"/>
              </a:rPr>
              <a:t> </a:t>
            </a:r>
            <a:r>
              <a:rPr sz="2100" i="1" spc="-5" dirty="0">
                <a:latin typeface="Verdana"/>
                <a:cs typeface="Verdana"/>
              </a:rPr>
              <a:t>21%.</a:t>
            </a:r>
            <a:endParaRPr sz="2100" i="1" dirty="0">
              <a:latin typeface="Verdana"/>
              <a:cs typeface="Verdana"/>
            </a:endParaRPr>
          </a:p>
          <a:p>
            <a:pPr marL="12696" marR="105379">
              <a:lnSpc>
                <a:spcPct val="109400"/>
              </a:lnSpc>
              <a:spcBef>
                <a:spcPts val="790"/>
              </a:spcBef>
            </a:pPr>
            <a:r>
              <a:rPr sz="2100" spc="-5" dirty="0" err="1" smtClean="0">
                <a:latin typeface="Verdana"/>
                <a:cs typeface="Verdana"/>
              </a:rPr>
              <a:t>Αντίστοιχα</a:t>
            </a:r>
            <a:r>
              <a:rPr sz="2100" spc="-5" dirty="0" smtClean="0">
                <a:latin typeface="Verdana"/>
                <a:cs typeface="Verdana"/>
              </a:rPr>
              <a:t> </a:t>
            </a:r>
            <a:r>
              <a:rPr sz="2100" spc="-5" dirty="0">
                <a:latin typeface="Verdana"/>
                <a:cs typeface="Verdana"/>
              </a:rPr>
              <a:t>στον </a:t>
            </a:r>
            <a:r>
              <a:rPr sz="2100" b="1" spc="-5" dirty="0">
                <a:latin typeface="Verdana"/>
                <a:cs typeface="Verdana"/>
              </a:rPr>
              <a:t>πράσινο κάδο </a:t>
            </a:r>
            <a:r>
              <a:rPr sz="2100" dirty="0">
                <a:latin typeface="Verdana"/>
                <a:cs typeface="Verdana"/>
              </a:rPr>
              <a:t>το </a:t>
            </a:r>
            <a:r>
              <a:rPr sz="2100" spc="-5" dirty="0">
                <a:latin typeface="Verdana"/>
                <a:cs typeface="Verdana"/>
              </a:rPr>
              <a:t>ποσοστό των ανακυκλώσιμων  </a:t>
            </a:r>
            <a:r>
              <a:rPr sz="2100" dirty="0">
                <a:latin typeface="Verdana"/>
                <a:cs typeface="Verdana"/>
              </a:rPr>
              <a:t>ήταν </a:t>
            </a:r>
            <a:r>
              <a:rPr sz="2100" spc="-5" dirty="0">
                <a:latin typeface="Verdana"/>
                <a:cs typeface="Verdana"/>
              </a:rPr>
              <a:t>περίπου </a:t>
            </a:r>
            <a:r>
              <a:rPr sz="2100" b="1" i="1" dirty="0">
                <a:latin typeface="Verdana"/>
                <a:cs typeface="Verdana"/>
              </a:rPr>
              <a:t>8,4%</a:t>
            </a:r>
            <a:r>
              <a:rPr sz="2100" i="1" dirty="0">
                <a:latin typeface="Verdana"/>
                <a:cs typeface="Verdana"/>
              </a:rPr>
              <a:t> </a:t>
            </a:r>
            <a:r>
              <a:rPr sz="2100" i="1" spc="-5" dirty="0">
                <a:latin typeface="Verdana"/>
                <a:cs typeface="Verdana"/>
              </a:rPr>
              <a:t>(ελέγχθηκαν 155 συνολικά κάδοι) </a:t>
            </a:r>
            <a:r>
              <a:rPr sz="2100" i="1" dirty="0">
                <a:latin typeface="Verdana"/>
                <a:cs typeface="Verdana"/>
              </a:rPr>
              <a:t>σε  </a:t>
            </a:r>
            <a:r>
              <a:rPr sz="2100" i="1" spc="-5" dirty="0">
                <a:latin typeface="Verdana"/>
                <a:cs typeface="Verdana"/>
              </a:rPr>
              <a:t>αντιστοιχία </a:t>
            </a:r>
            <a:r>
              <a:rPr sz="2100" i="1" dirty="0">
                <a:latin typeface="Verdana"/>
                <a:cs typeface="Verdana"/>
              </a:rPr>
              <a:t>με </a:t>
            </a:r>
            <a:r>
              <a:rPr sz="2100" i="1" spc="-5" dirty="0">
                <a:latin typeface="Verdana"/>
                <a:cs typeface="Verdana"/>
              </a:rPr>
              <a:t>υλικά που έπρεπε </a:t>
            </a:r>
            <a:r>
              <a:rPr sz="2100" i="1" dirty="0">
                <a:latin typeface="Verdana"/>
                <a:cs typeface="Verdana"/>
              </a:rPr>
              <a:t>να </a:t>
            </a:r>
            <a:r>
              <a:rPr sz="2100" i="1" spc="-5" dirty="0">
                <a:latin typeface="Verdana"/>
                <a:cs typeface="Verdana"/>
              </a:rPr>
              <a:t>βρίσκονται </a:t>
            </a:r>
            <a:r>
              <a:rPr sz="2100" i="1" dirty="0">
                <a:latin typeface="Verdana"/>
                <a:cs typeface="Verdana"/>
              </a:rPr>
              <a:t>στον </a:t>
            </a:r>
            <a:r>
              <a:rPr sz="2100" i="1" spc="-5" dirty="0">
                <a:latin typeface="Verdana"/>
                <a:cs typeface="Verdana"/>
              </a:rPr>
              <a:t>πράσινο  </a:t>
            </a:r>
            <a:r>
              <a:rPr sz="2100" i="1" dirty="0">
                <a:latin typeface="Verdana"/>
                <a:cs typeface="Verdana"/>
              </a:rPr>
              <a:t>κάδο </a:t>
            </a:r>
            <a:r>
              <a:rPr sz="2100" i="1" spc="-5" dirty="0">
                <a:latin typeface="Verdana"/>
                <a:cs typeface="Verdana"/>
              </a:rPr>
              <a:t>και </a:t>
            </a:r>
            <a:r>
              <a:rPr sz="2100" i="1" dirty="0">
                <a:latin typeface="Verdana"/>
                <a:cs typeface="Verdana"/>
              </a:rPr>
              <a:t>ανέρχονταν σε </a:t>
            </a:r>
            <a:r>
              <a:rPr sz="2100" i="1" spc="-5" dirty="0">
                <a:latin typeface="Verdana"/>
                <a:cs typeface="Verdana"/>
              </a:rPr>
              <a:t>ποσοστό</a:t>
            </a:r>
            <a:r>
              <a:rPr sz="2100" i="1" spc="-75" dirty="0">
                <a:latin typeface="Verdana"/>
                <a:cs typeface="Verdana"/>
              </a:rPr>
              <a:t> </a:t>
            </a:r>
            <a:r>
              <a:rPr sz="2100" b="1" i="1" dirty="0">
                <a:latin typeface="Verdana"/>
                <a:cs typeface="Verdana"/>
              </a:rPr>
              <a:t>91,6%.</a:t>
            </a:r>
          </a:p>
          <a:p>
            <a:pPr>
              <a:spcBef>
                <a:spcPts val="30"/>
              </a:spcBef>
            </a:pPr>
            <a:endParaRPr sz="2100" dirty="0">
              <a:latin typeface="Times New Roman"/>
              <a:cs typeface="Times New Roman"/>
            </a:endParaRPr>
          </a:p>
          <a:p>
            <a:pPr marL="12696">
              <a:spcBef>
                <a:spcPts val="5"/>
              </a:spcBef>
            </a:pPr>
            <a:r>
              <a:rPr sz="2100" dirty="0">
                <a:latin typeface="Verdana"/>
                <a:cs typeface="Verdana"/>
              </a:rPr>
              <a:t>Σε </a:t>
            </a:r>
            <a:r>
              <a:rPr sz="2100" spc="-5" dirty="0">
                <a:latin typeface="Verdana"/>
                <a:cs typeface="Verdana"/>
              </a:rPr>
              <a:t>ταφή οδηγούνται </a:t>
            </a:r>
            <a:r>
              <a:rPr sz="2100" b="1" dirty="0">
                <a:latin typeface="Verdana"/>
                <a:cs typeface="Verdana"/>
              </a:rPr>
              <a:t>24.739,200 </a:t>
            </a:r>
            <a:r>
              <a:rPr sz="2100" spc="-5" dirty="0">
                <a:latin typeface="Verdana"/>
                <a:cs typeface="Verdana"/>
              </a:rPr>
              <a:t>τόνοι</a:t>
            </a:r>
            <a:r>
              <a:rPr sz="2100" spc="40" dirty="0">
                <a:latin typeface="Verdana"/>
                <a:cs typeface="Verdana"/>
              </a:rPr>
              <a:t> </a:t>
            </a:r>
            <a:r>
              <a:rPr sz="2100" spc="-5" dirty="0">
                <a:latin typeface="Verdana"/>
                <a:cs typeface="Verdana"/>
              </a:rPr>
              <a:t>απορριμμάτων</a:t>
            </a:r>
            <a:endParaRPr sz="2100" dirty="0">
              <a:latin typeface="Verdana"/>
              <a:cs typeface="Verdana"/>
            </a:endParaRPr>
          </a:p>
          <a:p>
            <a:pPr marL="12696">
              <a:spcBef>
                <a:spcPts val="135"/>
              </a:spcBef>
            </a:pPr>
            <a:endParaRPr lang="el-GR" sz="2100" b="1" spc="-5" dirty="0">
              <a:latin typeface="Verdana"/>
              <a:cs typeface="Verdana"/>
            </a:endParaRPr>
          </a:p>
          <a:p>
            <a:pPr marL="12696">
              <a:spcBef>
                <a:spcPts val="135"/>
              </a:spcBef>
            </a:pPr>
            <a:r>
              <a:rPr sz="2100" b="1" spc="-5" dirty="0">
                <a:latin typeface="Verdana"/>
                <a:cs typeface="Verdana"/>
              </a:rPr>
              <a:t>√ </a:t>
            </a:r>
            <a:r>
              <a:rPr sz="2100" b="1" dirty="0">
                <a:latin typeface="Verdana"/>
                <a:cs typeface="Verdana"/>
              </a:rPr>
              <a:t>Μονάδα </a:t>
            </a:r>
            <a:r>
              <a:rPr sz="2100" b="1" spc="-5" dirty="0">
                <a:latin typeface="Verdana"/>
                <a:cs typeface="Verdana"/>
              </a:rPr>
              <a:t>Αποτροπής Απωλειών</a:t>
            </a:r>
            <a:r>
              <a:rPr sz="2100" b="1" spc="15" dirty="0">
                <a:latin typeface="Verdana"/>
                <a:cs typeface="Verdana"/>
              </a:rPr>
              <a:t> </a:t>
            </a:r>
            <a:r>
              <a:rPr sz="2100" b="1" spc="-5" dirty="0">
                <a:latin typeface="Verdana"/>
                <a:cs typeface="Verdana"/>
              </a:rPr>
              <a:t>Τροφίμων</a:t>
            </a:r>
            <a:endParaRPr sz="2100" b="1" dirty="0">
              <a:latin typeface="Verdana"/>
              <a:cs typeface="Verdana"/>
            </a:endParaRPr>
          </a:p>
          <a:p>
            <a:pPr marL="12696">
              <a:spcBef>
                <a:spcPts val="125"/>
              </a:spcBef>
            </a:pPr>
            <a:endParaRPr lang="el-GR" sz="2100" b="1" spc="-5" dirty="0">
              <a:latin typeface="Verdana"/>
              <a:cs typeface="Verdana"/>
            </a:endParaRPr>
          </a:p>
          <a:p>
            <a:pPr marL="12696">
              <a:spcBef>
                <a:spcPts val="125"/>
              </a:spcBef>
            </a:pPr>
            <a:r>
              <a:rPr sz="2100" b="1" spc="-5" dirty="0">
                <a:latin typeface="Verdana"/>
                <a:cs typeface="Verdana"/>
              </a:rPr>
              <a:t>√  </a:t>
            </a:r>
            <a:r>
              <a:rPr sz="2100" spc="-5" dirty="0">
                <a:latin typeface="Verdana"/>
                <a:cs typeface="Verdana"/>
              </a:rPr>
              <a:t>Η παρακαταθήκη του</a:t>
            </a:r>
            <a:r>
              <a:rPr sz="2100" spc="5" dirty="0">
                <a:latin typeface="Verdana"/>
                <a:cs typeface="Verdana"/>
              </a:rPr>
              <a:t> </a:t>
            </a:r>
            <a:r>
              <a:rPr sz="2100" b="1" spc="-5" dirty="0">
                <a:latin typeface="Verdana"/>
                <a:cs typeface="Verdana"/>
              </a:rPr>
              <a:t>Waste4Think</a:t>
            </a:r>
            <a:endParaRPr sz="2100" b="1" dirty="0">
              <a:latin typeface="Verdana"/>
              <a:cs typeface="Verdana"/>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317500" y="-627064"/>
            <a:ext cx="8851900" cy="8787011"/>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endParaRPr lang="en-US" sz="3600" b="1"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3600" b="1" dirty="0">
                <a:latin typeface="Verdana" pitchFamily="34" charset="0"/>
                <a:ea typeface="Calibri" pitchFamily="34" charset="0"/>
                <a:cs typeface="Times New Roman" pitchFamily="18" charset="0"/>
              </a:rPr>
              <a:t>Ενέργεια </a:t>
            </a:r>
            <a:endParaRPr lang="el-GR" sz="3600" dirty="0">
              <a:latin typeface="Arial" pitchFamily="34" charset="0"/>
              <a:cs typeface="Arial" pitchFamily="34" charset="0"/>
            </a:endParaRPr>
          </a:p>
          <a:p>
            <a:pPr defTabSz="914311" eaLnBrk="0" fontAlgn="base" hangingPunct="0">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56 κτήρια στην κυριότητα του Δήμου. Τα περισσότερα σχολεία.</a:t>
            </a:r>
            <a:endParaRPr lang="el-GR" sz="2100" dirty="0">
              <a:latin typeface="Arial" pitchFamily="34" charset="0"/>
              <a:cs typeface="Arial" pitchFamily="34"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Πρόγραμμα </a:t>
            </a:r>
            <a:r>
              <a:rPr lang="el-GR" sz="2100" b="1" dirty="0">
                <a:solidFill>
                  <a:srgbClr val="FF0000"/>
                </a:solidFill>
                <a:latin typeface="Calibri"/>
                <a:ea typeface="Calibri" pitchFamily="34" charset="0"/>
                <a:cs typeface="Times New Roman" pitchFamily="18" charset="0"/>
              </a:rPr>
              <a:t>«</a:t>
            </a:r>
            <a:r>
              <a:rPr lang="el-GR" sz="2100" b="1" dirty="0">
                <a:solidFill>
                  <a:srgbClr val="FF0000"/>
                </a:solidFill>
                <a:latin typeface="Verdana" pitchFamily="34" charset="0"/>
                <a:ea typeface="Calibri" pitchFamily="34" charset="0"/>
                <a:cs typeface="Times New Roman" pitchFamily="18" charset="0"/>
              </a:rPr>
              <a:t>Ηλέκτρα</a:t>
            </a:r>
            <a:r>
              <a:rPr lang="el-GR" sz="2100" b="1" dirty="0">
                <a:solidFill>
                  <a:srgbClr val="FF0000"/>
                </a:solidFill>
                <a:latin typeface="Calibri"/>
                <a:ea typeface="Calibri" pitchFamily="34" charset="0"/>
                <a:cs typeface="Times New Roman" pitchFamily="18" charset="0"/>
              </a:rPr>
              <a:t>»</a:t>
            </a:r>
            <a:r>
              <a:rPr lang="el-GR" sz="2100" b="1" dirty="0">
                <a:solidFill>
                  <a:srgbClr val="FF0000"/>
                </a:solidFill>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11 σχολεία</a:t>
            </a:r>
            <a:r>
              <a:rPr lang="el-GR" sz="2100" dirty="0">
                <a:latin typeface="Verdana" pitchFamily="34" charset="0"/>
                <a:ea typeface="Calibri" pitchFamily="34" charset="0"/>
                <a:cs typeface="Times New Roman" pitchFamily="18" charset="0"/>
              </a:rPr>
              <a:t>:</a:t>
            </a:r>
            <a:endParaRPr lang="el-GR" sz="2100" dirty="0">
              <a:latin typeface="Arial" pitchFamily="34" charset="0"/>
              <a:cs typeface="Arial" pitchFamily="34" charset="0"/>
            </a:endParaRPr>
          </a:p>
          <a:p>
            <a:pPr defTabSz="914311" eaLnBrk="0" fontAlgn="base" hangingPunct="0">
              <a:spcBef>
                <a:spcPct val="0"/>
              </a:spcBef>
              <a:spcAft>
                <a:spcPct val="0"/>
              </a:spcAft>
              <a:buFontTx/>
              <a:buChar char="•"/>
            </a:pPr>
            <a:r>
              <a:rPr lang="el-GR" sz="2100" dirty="0" err="1">
                <a:latin typeface="Verdana" pitchFamily="34" charset="0"/>
                <a:ea typeface="Calibri" pitchFamily="34" charset="0"/>
                <a:cs typeface="Times New Roman" pitchFamily="18" charset="0"/>
              </a:rPr>
              <a:t>Φωτοβολταϊκά</a:t>
            </a:r>
            <a:r>
              <a:rPr lang="el-GR" sz="2100" dirty="0">
                <a:latin typeface="Verdana" pitchFamily="34" charset="0"/>
                <a:ea typeface="Calibri" pitchFamily="34" charset="0"/>
                <a:cs typeface="Times New Roman" pitchFamily="18" charset="0"/>
              </a:rPr>
              <a:t> πάνελ</a:t>
            </a:r>
            <a:endParaRPr lang="el-GR" sz="2100" dirty="0">
              <a:latin typeface="Arial" pitchFamily="34" charset="0"/>
              <a:cs typeface="Arial" pitchFamily="34" charset="0"/>
            </a:endParaRPr>
          </a:p>
          <a:p>
            <a:pPr defTabSz="914311" eaLnBrk="0" fontAlgn="base" hangingPunct="0">
              <a:spcBef>
                <a:spcPct val="0"/>
              </a:spcBef>
              <a:spcAft>
                <a:spcPct val="0"/>
              </a:spcAft>
              <a:buFontTx/>
              <a:buChar char="•"/>
            </a:pPr>
            <a:r>
              <a:rPr lang="el-GR" sz="2100" dirty="0">
                <a:latin typeface="Verdana" pitchFamily="34" charset="0"/>
                <a:ea typeface="Calibri" pitchFamily="34" charset="0"/>
                <a:cs typeface="Times New Roman" pitchFamily="18" charset="0"/>
              </a:rPr>
              <a:t>Θερμομονώσεις</a:t>
            </a:r>
            <a:endParaRPr lang="el-GR" sz="2100" dirty="0">
              <a:latin typeface="Arial" pitchFamily="34" charset="0"/>
              <a:cs typeface="Arial" pitchFamily="34" charset="0"/>
            </a:endParaRPr>
          </a:p>
          <a:p>
            <a:pPr defTabSz="914311" eaLnBrk="0" fontAlgn="base" hangingPunct="0">
              <a:spcBef>
                <a:spcPct val="0"/>
              </a:spcBef>
              <a:spcAft>
                <a:spcPct val="0"/>
              </a:spcAft>
              <a:buFontTx/>
              <a:buChar char="•"/>
            </a:pPr>
            <a:r>
              <a:rPr lang="el-GR" sz="2100" dirty="0">
                <a:latin typeface="Verdana" pitchFamily="34" charset="0"/>
                <a:ea typeface="Calibri" pitchFamily="34" charset="0"/>
                <a:cs typeface="Times New Roman" pitchFamily="18" charset="0"/>
              </a:rPr>
              <a:t>Κουφώματα</a:t>
            </a:r>
            <a:endParaRPr lang="el-GR" sz="2100" dirty="0">
              <a:latin typeface="Arial" pitchFamily="34" charset="0"/>
              <a:cs typeface="Arial" pitchFamily="34" charset="0"/>
            </a:endParaRPr>
          </a:p>
          <a:p>
            <a:pPr defTabSz="914311" eaLnBrk="0" fontAlgn="base" hangingPunct="0">
              <a:spcBef>
                <a:spcPct val="0"/>
              </a:spcBef>
              <a:spcAft>
                <a:spcPct val="0"/>
              </a:spcAft>
              <a:buFontTx/>
              <a:buChar char="•"/>
            </a:pPr>
            <a:r>
              <a:rPr lang="el-GR" sz="2100" dirty="0">
                <a:latin typeface="Verdana" pitchFamily="34" charset="0"/>
                <a:ea typeface="Calibri" pitchFamily="34" charset="0"/>
                <a:cs typeface="Times New Roman" pitchFamily="18" charset="0"/>
              </a:rPr>
              <a:t>Αντλίες θερμότητας</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Προϋπολογισμός έργου 3.484,252 </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Παραγόμενη ενέργεια 439,600 </a:t>
            </a:r>
            <a:r>
              <a:rPr lang="el-GR" sz="2100" b="1" dirty="0" err="1">
                <a:latin typeface="Verdana" pitchFamily="34" charset="0"/>
                <a:ea typeface="Calibri" pitchFamily="34" charset="0"/>
                <a:cs typeface="Times New Roman" pitchFamily="18" charset="0"/>
              </a:rPr>
              <a:t>kWh</a:t>
            </a: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Arial" pitchFamily="34" charset="0"/>
                <a:ea typeface="Calibri" pitchFamily="34" charset="0"/>
                <a:cs typeface="Arial" pitchFamily="34" charset="0"/>
              </a:rPr>
              <a:t>Μ</a:t>
            </a:r>
            <a:r>
              <a:rPr lang="el-GR" sz="2100" b="1" dirty="0">
                <a:latin typeface="Verdana" pitchFamily="34" charset="0"/>
                <a:ea typeface="Calibri" pitchFamily="34" charset="0"/>
                <a:cs typeface="Times New Roman" pitchFamily="18" charset="0"/>
              </a:rPr>
              <a:t>είωση των εκπομπών CO</a:t>
            </a:r>
            <a:r>
              <a:rPr lang="el-GR" sz="2100" b="1" baseline="30000" dirty="0">
                <a:latin typeface="Verdana" pitchFamily="34" charset="0"/>
                <a:ea typeface="Calibri" pitchFamily="34" charset="0"/>
                <a:cs typeface="Times New Roman" pitchFamily="18" charset="0"/>
              </a:rPr>
              <a:t>2</a:t>
            </a:r>
            <a:r>
              <a:rPr lang="el-GR" sz="2100" b="1" dirty="0">
                <a:latin typeface="Verdana" pitchFamily="34" charset="0"/>
                <a:ea typeface="Calibri" pitchFamily="34" charset="0"/>
                <a:cs typeface="Times New Roman" pitchFamily="18" charset="0"/>
              </a:rPr>
              <a:t> κατά 407,08 τόνους</a:t>
            </a:r>
            <a:br>
              <a:rPr lang="el-GR" sz="2100" b="1" dirty="0">
                <a:latin typeface="Verdana" pitchFamily="34" charset="0"/>
                <a:ea typeface="Calibri" pitchFamily="34" charset="0"/>
                <a:cs typeface="Times New Roman" pitchFamily="18" charset="0"/>
              </a:rPr>
            </a:br>
            <a:endParaRPr lang="en-US"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n-US" sz="2100" b="1" dirty="0">
                <a:latin typeface="Verdana" pitchFamily="34" charset="0"/>
                <a:ea typeface="Calibri" pitchFamily="34" charset="0"/>
                <a:cs typeface="Times New Roman" pitchFamily="18" charset="0"/>
              </a:rPr>
              <a:t> </a:t>
            </a:r>
            <a:r>
              <a:rPr lang="en-US" sz="2100" b="1" dirty="0">
                <a:solidFill>
                  <a:srgbClr val="FF0000"/>
                </a:solidFill>
                <a:latin typeface="Verdana" pitchFamily="34" charset="0"/>
                <a:ea typeface="Calibri" pitchFamily="34" charset="0"/>
                <a:cs typeface="Times New Roman" pitchFamily="18" charset="0"/>
              </a:rPr>
              <a:t>NET-METERING</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Εγκατάσταση </a:t>
            </a:r>
            <a:r>
              <a:rPr lang="el-GR" sz="2100" dirty="0" err="1">
                <a:latin typeface="Verdana" pitchFamily="34" charset="0"/>
                <a:ea typeface="Calibri" pitchFamily="34" charset="0"/>
                <a:cs typeface="Times New Roman" pitchFamily="18" charset="0"/>
              </a:rPr>
              <a:t>φωτοβολταϊκών</a:t>
            </a:r>
            <a:r>
              <a:rPr lang="el-GR" sz="2100" dirty="0">
                <a:latin typeface="Verdana" pitchFamily="34" charset="0"/>
                <a:ea typeface="Calibri" pitchFamily="34" charset="0"/>
                <a:cs typeface="Times New Roman" pitchFamily="18" charset="0"/>
              </a:rPr>
              <a:t> σε επιπλέον 10 σχολεία με τη μέθοδο </a:t>
            </a:r>
            <a:endParaRPr lang="en-US"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του </a:t>
            </a:r>
            <a:r>
              <a:rPr lang="el-GR" sz="2100" dirty="0" err="1">
                <a:latin typeface="Verdana" pitchFamily="34" charset="0"/>
                <a:ea typeface="Calibri" pitchFamily="34" charset="0"/>
                <a:cs typeface="Times New Roman" pitchFamily="18" charset="0"/>
              </a:rPr>
              <a:t>Net</a:t>
            </a:r>
            <a:r>
              <a:rPr lang="el-GR" sz="2100" dirty="0">
                <a:latin typeface="Verdana" pitchFamily="34" charset="0"/>
                <a:ea typeface="Calibri" pitchFamily="34" charset="0"/>
                <a:cs typeface="Times New Roman" pitchFamily="18" charset="0"/>
              </a:rPr>
              <a:t>-</a:t>
            </a:r>
            <a:r>
              <a:rPr lang="el-GR" sz="2100" dirty="0" err="1">
                <a:latin typeface="Verdana" pitchFamily="34" charset="0"/>
                <a:ea typeface="Calibri" pitchFamily="34" charset="0"/>
                <a:cs typeface="Times New Roman" pitchFamily="18" charset="0"/>
              </a:rPr>
              <a:t>metering</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Παραγόμενη ενέργεια 1.026.375,00 </a:t>
            </a:r>
            <a:r>
              <a:rPr lang="el-GR" sz="2100" b="1" dirty="0" err="1">
                <a:latin typeface="Verdana" pitchFamily="34" charset="0"/>
                <a:ea typeface="Calibri" pitchFamily="34" charset="0"/>
                <a:cs typeface="Times New Roman" pitchFamily="18" charset="0"/>
              </a:rPr>
              <a:t>kWh</a:t>
            </a: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1300" b="1" dirty="0">
                <a:latin typeface="Verdana" pitchFamily="34" charset="0"/>
                <a:ea typeface="Calibri" pitchFamily="34" charset="0"/>
                <a:cs typeface="Times New Roman" pitchFamily="18" charset="0"/>
              </a:rPr>
              <a:t/>
            </a:r>
            <a:br>
              <a:rPr lang="el-GR" sz="1300" b="1" dirty="0">
                <a:latin typeface="Verdana" pitchFamily="34" charset="0"/>
                <a:ea typeface="Calibri" pitchFamily="34" charset="0"/>
                <a:cs typeface="Times New Roman" pitchFamily="18" charset="0"/>
              </a:rPr>
            </a:br>
            <a:endParaRPr lang="el-GR"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22300" y="349250"/>
          <a:ext cx="8534400" cy="6781800"/>
        </p:xfrm>
        <a:graphic>
          <a:graphicData uri="http://schemas.openxmlformats.org/drawingml/2006/table">
            <a:tbl>
              <a:tblPr/>
              <a:tblGrid>
                <a:gridCol w="8534400"/>
              </a:tblGrid>
              <a:tr h="1253702">
                <a:tc>
                  <a:txBody>
                    <a:bodyPr/>
                    <a:lstStyle/>
                    <a:p>
                      <a:pPr algn="ctr">
                        <a:lnSpc>
                          <a:spcPct val="115000"/>
                        </a:lnSpc>
                        <a:spcAft>
                          <a:spcPts val="0"/>
                        </a:spcAft>
                      </a:pPr>
                      <a:r>
                        <a:rPr lang="el-GR" sz="3200" b="1" dirty="0">
                          <a:solidFill>
                            <a:srgbClr val="000000"/>
                          </a:solidFill>
                          <a:latin typeface="Verdana" pitchFamily="34" charset="0"/>
                          <a:ea typeface="Verdana" pitchFamily="34" charset="0"/>
                          <a:cs typeface="Calibri"/>
                        </a:rPr>
                        <a:t>Πλεονεκτήματα</a:t>
                      </a:r>
                      <a:endParaRPr lang="el-GR" sz="3200" dirty="0">
                        <a:latin typeface="Verdana" pitchFamily="34" charset="0"/>
                        <a:ea typeface="Verdana" pitchFamily="34" charset="0"/>
                        <a:cs typeface="Times New Roman"/>
                      </a:endParaRPr>
                    </a:p>
                  </a:txBody>
                  <a:tcPr marL="51805" marR="51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r>
              <a:tr h="5528098">
                <a:tc>
                  <a:txBody>
                    <a:bodyPr/>
                    <a:lstStyle/>
                    <a:p>
                      <a:pPr marL="342900" lvl="0" indent="-342900" algn="just">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Κομβική Γεωγραφική Θέση </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Εύκρατο κλίμα</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Ρεματιά Χαλανδρίου</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Κάλυψη </a:t>
                      </a:r>
                      <a:r>
                        <a:rPr lang="el-GR" sz="2000" dirty="0" err="1">
                          <a:solidFill>
                            <a:srgbClr val="000000"/>
                          </a:solidFill>
                          <a:latin typeface="Verdana" pitchFamily="34" charset="0"/>
                          <a:ea typeface="Verdana" pitchFamily="34" charset="0"/>
                          <a:cs typeface="Calibri"/>
                        </a:rPr>
                        <a:t>τηλ</a:t>
                      </a:r>
                      <a:r>
                        <a:rPr lang="el-GR" sz="2000" dirty="0">
                          <a:solidFill>
                            <a:srgbClr val="000000"/>
                          </a:solidFill>
                          <a:latin typeface="Verdana" pitchFamily="34" charset="0"/>
                          <a:ea typeface="Verdana" pitchFamily="34" charset="0"/>
                          <a:cs typeface="Calibri"/>
                        </a:rPr>
                        <a:t>/κου δικτύου</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Εκμετάλλευση ΑΠΕ</a:t>
                      </a:r>
                      <a:endParaRPr lang="el-GR" sz="20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Σημαντικό ποσοστό Ανακύκλωσης</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Έργα υποδομών ενίσχυσης της </a:t>
                      </a:r>
                      <a:r>
                        <a:rPr lang="el-GR" sz="2000" b="1" dirty="0" err="1">
                          <a:solidFill>
                            <a:srgbClr val="000000"/>
                          </a:solidFill>
                          <a:latin typeface="Verdana" pitchFamily="34" charset="0"/>
                          <a:ea typeface="Verdana" pitchFamily="34" charset="0"/>
                          <a:cs typeface="Calibri"/>
                        </a:rPr>
                        <a:t>μικροκινητικότητας</a:t>
                      </a:r>
                      <a:r>
                        <a:rPr lang="el-GR" sz="2000" b="1" dirty="0">
                          <a:solidFill>
                            <a:srgbClr val="000000"/>
                          </a:solidFill>
                          <a:latin typeface="Verdana" pitchFamily="34" charset="0"/>
                          <a:ea typeface="Verdana" pitchFamily="34" charset="0"/>
                          <a:cs typeface="Calibri"/>
                        </a:rPr>
                        <a:t> </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Εύκολη συνδεσιμότητα Δήμου Χαλανδρίου με όμορους Δήμους</a:t>
                      </a:r>
                      <a:endParaRPr lang="el-GR" sz="2000" dirty="0">
                        <a:latin typeface="Verdana" pitchFamily="34" charset="0"/>
                        <a:ea typeface="Verdana" pitchFamily="34" charset="0"/>
                        <a:cs typeface="Times New Roman"/>
                      </a:endParaRPr>
                    </a:p>
                    <a:p>
                      <a:pPr marL="342900" lvl="0" indent="-342900" algn="just">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Πρόσβαση σε Μ.Μ.Μ.</a:t>
                      </a:r>
                      <a:endParaRPr lang="el-GR" sz="20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dirty="0">
                          <a:solidFill>
                            <a:srgbClr val="000000"/>
                          </a:solidFill>
                          <a:latin typeface="Verdana" pitchFamily="34" charset="0"/>
                          <a:ea typeface="Verdana" pitchFamily="34" charset="0"/>
                          <a:cs typeface="Calibri"/>
                        </a:rPr>
                        <a:t>Σημαντικά περιθώρια εξοικονόμησης ενέργειας στα δημοτικά κτίρια</a:t>
                      </a:r>
                      <a:endParaRPr lang="el-GR" sz="20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Ένταξη νέων περιοχών στο Σχέδιο Πόλης</a:t>
                      </a:r>
                      <a:endParaRPr lang="el-GR" sz="2000" dirty="0">
                        <a:latin typeface="Verdana" pitchFamily="34" charset="0"/>
                        <a:ea typeface="Verdana" pitchFamily="34" charset="0"/>
                        <a:cs typeface="Times New Roman"/>
                      </a:endParaRPr>
                    </a:p>
                  </a:txBody>
                  <a:tcPr marL="51805" marR="5180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622301" y="426041"/>
            <a:ext cx="7924800" cy="574002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Πρόγραμμα </a:t>
            </a:r>
            <a:r>
              <a:rPr lang="el-GR" sz="2100" b="1" dirty="0">
                <a:solidFill>
                  <a:srgbClr val="FF0000"/>
                </a:solidFill>
                <a:latin typeface="Verdana" pitchFamily="34" charset="0"/>
                <a:ea typeface="Calibri" pitchFamily="34" charset="0"/>
                <a:cs typeface="Times New Roman" pitchFamily="18" charset="0"/>
              </a:rPr>
              <a:t>«Φιλόδημος» . </a:t>
            </a:r>
            <a:r>
              <a:rPr lang="el-GR" sz="2100" dirty="0">
                <a:latin typeface="Verdana" pitchFamily="34" charset="0"/>
                <a:ea typeface="Calibri" pitchFamily="34" charset="0"/>
                <a:cs typeface="Times New Roman" pitchFamily="18" charset="0"/>
              </a:rPr>
              <a:t>(Υλοποιήθηκε)</a:t>
            </a:r>
          </a:p>
          <a:p>
            <a:pPr defTabSz="914311" fontAlgn="base">
              <a:spcBef>
                <a:spcPct val="0"/>
              </a:spcBef>
              <a:spcAft>
                <a:spcPct val="0"/>
              </a:spcAft>
            </a:pPr>
            <a:endParaRPr lang="el-GR" sz="2100"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dirty="0">
                <a:latin typeface="Verdana" pitchFamily="34" charset="0"/>
                <a:ea typeface="Calibri" pitchFamily="34" charset="0"/>
                <a:cs typeface="Times New Roman" pitchFamily="18" charset="0"/>
              </a:rPr>
              <a:t>Ενεργειακή αναβάθμιση </a:t>
            </a:r>
            <a:r>
              <a:rPr lang="el-GR" sz="2100" b="1" dirty="0">
                <a:latin typeface="Verdana" pitchFamily="34" charset="0"/>
                <a:ea typeface="Calibri" pitchFamily="34" charset="0"/>
                <a:cs typeface="Times New Roman" pitchFamily="18" charset="0"/>
              </a:rPr>
              <a:t>9 σχολείων </a:t>
            </a:r>
            <a:r>
              <a:rPr lang="el-GR" sz="2100" dirty="0">
                <a:latin typeface="Verdana" pitchFamily="34" charset="0"/>
                <a:ea typeface="Calibri" pitchFamily="34" charset="0"/>
                <a:cs typeface="Times New Roman" pitchFamily="18" charset="0"/>
              </a:rPr>
              <a:t>(2023)</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Έργο </a:t>
            </a:r>
            <a:r>
              <a:rPr lang="el-GR" sz="2100" b="1" dirty="0">
                <a:latin typeface="Calibri"/>
                <a:ea typeface="Calibri" pitchFamily="34" charset="0"/>
                <a:cs typeface="Times New Roman" pitchFamily="18" charset="0"/>
              </a:rPr>
              <a:t>€</a:t>
            </a:r>
            <a:r>
              <a:rPr lang="el-GR" sz="2100" b="1" dirty="0">
                <a:latin typeface="Verdana" pitchFamily="34" charset="0"/>
                <a:ea typeface="Calibri" pitchFamily="34" charset="0"/>
                <a:cs typeface="Times New Roman" pitchFamily="18" charset="0"/>
              </a:rPr>
              <a:t>1.248,732</a:t>
            </a:r>
            <a:br>
              <a:rPr lang="el-GR" sz="21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2.200 </a:t>
            </a:r>
            <a:r>
              <a:rPr lang="el-GR" sz="2100" b="1" dirty="0" err="1">
                <a:latin typeface="Verdana" pitchFamily="34" charset="0"/>
                <a:ea typeface="Calibri" pitchFamily="34" charset="0"/>
                <a:cs typeface="Times New Roman" pitchFamily="18" charset="0"/>
              </a:rPr>
              <a:t>τ.μ</a:t>
            </a:r>
            <a:r>
              <a:rPr lang="el-GR" sz="2100" dirty="0">
                <a:latin typeface="Verdana" pitchFamily="34" charset="0"/>
                <a:ea typeface="Calibri" pitchFamily="34" charset="0"/>
                <a:cs typeface="Times New Roman" pitchFamily="18" charset="0"/>
              </a:rPr>
              <a:t>. καινούργια κουφώματα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1.634 </a:t>
            </a:r>
            <a:r>
              <a:rPr lang="el-GR" sz="2100" dirty="0">
                <a:latin typeface="Verdana" pitchFamily="34" charset="0"/>
                <a:ea typeface="Calibri" pitchFamily="34" charset="0"/>
                <a:cs typeface="Times New Roman" pitchFamily="18" charset="0"/>
              </a:rPr>
              <a:t>φωτιστικά σώματα </a:t>
            </a:r>
            <a:r>
              <a:rPr lang="en-US" sz="2100" dirty="0">
                <a:latin typeface="Verdana" pitchFamily="34" charset="0"/>
                <a:ea typeface="Calibri" pitchFamily="34" charset="0"/>
                <a:cs typeface="Times New Roman" pitchFamily="18" charset="0"/>
              </a:rPr>
              <a:t>LED</a:t>
            </a:r>
            <a:r>
              <a:rPr lang="el-GR" sz="2100" dirty="0">
                <a:latin typeface="Verdana" pitchFamily="34" charset="0"/>
                <a:ea typeface="Calibri" pitchFamily="34" charset="0"/>
                <a:cs typeface="Times New Roman" pitchFamily="18" charset="0"/>
              </a:rPr>
              <a:t> Μόνωση, περίπου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4.733 </a:t>
            </a:r>
            <a:r>
              <a:rPr lang="el-GR" sz="2100" dirty="0" err="1">
                <a:latin typeface="Verdana" pitchFamily="34" charset="0"/>
                <a:ea typeface="Calibri" pitchFamily="34" charset="0"/>
                <a:cs typeface="Times New Roman" pitchFamily="18" charset="0"/>
              </a:rPr>
              <a:t>τ.μ</a:t>
            </a:r>
            <a:r>
              <a:rPr lang="el-GR" sz="2100" dirty="0">
                <a:latin typeface="Verdana" pitchFamily="34" charset="0"/>
                <a:ea typeface="Calibri" pitchFamily="34" charset="0"/>
                <a:cs typeface="Times New Roman" pitchFamily="18" charset="0"/>
              </a:rPr>
              <a:t>. μονώσεις</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Αποτελέσματα</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i="1" dirty="0">
                <a:latin typeface="Verdana" pitchFamily="34" charset="0"/>
                <a:ea typeface="Calibri" pitchFamily="34" charset="0"/>
                <a:cs typeface="Times New Roman" pitchFamily="18" charset="0"/>
              </a:rPr>
              <a:t>Εξοικονόμηση πρωτογενούς ενέργειας 555,671 </a:t>
            </a:r>
            <a:r>
              <a:rPr lang="el-GR" sz="2100" b="1" i="1" dirty="0" err="1">
                <a:latin typeface="Verdana" pitchFamily="34" charset="0"/>
                <a:ea typeface="Calibri" pitchFamily="34" charset="0"/>
                <a:cs typeface="Times New Roman" pitchFamily="18" charset="0"/>
              </a:rPr>
              <a:t>kWh</a:t>
            </a:r>
            <a:r>
              <a:rPr lang="el-GR" sz="2100" b="1" i="1" dirty="0">
                <a:latin typeface="Verdana" pitchFamily="34" charset="0"/>
                <a:ea typeface="Calibri" pitchFamily="34" charset="0"/>
                <a:cs typeface="Times New Roman" pitchFamily="18" charset="0"/>
              </a:rPr>
              <a:t/>
            </a:r>
            <a:br>
              <a:rPr lang="el-GR" sz="2100" b="1" i="1" dirty="0">
                <a:latin typeface="Verdana" pitchFamily="34" charset="0"/>
                <a:ea typeface="Calibri" pitchFamily="34" charset="0"/>
                <a:cs typeface="Times New Roman" pitchFamily="18" charset="0"/>
              </a:rPr>
            </a:br>
            <a:endParaRPr lang="el-GR" sz="2100" b="1" i="1"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i="1" dirty="0">
                <a:latin typeface="Arial" pitchFamily="34" charset="0"/>
                <a:ea typeface="Calibri" pitchFamily="34" charset="0"/>
                <a:cs typeface="Arial" pitchFamily="34" charset="0"/>
              </a:rPr>
              <a:t>Μ</a:t>
            </a:r>
            <a:r>
              <a:rPr lang="el-GR" sz="2100" b="1" i="1" dirty="0">
                <a:latin typeface="Verdana" pitchFamily="34" charset="0"/>
                <a:ea typeface="Calibri" pitchFamily="34" charset="0"/>
                <a:cs typeface="Times New Roman" pitchFamily="18" charset="0"/>
              </a:rPr>
              <a:t>είωση των εκπομπών CO2 κατά 152,79 τόνους.</a:t>
            </a: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1300" b="1" dirty="0">
                <a:latin typeface="Verdana" pitchFamily="34" charset="0"/>
                <a:ea typeface="Calibri" pitchFamily="34" charset="0"/>
                <a:cs typeface="Times New Roman" pitchFamily="18" charset="0"/>
              </a:rPr>
              <a:t/>
            </a:r>
            <a:br>
              <a:rPr lang="el-GR" sz="1300" b="1" dirty="0">
                <a:latin typeface="Verdana" pitchFamily="34" charset="0"/>
                <a:ea typeface="Calibri" pitchFamily="34" charset="0"/>
                <a:cs typeface="Times New Roman" pitchFamily="18" charset="0"/>
              </a:rPr>
            </a:br>
            <a:endParaRPr lang="el-GR"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469901" y="357212"/>
            <a:ext cx="7239000" cy="3170088"/>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err="1">
                <a:latin typeface="Verdana" pitchFamily="34" charset="0"/>
                <a:ea typeface="Calibri" pitchFamily="34" charset="0"/>
                <a:cs typeface="Times New Roman" pitchFamily="18" charset="0"/>
              </a:rPr>
              <a:t>Οδοφωτισμός</a:t>
            </a:r>
            <a:endParaRPr lang="el-GR" sz="3200" dirty="0">
              <a:latin typeface="Arial" pitchFamily="34" charset="0"/>
              <a:cs typeface="Arial" pitchFamily="34" charset="0"/>
            </a:endParaRPr>
          </a:p>
          <a:p>
            <a:pPr defTabSz="914311" eaLnBrk="0" fontAlgn="base" hangingPunct="0">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Έχει αντικατασταθεί με λαμπτήρες σύγχρονης τεχνολογίας τύπου LED το σύνολο του δημοτικού φωτισμού σε πάρκα, πλατείες δρόμους ήπιας κυκλοφορίας. </a:t>
            </a:r>
          </a:p>
          <a:p>
            <a:pPr defTabSz="914311" eaLnBrk="0" fontAlgn="base" hangingPunct="0">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Σταδιακά αντικαθίστανται και οι λαμπτήρες στο σύνολο του </a:t>
            </a:r>
            <a:r>
              <a:rPr lang="el-GR" sz="2100" dirty="0" err="1">
                <a:latin typeface="Verdana" pitchFamily="34" charset="0"/>
                <a:ea typeface="Calibri" pitchFamily="34" charset="0"/>
                <a:cs typeface="Times New Roman" pitchFamily="18" charset="0"/>
              </a:rPr>
              <a:t>οδοφωτισμού</a:t>
            </a:r>
            <a:r>
              <a:rPr lang="el-GR" sz="2100" dirty="0">
                <a:latin typeface="Verdana" pitchFamily="34" charset="0"/>
                <a:ea typeface="Calibri" pitchFamily="34" charset="0"/>
                <a:cs typeface="Times New Roman" pitchFamily="18" charset="0"/>
              </a:rPr>
              <a:t>.</a:t>
            </a:r>
            <a:endParaRPr lang="el-GR" sz="2100" dirty="0">
              <a:latin typeface="Arial" pitchFamily="34" charset="0"/>
              <a:cs typeface="Arial" pitchFamily="34" charset="0"/>
            </a:endParaRPr>
          </a:p>
        </p:txBody>
      </p:sp>
      <p:pic>
        <p:nvPicPr>
          <p:cNvPr id="3" name="2 - Εικόν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231900" y="3930650"/>
            <a:ext cx="5562600" cy="32004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69900" y="323198"/>
            <a:ext cx="8534400" cy="7001907"/>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Χωροταξικός Σχεδιασμός</a:t>
            </a:r>
            <a:r>
              <a:rPr lang="el-GR" sz="2100" b="1" dirty="0">
                <a:latin typeface="Verdana" pitchFamily="34" charset="0"/>
                <a:ea typeface="Calibri" pitchFamily="34" charset="0"/>
                <a:cs typeface="Times New Roman" pitchFamily="18" charset="0"/>
              </a:rPr>
              <a:t>	 </a:t>
            </a: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Καθορίζεται από το αναθεωρημένο ΓΠΣ (ΦΕΚ 259/Δ/14-05-2021), το οποίο, μεταξύ άλλων:</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a:t>
            </a:r>
            <a:r>
              <a:rPr lang="el-GR" sz="2100" b="1" dirty="0">
                <a:latin typeface="Calibri"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Θωρακίζει τις περιοχές κατοικίας από </a:t>
            </a:r>
            <a:r>
              <a:rPr lang="el-GR" sz="2100" b="1" dirty="0" err="1">
                <a:latin typeface="Verdana" pitchFamily="34" charset="0"/>
                <a:ea typeface="Calibri" pitchFamily="34" charset="0"/>
                <a:cs typeface="Times New Roman" pitchFamily="18" charset="0"/>
              </a:rPr>
              <a:t>οχλούσες</a:t>
            </a:r>
            <a:r>
              <a:rPr lang="el-GR" sz="2100" b="1" dirty="0">
                <a:latin typeface="Verdana" pitchFamily="34" charset="0"/>
                <a:ea typeface="Calibri" pitchFamily="34" charset="0"/>
                <a:cs typeface="Times New Roman" pitchFamily="18" charset="0"/>
              </a:rPr>
              <a:t> χρήσεις</a:t>
            </a:r>
            <a:endParaRPr lang="el-GR" sz="2100" b="1"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a:t>
            </a:r>
            <a:r>
              <a:rPr lang="el-GR" sz="2100" b="1" dirty="0">
                <a:latin typeface="Calibri"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Ενισχύει την προστασία της Ρεματιάς</a:t>
            </a:r>
            <a:endParaRPr lang="el-GR" sz="2100" b="1"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a:t>
            </a:r>
            <a:r>
              <a:rPr lang="el-GR" sz="2100" b="1" dirty="0">
                <a:latin typeface="Calibri"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Ενσωματώνει τις νέες θεσμικές ρυθμίσεις που έχουν προκύψει τα τελευταία χρόνια </a:t>
            </a:r>
            <a:endParaRPr lang="el-GR" sz="2100" b="1"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a:t>
            </a:r>
            <a:r>
              <a:rPr lang="el-GR" sz="2100" b="1" dirty="0">
                <a:latin typeface="Calibri"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Αποκλείει κερδοσκοπικές πιέσεις στα 64 στρέμματα της </a:t>
            </a:r>
            <a:r>
              <a:rPr lang="el-GR" sz="2100" b="1" dirty="0" err="1">
                <a:latin typeface="Verdana" pitchFamily="34" charset="0"/>
                <a:ea typeface="Calibri" pitchFamily="34" charset="0"/>
                <a:cs typeface="Times New Roman" pitchFamily="18" charset="0"/>
              </a:rPr>
              <a:t>Ριζαρείου</a:t>
            </a:r>
            <a:r>
              <a:rPr lang="el-GR" sz="2100" b="1" dirty="0">
                <a:latin typeface="Verdana" pitchFamily="34" charset="0"/>
                <a:ea typeface="Calibri" pitchFamily="34" charset="0"/>
                <a:cs typeface="Times New Roman" pitchFamily="18" charset="0"/>
              </a:rPr>
              <a:t> και στα 27 στρέμματα του Ιδρύματος Χατζηκώνστα</a:t>
            </a:r>
            <a:endParaRPr lang="el-GR" sz="2100" b="1"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a:t>
            </a:r>
            <a:r>
              <a:rPr lang="el-GR" sz="2100" b="1" dirty="0">
                <a:latin typeface="Calibri"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Περιορίζει τη χρήσης της Γενικής Κατοικίας στα μέτωπα των οικοδομικών τετραγώνων επί των βασικών οδικών αξόνων (Κηφισίας, Μεσογείων, </a:t>
            </a:r>
            <a:r>
              <a:rPr lang="el-GR" sz="2100" b="1" dirty="0" err="1">
                <a:latin typeface="Verdana" pitchFamily="34" charset="0"/>
                <a:ea typeface="Calibri" pitchFamily="34" charset="0"/>
                <a:cs typeface="Times New Roman" pitchFamily="18" charset="0"/>
              </a:rPr>
              <a:t>Δουκίσσης</a:t>
            </a:r>
            <a:r>
              <a:rPr lang="el-GR" sz="2100" b="1" dirty="0">
                <a:latin typeface="Verdana" pitchFamily="34" charset="0"/>
                <a:ea typeface="Calibri" pitchFamily="34" charset="0"/>
                <a:cs typeface="Times New Roman" pitchFamily="18" charset="0"/>
              </a:rPr>
              <a:t> Πλακεντίας κ.α.)</a:t>
            </a:r>
            <a:endParaRPr lang="el-GR" sz="2100" b="1"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1003300" y="501651"/>
            <a:ext cx="7391399" cy="5486400"/>
          </a:xfrm>
          <a:prstGeom prst="rect">
            <a:avLst/>
          </a:prstGeom>
          <a:blipFill>
            <a:blip r:embed="rId2" cstate="print"/>
            <a:stretch>
              <a:fillRect/>
            </a:stretch>
          </a:blipFill>
        </p:spPr>
        <p:txBody>
          <a:bodyPr wrap="square" lIns="0" tIns="0" rIns="0" bIns="0" rtlCol="0"/>
          <a:lstStyle/>
          <a:p>
            <a:endParaRPr/>
          </a:p>
        </p:txBody>
      </p:sp>
      <p:sp>
        <p:nvSpPr>
          <p:cNvPr id="68609" name="Rectangle 1"/>
          <p:cNvSpPr>
            <a:spLocks noChangeArrowheads="1"/>
          </p:cNvSpPr>
          <p:nvPr/>
        </p:nvSpPr>
        <p:spPr bwMode="auto">
          <a:xfrm>
            <a:off x="850900" y="6282769"/>
            <a:ext cx="8229600" cy="73865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2100" dirty="0">
                <a:latin typeface="Verdana" pitchFamily="34" charset="0"/>
                <a:ea typeface="Calibri" pitchFamily="34" charset="0"/>
                <a:cs typeface="Times New Roman" pitchFamily="18" charset="0"/>
              </a:rPr>
              <a:t>Στο πλαίσιο ολοκληρωμένου πολεοδομικού σχεδιασμού του Δήμου Χαλανδρίου έχουν εκπονηθεί / ολοκληρωθεί τα εξής: </a:t>
            </a:r>
            <a:endParaRPr lang="el-GR" sz="21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22301" y="958851"/>
            <a:ext cx="8305800" cy="4524305"/>
          </a:xfrm>
          <a:prstGeom prst="rect">
            <a:avLst/>
          </a:prstGeom>
        </p:spPr>
        <p:txBody>
          <a:bodyPr wrap="square" lIns="91432" tIns="45715" rIns="91432" bIns="45715">
            <a:spAutoFit/>
          </a:bodyPr>
          <a:lstStyle/>
          <a:p>
            <a:pPr defTabSz="914311" fontAlgn="base">
              <a:lnSpc>
                <a:spcPct val="150000"/>
              </a:lnSpc>
              <a:spcBef>
                <a:spcPct val="0"/>
              </a:spcBef>
              <a:spcAft>
                <a:spcPct val="0"/>
              </a:spcAft>
            </a:pPr>
            <a:r>
              <a:rPr lang="el-GR" sz="3200" b="1" dirty="0">
                <a:latin typeface="Verdana" pitchFamily="34" charset="0"/>
                <a:ea typeface="Verdana" pitchFamily="34" charset="0"/>
                <a:cs typeface="Times New Roman" pitchFamily="18" charset="0"/>
              </a:rPr>
              <a:t>Ολοκλήρωση της Πολεοδομικής Μελέτης και Πράξη Εφαρμογής </a:t>
            </a:r>
          </a:p>
          <a:p>
            <a:pPr defTabSz="914311" fontAlgn="base">
              <a:lnSpc>
                <a:spcPct val="150000"/>
              </a:lnSpc>
              <a:spcBef>
                <a:spcPct val="0"/>
              </a:spcBef>
              <a:spcAft>
                <a:spcPct val="0"/>
              </a:spcAft>
            </a:pPr>
            <a:r>
              <a:rPr lang="el-GR" sz="3200" b="1" dirty="0">
                <a:latin typeface="Verdana" pitchFamily="34" charset="0"/>
                <a:ea typeface="Verdana" pitchFamily="34" charset="0"/>
                <a:cs typeface="Times New Roman" pitchFamily="18" charset="0"/>
              </a:rPr>
              <a:t>των Περιοχών </a:t>
            </a:r>
          </a:p>
          <a:p>
            <a:pPr defTabSz="914311" fontAlgn="base">
              <a:lnSpc>
                <a:spcPct val="150000"/>
              </a:lnSpc>
              <a:spcBef>
                <a:spcPct val="0"/>
              </a:spcBef>
              <a:spcAft>
                <a:spcPct val="0"/>
              </a:spcAft>
            </a:pPr>
            <a:r>
              <a:rPr lang="el-GR" sz="3200" b="1" dirty="0">
                <a:solidFill>
                  <a:srgbClr val="FF0000"/>
                </a:solidFill>
                <a:latin typeface="Verdana" pitchFamily="34" charset="0"/>
                <a:ea typeface="Verdana" pitchFamily="34" charset="0"/>
                <a:cs typeface="Times New Roman" pitchFamily="18" charset="0"/>
              </a:rPr>
              <a:t>«Ζώνη </a:t>
            </a:r>
            <a:r>
              <a:rPr lang="el-GR" sz="3200" b="1" dirty="0" err="1">
                <a:solidFill>
                  <a:srgbClr val="FF0000"/>
                </a:solidFill>
                <a:latin typeface="Verdana" pitchFamily="34" charset="0"/>
                <a:ea typeface="Verdana" pitchFamily="34" charset="0"/>
                <a:cs typeface="Times New Roman" pitchFamily="18" charset="0"/>
              </a:rPr>
              <a:t>Δουκίσσης</a:t>
            </a:r>
            <a:r>
              <a:rPr lang="el-GR" sz="3200" b="1" dirty="0">
                <a:solidFill>
                  <a:srgbClr val="FF0000"/>
                </a:solidFill>
                <a:latin typeface="Verdana" pitchFamily="34" charset="0"/>
                <a:ea typeface="Verdana" pitchFamily="34" charset="0"/>
                <a:cs typeface="Times New Roman" pitchFamily="18" charset="0"/>
              </a:rPr>
              <a:t> Πλακεντίας – Πεύκο Πολίτη – Έθνος»</a:t>
            </a:r>
          </a:p>
          <a:p>
            <a:pPr defTabSz="914311" fontAlgn="base">
              <a:lnSpc>
                <a:spcPct val="150000"/>
              </a:lnSpc>
              <a:spcBef>
                <a:spcPct val="0"/>
              </a:spcBef>
              <a:spcAft>
                <a:spcPct val="0"/>
              </a:spcAft>
            </a:pPr>
            <a:r>
              <a:rPr lang="el-GR" sz="3200" b="1" dirty="0">
                <a:latin typeface="Verdana" pitchFamily="34" charset="0"/>
                <a:ea typeface="Verdana" pitchFamily="34" charset="0"/>
                <a:cs typeface="Times New Roman" pitchFamily="18" charset="0"/>
              </a:rPr>
              <a:t> του Δήμου Χαλανδρίου</a:t>
            </a:r>
            <a:endParaRPr lang="el-GR" sz="3200" dirty="0">
              <a:latin typeface="Verdana" pitchFamily="34" charset="0"/>
              <a:ea typeface="Verdana"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93700" y="501654"/>
          <a:ext cx="8763000" cy="6400800"/>
        </p:xfrm>
        <a:graphic>
          <a:graphicData uri="http://schemas.openxmlformats.org/drawingml/2006/table">
            <a:tbl>
              <a:tblPr/>
              <a:tblGrid>
                <a:gridCol w="4114800"/>
                <a:gridCol w="2133600"/>
                <a:gridCol w="2514600"/>
              </a:tblGrid>
              <a:tr h="711200">
                <a:tc>
                  <a:txBody>
                    <a:bodyPr/>
                    <a:lstStyle/>
                    <a:p>
                      <a:pPr algn="ctr">
                        <a:lnSpc>
                          <a:spcPct val="115000"/>
                        </a:lnSpc>
                        <a:spcAft>
                          <a:spcPts val="0"/>
                        </a:spcAft>
                      </a:pPr>
                      <a:endParaRPr lang="el-GR" sz="2000" dirty="0">
                        <a:latin typeface="Verdana" pitchFamily="34" charset="0"/>
                        <a:ea typeface="Verdana" pitchFamily="34" charset="0"/>
                        <a:cs typeface="Times New Roman"/>
                      </a:endParaRPr>
                    </a:p>
                    <a:p>
                      <a:pPr algn="ctr">
                        <a:lnSpc>
                          <a:spcPct val="115000"/>
                        </a:lnSpc>
                        <a:spcAft>
                          <a:spcPts val="0"/>
                        </a:spcAft>
                      </a:pPr>
                      <a:r>
                        <a:rPr lang="el-GR" sz="2000" b="1" spc="50" dirty="0">
                          <a:latin typeface="Verdana" pitchFamily="34" charset="0"/>
                          <a:ea typeface="Verdana" pitchFamily="34" charset="0"/>
                          <a:cs typeface="Calibri"/>
                        </a:rPr>
                        <a:t>ΧΡΗΣΗ</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l-GR" sz="2000" b="1" spc="50" dirty="0">
                          <a:latin typeface="Verdana" pitchFamily="34" charset="0"/>
                          <a:ea typeface="Verdana" pitchFamily="34" charset="0"/>
                          <a:cs typeface="Calibri"/>
                        </a:rPr>
                        <a:t>ΕΜΒΑΔΟ</a:t>
                      </a:r>
                      <a:endParaRPr lang="el-GR" sz="2000" dirty="0">
                        <a:latin typeface="Verdana" pitchFamily="34" charset="0"/>
                        <a:ea typeface="Verdana" pitchFamily="34" charset="0"/>
                        <a:cs typeface="Times New Roman"/>
                      </a:endParaRPr>
                    </a:p>
                    <a:p>
                      <a:pPr algn="ctr">
                        <a:lnSpc>
                          <a:spcPct val="115000"/>
                        </a:lnSpc>
                        <a:spcAft>
                          <a:spcPts val="0"/>
                        </a:spcAft>
                      </a:pPr>
                      <a:r>
                        <a:rPr lang="el-GR" sz="2000" b="1" spc="50" dirty="0">
                          <a:latin typeface="Verdana" pitchFamily="34" charset="0"/>
                          <a:ea typeface="Verdana" pitchFamily="34" charset="0"/>
                          <a:cs typeface="Calibri"/>
                        </a:rPr>
                        <a:t>(τμ)</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15000"/>
                        </a:lnSpc>
                        <a:spcAft>
                          <a:spcPts val="0"/>
                        </a:spcAft>
                      </a:pPr>
                      <a:r>
                        <a:rPr lang="el-GR" sz="2000" b="1" spc="50">
                          <a:latin typeface="Verdana" pitchFamily="34" charset="0"/>
                          <a:ea typeface="Verdana" pitchFamily="34" charset="0"/>
                          <a:cs typeface="Calibri"/>
                        </a:rPr>
                        <a:t>ΠΛΗΘΟΣ Ο.Τ.</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355600">
                <a:tc>
                  <a:txBody>
                    <a:bodyPr/>
                    <a:lstStyle/>
                    <a:p>
                      <a:pPr algn="just">
                        <a:lnSpc>
                          <a:spcPct val="115000"/>
                        </a:lnSpc>
                        <a:spcAft>
                          <a:spcPts val="0"/>
                        </a:spcAft>
                      </a:pPr>
                      <a:r>
                        <a:rPr lang="el-GR" sz="2000" b="1" spc="50" dirty="0">
                          <a:latin typeface="Verdana" pitchFamily="34" charset="0"/>
                          <a:ea typeface="Verdana" pitchFamily="34" charset="0"/>
                          <a:cs typeface="Calibri"/>
                        </a:rPr>
                        <a:t>Χώροι Άθλησης</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r">
                        <a:lnSpc>
                          <a:spcPct val="115000"/>
                        </a:lnSpc>
                        <a:spcAft>
                          <a:spcPts val="0"/>
                        </a:spcAft>
                      </a:pPr>
                      <a:r>
                        <a:rPr lang="el-GR" sz="2000" spc="50">
                          <a:latin typeface="Verdana" pitchFamily="34" charset="0"/>
                          <a:ea typeface="Verdana" pitchFamily="34" charset="0"/>
                          <a:cs typeface="Calibri"/>
                        </a:rPr>
                        <a:t>51138.62</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3</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55600">
                <a:tc>
                  <a:txBody>
                    <a:bodyPr/>
                    <a:lstStyle/>
                    <a:p>
                      <a:pPr algn="just">
                        <a:lnSpc>
                          <a:spcPct val="115000"/>
                        </a:lnSpc>
                        <a:spcAft>
                          <a:spcPts val="0"/>
                        </a:spcAft>
                      </a:pPr>
                      <a:r>
                        <a:rPr lang="el-GR" sz="2000" b="1" spc="50" dirty="0">
                          <a:latin typeface="Verdana" pitchFamily="34" charset="0"/>
                          <a:ea typeface="Verdana" pitchFamily="34" charset="0"/>
                          <a:cs typeface="Calibri"/>
                        </a:rPr>
                        <a:t>Βρεφονηπιακοί Σταθμοί</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r">
                        <a:lnSpc>
                          <a:spcPct val="115000"/>
                        </a:lnSpc>
                        <a:spcAft>
                          <a:spcPts val="0"/>
                        </a:spcAft>
                      </a:pPr>
                      <a:r>
                        <a:rPr lang="el-GR" sz="2000" spc="50">
                          <a:latin typeface="Verdana" pitchFamily="34" charset="0"/>
                          <a:ea typeface="Verdana" pitchFamily="34" charset="0"/>
                          <a:cs typeface="Calibri"/>
                        </a:rPr>
                        <a:t>2959.89</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2</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55600">
                <a:tc>
                  <a:txBody>
                    <a:bodyPr/>
                    <a:lstStyle/>
                    <a:p>
                      <a:pPr algn="just">
                        <a:lnSpc>
                          <a:spcPct val="115000"/>
                        </a:lnSpc>
                        <a:spcAft>
                          <a:spcPts val="0"/>
                        </a:spcAft>
                      </a:pPr>
                      <a:r>
                        <a:rPr lang="el-GR" sz="2000" b="1" spc="50" dirty="0">
                          <a:latin typeface="Verdana" pitchFamily="34" charset="0"/>
                          <a:ea typeface="Verdana" pitchFamily="34" charset="0"/>
                          <a:cs typeface="Calibri"/>
                        </a:rPr>
                        <a:t>Εκπαίδευση</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r">
                        <a:lnSpc>
                          <a:spcPct val="115000"/>
                        </a:lnSpc>
                        <a:spcAft>
                          <a:spcPts val="0"/>
                        </a:spcAft>
                      </a:pPr>
                      <a:r>
                        <a:rPr lang="el-GR" sz="2000" spc="50">
                          <a:latin typeface="Verdana" pitchFamily="34" charset="0"/>
                          <a:ea typeface="Verdana" pitchFamily="34" charset="0"/>
                          <a:cs typeface="Calibri"/>
                        </a:rPr>
                        <a:t>10117.76</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2</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55600">
                <a:tc>
                  <a:txBody>
                    <a:bodyPr/>
                    <a:lstStyle/>
                    <a:p>
                      <a:pPr algn="just">
                        <a:lnSpc>
                          <a:spcPct val="115000"/>
                        </a:lnSpc>
                        <a:spcAft>
                          <a:spcPts val="0"/>
                        </a:spcAft>
                      </a:pPr>
                      <a:r>
                        <a:rPr lang="el-GR" sz="2000" b="1" spc="50" dirty="0">
                          <a:latin typeface="Verdana" pitchFamily="34" charset="0"/>
                          <a:ea typeface="Verdana" pitchFamily="34" charset="0"/>
                          <a:cs typeface="Calibri"/>
                        </a:rPr>
                        <a:t>Χώρος πράσινου σημείου</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950.59</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1</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711200">
                <a:tc>
                  <a:txBody>
                    <a:bodyPr/>
                    <a:lstStyle/>
                    <a:p>
                      <a:pPr algn="just">
                        <a:lnSpc>
                          <a:spcPct val="115000"/>
                        </a:lnSpc>
                        <a:spcAft>
                          <a:spcPts val="0"/>
                        </a:spcAft>
                      </a:pPr>
                      <a:r>
                        <a:rPr lang="el-GR" sz="2000" b="1" spc="50" dirty="0">
                          <a:latin typeface="Verdana" pitchFamily="34" charset="0"/>
                          <a:ea typeface="Verdana" pitchFamily="34" charset="0"/>
                          <a:cs typeface="Calibri"/>
                        </a:rPr>
                        <a:t>Πολιτιστικές Εγκαταστάσεις</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25</a:t>
                      </a:r>
                      <a:r>
                        <a:rPr lang="en-US" sz="2000" spc="50" dirty="0">
                          <a:latin typeface="Verdana" pitchFamily="34" charset="0"/>
                          <a:ea typeface="Verdana" pitchFamily="34" charset="0"/>
                          <a:cs typeface="Calibri"/>
                        </a:rPr>
                        <a:t>23</a:t>
                      </a:r>
                      <a:r>
                        <a:rPr lang="el-GR" sz="2000" spc="50" dirty="0">
                          <a:latin typeface="Verdana" pitchFamily="34" charset="0"/>
                          <a:ea typeface="Verdana" pitchFamily="34" charset="0"/>
                          <a:cs typeface="Calibri"/>
                        </a:rPr>
                        <a:t>.</a:t>
                      </a:r>
                      <a:r>
                        <a:rPr lang="en-US" sz="2000" spc="50" dirty="0">
                          <a:latin typeface="Verdana" pitchFamily="34" charset="0"/>
                          <a:ea typeface="Verdana" pitchFamily="34" charset="0"/>
                          <a:cs typeface="Calibri"/>
                        </a:rPr>
                        <a:t>32</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1</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Σταθμοί ΜΕΤΡΟ</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28774.45</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3</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711200">
                <a:tc>
                  <a:txBody>
                    <a:bodyPr/>
                    <a:lstStyle/>
                    <a:p>
                      <a:pPr algn="just">
                        <a:lnSpc>
                          <a:spcPct val="115000"/>
                        </a:lnSpc>
                        <a:spcAft>
                          <a:spcPts val="0"/>
                        </a:spcAft>
                      </a:pPr>
                      <a:r>
                        <a:rPr lang="el-GR" sz="2000" b="1" spc="50" dirty="0">
                          <a:latin typeface="Verdana" pitchFamily="34" charset="0"/>
                          <a:ea typeface="Verdana" pitchFamily="34" charset="0"/>
                          <a:cs typeface="Calibri"/>
                        </a:rPr>
                        <a:t/>
                      </a:r>
                      <a:br>
                        <a:rPr lang="el-GR" sz="2000" b="1" spc="50" dirty="0">
                          <a:latin typeface="Verdana" pitchFamily="34" charset="0"/>
                          <a:ea typeface="Verdana" pitchFamily="34" charset="0"/>
                          <a:cs typeface="Calibri"/>
                        </a:rPr>
                      </a:br>
                      <a:r>
                        <a:rPr lang="el-GR" sz="2000" b="1" spc="50" dirty="0" smtClean="0">
                          <a:latin typeface="Verdana" pitchFamily="34" charset="0"/>
                          <a:ea typeface="Verdana" pitchFamily="34" charset="0"/>
                          <a:cs typeface="Calibri"/>
                        </a:rPr>
                        <a:t>Χώροι Πρασίνου</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3</a:t>
                      </a:r>
                      <a:r>
                        <a:rPr lang="en-US" sz="2000" spc="50" dirty="0">
                          <a:latin typeface="Verdana" pitchFamily="34" charset="0"/>
                          <a:ea typeface="Verdana" pitchFamily="34" charset="0"/>
                          <a:cs typeface="Calibri"/>
                        </a:rPr>
                        <a:t>6714</a:t>
                      </a:r>
                      <a:r>
                        <a:rPr lang="el-GR" sz="2000" spc="50" dirty="0">
                          <a:latin typeface="Verdana" pitchFamily="34" charset="0"/>
                          <a:ea typeface="Verdana" pitchFamily="34" charset="0"/>
                          <a:cs typeface="Calibri"/>
                        </a:rPr>
                        <a:t>.05</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2</a:t>
                      </a:r>
                      <a:r>
                        <a:rPr lang="en-US" sz="2000" spc="50">
                          <a:latin typeface="Verdana" pitchFamily="34" charset="0"/>
                          <a:ea typeface="Verdana" pitchFamily="34" charset="0"/>
                          <a:cs typeface="Calibri"/>
                        </a:rPr>
                        <a:t>9</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Χώροι Στάθμευσης</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7077.39</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8</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Πλατείες</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12890.4</a:t>
                      </a:r>
                      <a:r>
                        <a:rPr lang="en-US" sz="2000" spc="50" dirty="0">
                          <a:latin typeface="Verdana" pitchFamily="34" charset="0"/>
                          <a:ea typeface="Verdana" pitchFamily="34" charset="0"/>
                          <a:cs typeface="Calibri"/>
                        </a:rPr>
                        <a:t>8</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6</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Οδοί</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26</a:t>
                      </a:r>
                      <a:r>
                        <a:rPr lang="en-US" sz="2000" spc="50" dirty="0">
                          <a:latin typeface="Verdana" pitchFamily="34" charset="0"/>
                          <a:ea typeface="Verdana" pitchFamily="34" charset="0"/>
                          <a:cs typeface="Calibri"/>
                        </a:rPr>
                        <a:t>6101</a:t>
                      </a:r>
                      <a:r>
                        <a:rPr lang="el-GR" sz="2000" spc="50" dirty="0">
                          <a:latin typeface="Verdana" pitchFamily="34" charset="0"/>
                          <a:ea typeface="Verdana" pitchFamily="34" charset="0"/>
                          <a:cs typeface="Calibri"/>
                        </a:rPr>
                        <a:t>.</a:t>
                      </a:r>
                      <a:r>
                        <a:rPr lang="en-US" sz="2000" spc="50" dirty="0">
                          <a:latin typeface="Verdana" pitchFamily="34" charset="0"/>
                          <a:ea typeface="Verdana" pitchFamily="34" charset="0"/>
                          <a:cs typeface="Calibri"/>
                        </a:rPr>
                        <a:t>85</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endParaRPr lang="el-GR" sz="2000" spc="50">
                        <a:latin typeface="Verdana" pitchFamily="34" charset="0"/>
                        <a:ea typeface="Verdana"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Πεζόδρομοι</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540</a:t>
                      </a:r>
                      <a:r>
                        <a:rPr lang="en-US" sz="2000" spc="50" dirty="0">
                          <a:latin typeface="Verdana" pitchFamily="34" charset="0"/>
                          <a:ea typeface="Verdana" pitchFamily="34" charset="0"/>
                          <a:cs typeface="Calibri"/>
                        </a:rPr>
                        <a:t>40</a:t>
                      </a:r>
                      <a:r>
                        <a:rPr lang="el-GR" sz="2000" spc="50" dirty="0">
                          <a:latin typeface="Verdana" pitchFamily="34" charset="0"/>
                          <a:ea typeface="Verdana" pitchFamily="34" charset="0"/>
                          <a:cs typeface="Calibri"/>
                        </a:rPr>
                        <a:t>.</a:t>
                      </a:r>
                      <a:r>
                        <a:rPr lang="en-US" sz="2000" spc="50" dirty="0">
                          <a:latin typeface="Verdana" pitchFamily="34" charset="0"/>
                          <a:ea typeface="Verdana" pitchFamily="34" charset="0"/>
                          <a:cs typeface="Calibri"/>
                        </a:rPr>
                        <a:t>7</a:t>
                      </a:r>
                      <a:r>
                        <a:rPr lang="el-GR" sz="2000" spc="50" dirty="0">
                          <a:latin typeface="Verdana" pitchFamily="34" charset="0"/>
                          <a:ea typeface="Verdana" pitchFamily="34" charset="0"/>
                          <a:cs typeface="Calibri"/>
                        </a:rPr>
                        <a:t>3</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endParaRPr lang="el-GR" sz="2000" spc="50">
                        <a:latin typeface="Verdana" pitchFamily="34" charset="0"/>
                        <a:ea typeface="Verdana" pitchFamily="34" charset="0"/>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Παιδ. Χαρές</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5</a:t>
                      </a:r>
                      <a:r>
                        <a:rPr lang="en-US" sz="2000" spc="50" dirty="0">
                          <a:latin typeface="Verdana" pitchFamily="34" charset="0"/>
                          <a:ea typeface="Verdana" pitchFamily="34" charset="0"/>
                          <a:cs typeface="Calibri"/>
                        </a:rPr>
                        <a:t>576</a:t>
                      </a:r>
                      <a:r>
                        <a:rPr lang="el-GR" sz="2000" spc="50" dirty="0">
                          <a:latin typeface="Verdana" pitchFamily="34" charset="0"/>
                          <a:ea typeface="Verdana" pitchFamily="34" charset="0"/>
                          <a:cs typeface="Calibri"/>
                        </a:rPr>
                        <a:t>.</a:t>
                      </a:r>
                      <a:r>
                        <a:rPr lang="en-US" sz="2000" spc="50" dirty="0">
                          <a:latin typeface="Verdana" pitchFamily="34" charset="0"/>
                          <a:ea typeface="Verdana" pitchFamily="34" charset="0"/>
                          <a:cs typeface="Calibri"/>
                        </a:rPr>
                        <a:t>83</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ctr">
                        <a:lnSpc>
                          <a:spcPct val="115000"/>
                        </a:lnSpc>
                        <a:spcAft>
                          <a:spcPts val="0"/>
                        </a:spcAft>
                      </a:pPr>
                      <a:r>
                        <a:rPr lang="en-US" sz="2000" spc="50">
                          <a:latin typeface="Verdana" pitchFamily="34" charset="0"/>
                          <a:ea typeface="Verdana" pitchFamily="34" charset="0"/>
                          <a:cs typeface="Calibri"/>
                        </a:rPr>
                        <a:t>3</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Ο.Τ. Κατοικία κλπ </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r">
                        <a:lnSpc>
                          <a:spcPct val="115000"/>
                        </a:lnSpc>
                        <a:spcAft>
                          <a:spcPts val="0"/>
                        </a:spcAft>
                      </a:pPr>
                      <a:r>
                        <a:rPr lang="el-GR" sz="2000" spc="50" dirty="0">
                          <a:latin typeface="Verdana" pitchFamily="34" charset="0"/>
                          <a:ea typeface="Verdana" pitchFamily="34" charset="0"/>
                          <a:cs typeface="Calibri"/>
                        </a:rPr>
                        <a:t>612637.93</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el-GR" sz="2000" spc="50">
                          <a:latin typeface="Verdana" pitchFamily="34" charset="0"/>
                          <a:ea typeface="Verdana" pitchFamily="34" charset="0"/>
                          <a:cs typeface="Calibri"/>
                        </a:rPr>
                        <a:t>12</a:t>
                      </a:r>
                      <a:r>
                        <a:rPr lang="en-US" sz="2000" spc="50">
                          <a:latin typeface="Verdana" pitchFamily="34" charset="0"/>
                          <a:ea typeface="Verdana" pitchFamily="34" charset="0"/>
                          <a:cs typeface="Calibri"/>
                        </a:rPr>
                        <a:t>8</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355600">
                <a:tc>
                  <a:txBody>
                    <a:bodyPr/>
                    <a:lstStyle/>
                    <a:p>
                      <a:pPr algn="just">
                        <a:lnSpc>
                          <a:spcPct val="115000"/>
                        </a:lnSpc>
                        <a:spcAft>
                          <a:spcPts val="0"/>
                        </a:spcAft>
                      </a:pPr>
                      <a:r>
                        <a:rPr lang="el-GR" sz="2000" b="1" spc="50">
                          <a:latin typeface="Verdana" pitchFamily="34" charset="0"/>
                          <a:ea typeface="Verdana" pitchFamily="34" charset="0"/>
                          <a:cs typeface="Calibri"/>
                        </a:rPr>
                        <a:t>ΣΥΝΟΛΑ</a:t>
                      </a:r>
                      <a:endParaRPr lang="el-GR" sz="200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r">
                        <a:lnSpc>
                          <a:spcPct val="115000"/>
                        </a:lnSpc>
                        <a:spcAft>
                          <a:spcPts val="0"/>
                        </a:spcAft>
                      </a:pPr>
                      <a:r>
                        <a:rPr lang="el-GR" sz="2000" b="1" spc="50" dirty="0">
                          <a:latin typeface="Verdana" pitchFamily="34" charset="0"/>
                          <a:ea typeface="Verdana" pitchFamily="34" charset="0"/>
                          <a:cs typeface="Calibri"/>
                        </a:rPr>
                        <a:t>10</a:t>
                      </a:r>
                      <a:r>
                        <a:rPr lang="en-US" sz="2000" b="1" spc="50" dirty="0">
                          <a:latin typeface="Verdana" pitchFamily="34" charset="0"/>
                          <a:ea typeface="Verdana" pitchFamily="34" charset="0"/>
                          <a:cs typeface="Calibri"/>
                        </a:rPr>
                        <a:t>91503</a:t>
                      </a:r>
                      <a:r>
                        <a:rPr lang="el-GR" sz="2000" b="1" spc="50" dirty="0">
                          <a:latin typeface="Verdana" pitchFamily="34" charset="0"/>
                          <a:ea typeface="Verdana" pitchFamily="34" charset="0"/>
                          <a:cs typeface="Calibri"/>
                        </a:rPr>
                        <a:t>.89</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el-GR" sz="2000" spc="50" dirty="0">
                          <a:latin typeface="Verdana" pitchFamily="34" charset="0"/>
                          <a:ea typeface="Verdana" pitchFamily="34" charset="0"/>
                          <a:cs typeface="Calibri"/>
                        </a:rPr>
                        <a:t>186</a:t>
                      </a:r>
                      <a:endParaRPr lang="el-GR" sz="20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469900" y="442197"/>
            <a:ext cx="8686801" cy="6971129"/>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dirty="0">
                <a:latin typeface="Verdana" pitchFamily="34" charset="0"/>
                <a:ea typeface="Verdana" pitchFamily="34" charset="0"/>
                <a:cs typeface="Times New Roman" pitchFamily="18" charset="0"/>
              </a:rPr>
              <a:t>•	</a:t>
            </a:r>
            <a:r>
              <a:rPr lang="el-GR" sz="3200" b="1" dirty="0">
                <a:latin typeface="Verdana" pitchFamily="34" charset="0"/>
                <a:ea typeface="Verdana" pitchFamily="34" charset="0"/>
                <a:cs typeface="Times New Roman" pitchFamily="18" charset="0"/>
              </a:rPr>
              <a:t>Εκπόνηση πολεοδομικής μελέτης </a:t>
            </a:r>
            <a:r>
              <a:rPr lang="el-GR" sz="3200" dirty="0">
                <a:solidFill>
                  <a:srgbClr val="FF0000"/>
                </a:solidFill>
                <a:latin typeface="Verdana" pitchFamily="34" charset="0"/>
                <a:ea typeface="Verdana" pitchFamily="34" charset="0"/>
                <a:cs typeface="Times New Roman" pitchFamily="18" charset="0"/>
              </a:rPr>
              <a:t>της περιοχής «Νεκροταφείο» </a:t>
            </a:r>
            <a:r>
              <a:rPr lang="el-GR" sz="3200" dirty="0">
                <a:latin typeface="Verdana" pitchFamily="34" charset="0"/>
                <a:ea typeface="Verdana" pitchFamily="34" charset="0"/>
                <a:cs typeface="Times New Roman" pitchFamily="18" charset="0"/>
              </a:rPr>
              <a:t>της 6ης Πολεοδομικής Ενότητας Δ. Χαλανδρίου</a:t>
            </a:r>
            <a:endParaRPr lang="el-GR" sz="3200" dirty="0">
              <a:latin typeface="Verdana" pitchFamily="34" charset="0"/>
              <a:ea typeface="Verdana" pitchFamily="34" charset="0"/>
              <a:cs typeface="Arial" pitchFamily="34" charset="0"/>
            </a:endParaRPr>
          </a:p>
          <a:p>
            <a:pPr defTabSz="914311" eaLnBrk="0" fontAlgn="base" hangingPunct="0">
              <a:lnSpc>
                <a:spcPct val="150000"/>
              </a:lnSpc>
              <a:spcBef>
                <a:spcPct val="0"/>
              </a:spcBef>
              <a:spcAft>
                <a:spcPct val="0"/>
              </a:spcAft>
            </a:pPr>
            <a:endParaRPr lang="el-GR" sz="3200" dirty="0">
              <a:latin typeface="Verdana" pitchFamily="34" charset="0"/>
              <a:ea typeface="Verdana" pitchFamily="34" charset="0"/>
              <a:cs typeface="Times New Roman" pitchFamily="18" charset="0"/>
            </a:endParaRPr>
          </a:p>
          <a:p>
            <a:pPr defTabSz="914311" eaLnBrk="0" fontAlgn="base" hangingPunct="0">
              <a:lnSpc>
                <a:spcPct val="150000"/>
              </a:lnSpc>
              <a:spcBef>
                <a:spcPct val="0"/>
              </a:spcBef>
              <a:spcAft>
                <a:spcPct val="0"/>
              </a:spcAft>
            </a:pPr>
            <a:r>
              <a:rPr lang="el-GR" sz="3200" dirty="0">
                <a:latin typeface="Verdana" pitchFamily="34" charset="0"/>
                <a:ea typeface="Verdana" pitchFamily="34" charset="0"/>
                <a:cs typeface="Times New Roman" pitchFamily="18" charset="0"/>
              </a:rPr>
              <a:t>•	</a:t>
            </a:r>
            <a:r>
              <a:rPr lang="el-GR" sz="3200" b="1" dirty="0">
                <a:latin typeface="Verdana" pitchFamily="34" charset="0"/>
                <a:ea typeface="Verdana" pitchFamily="34" charset="0"/>
                <a:cs typeface="Times New Roman" pitchFamily="18" charset="0"/>
              </a:rPr>
              <a:t>Διαμόρφωση και Υλοποίηση </a:t>
            </a:r>
            <a:r>
              <a:rPr lang="el-GR" sz="3200" dirty="0">
                <a:latin typeface="Verdana" pitchFamily="34" charset="0"/>
                <a:ea typeface="Verdana" pitchFamily="34" charset="0"/>
                <a:cs typeface="Times New Roman" pitchFamily="18" charset="0"/>
              </a:rPr>
              <a:t>Πολεοδομικού Σχεδίου </a:t>
            </a:r>
            <a:r>
              <a:rPr lang="el-GR" sz="3200" dirty="0">
                <a:solidFill>
                  <a:srgbClr val="FF0000"/>
                </a:solidFill>
                <a:latin typeface="Verdana" pitchFamily="34" charset="0"/>
                <a:ea typeface="Verdana" pitchFamily="34" charset="0"/>
                <a:cs typeface="Times New Roman" pitchFamily="18" charset="0"/>
              </a:rPr>
              <a:t>στην Π.Ε. 16 / Περιοχή Έθνους.</a:t>
            </a:r>
            <a:r>
              <a:rPr lang="el-GR" sz="3200" dirty="0">
                <a:latin typeface="Verdana" pitchFamily="34" charset="0"/>
                <a:ea typeface="Verdana" pitchFamily="34" charset="0"/>
                <a:cs typeface="Times New Roman" pitchFamily="18" charset="0"/>
              </a:rPr>
              <a:t/>
            </a:r>
            <a:br>
              <a:rPr lang="el-GR" sz="3200" dirty="0">
                <a:latin typeface="Verdana" pitchFamily="34" charset="0"/>
                <a:ea typeface="Verdana" pitchFamily="34" charset="0"/>
                <a:cs typeface="Times New Roman" pitchFamily="18" charset="0"/>
              </a:rPr>
            </a:br>
            <a:r>
              <a:rPr lang="el-GR" sz="3200" dirty="0">
                <a:latin typeface="Verdana" pitchFamily="34" charset="0"/>
                <a:ea typeface="Verdana" pitchFamily="34" charset="0"/>
                <a:cs typeface="Times New Roman" pitchFamily="18" charset="0"/>
              </a:rPr>
              <a:t/>
            </a:r>
            <a:br>
              <a:rPr lang="el-GR" sz="3200" dirty="0">
                <a:latin typeface="Verdana" pitchFamily="34" charset="0"/>
                <a:ea typeface="Verdana"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17500" y="189451"/>
            <a:ext cx="9101400" cy="7086545"/>
          </a:xfrm>
          <a:prstGeom prst="rect">
            <a:avLst/>
          </a:prstGeom>
          <a:solidFill>
            <a:srgbClr val="F6DCED"/>
          </a:solid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400" b="1" dirty="0">
                <a:latin typeface="Verdana" pitchFamily="34" charset="0"/>
                <a:ea typeface="Calibri" pitchFamily="34" charset="0"/>
                <a:cs typeface="Times New Roman" pitchFamily="18" charset="0"/>
              </a:rPr>
              <a:t>Επιχειρησιακό σχέδιο για την εξασφάλιση των Κοινόχρηστων και Κοινωφελών χώρων Ε.Σ.Ε.Κ.Κ Δήμου </a:t>
            </a:r>
            <a:endParaRPr lang="el-GR" sz="2400" dirty="0" smtClean="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buFont typeface="Arial" pitchFamily="34" charset="0"/>
              <a:buChar char="•"/>
            </a:pPr>
            <a:r>
              <a:rPr lang="el-GR" sz="2100" dirty="0" smtClean="0">
                <a:latin typeface="Verdana" pitchFamily="34" charset="0"/>
                <a:ea typeface="Calibri" pitchFamily="34" charset="0"/>
                <a:cs typeface="Times New Roman" pitchFamily="18" charset="0"/>
              </a:rPr>
              <a:t>Ο </a:t>
            </a:r>
            <a:r>
              <a:rPr lang="el-GR" sz="2100" dirty="0">
                <a:latin typeface="Verdana" pitchFamily="34" charset="0"/>
                <a:ea typeface="Calibri" pitchFamily="34" charset="0"/>
                <a:cs typeface="Times New Roman" pitchFamily="18" charset="0"/>
              </a:rPr>
              <a:t>Δήμος Χαλανδρίου έχει προβεί στην «Εκπόνηση Επιχειρησιακού Σχεδίου του Δήμου Χαλανδρίου για την εξασφάλιση Κοινόχρηστων και Κοινωφελών Χώρων» με χρηματοδότηση από το Πράσινο Ταμείο ήδη από το 2022.</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•Καταγραφή του Εγκεκριμένου Ρυμοτομικού Σχεδίου για το σύνολο του Δήμου </a:t>
            </a:r>
            <a:r>
              <a:rPr lang="el-GR" sz="2100" b="1" dirty="0">
                <a:latin typeface="Verdana" pitchFamily="34" charset="0"/>
                <a:ea typeface="Calibri" pitchFamily="34" charset="0"/>
                <a:cs typeface="Times New Roman" pitchFamily="18" charset="0"/>
              </a:rPr>
              <a:t>με τη δημιουργία </a:t>
            </a:r>
            <a:r>
              <a:rPr lang="el-GR" sz="2100" b="1" dirty="0" err="1">
                <a:latin typeface="Verdana" pitchFamily="34" charset="0"/>
                <a:ea typeface="Calibri" pitchFamily="34" charset="0"/>
                <a:cs typeface="Times New Roman" pitchFamily="18" charset="0"/>
              </a:rPr>
              <a:t>Γεωχωρικής</a:t>
            </a:r>
            <a:r>
              <a:rPr lang="el-GR" sz="2100" b="1" dirty="0">
                <a:latin typeface="Verdana" pitchFamily="34" charset="0"/>
                <a:ea typeface="Calibri" pitchFamily="34" charset="0"/>
                <a:cs typeface="Times New Roman" pitchFamily="18" charset="0"/>
              </a:rPr>
              <a:t> Βάσης Δεδομένων</a:t>
            </a:r>
            <a:r>
              <a:rPr lang="el-GR" sz="2100" dirty="0">
                <a:latin typeface="Verdana" pitchFamily="34" charset="0"/>
                <a:ea typeface="Calibri" pitchFamily="34" charset="0"/>
                <a:cs typeface="Times New Roman" pitchFamily="18" charset="0"/>
              </a:rPr>
              <a:t> όπου αποτυπώθηκαν τα χωρικά δεδομένα κάθε πολυγώνου με τα αντίστοιχα περιγραφικά τους στοιχεία.</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93700" y="203809"/>
            <a:ext cx="8763000" cy="6694130"/>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2400" b="1" i="1" dirty="0">
                <a:latin typeface="Verdana" pitchFamily="34" charset="0"/>
                <a:ea typeface="Calibri" pitchFamily="34" charset="0"/>
                <a:cs typeface="Times New Roman" pitchFamily="18" charset="0"/>
              </a:rPr>
              <a:t>Κοινόχρηστοι και κοινωφελείς χώροι προς απαλλοτρίωση, έκταση και αντικειμενική αξία (κατά προσέγγιση)</a:t>
            </a:r>
            <a:endParaRPr lang="el-GR" sz="2400" dirty="0">
              <a:latin typeface="Arial" pitchFamily="34" charset="0"/>
              <a:cs typeface="Arial" pitchFamily="34" charset="0"/>
            </a:endParaRPr>
          </a:p>
          <a:p>
            <a:pPr defTabSz="914311" eaLnBrk="0" fontAlgn="base" hangingPunct="0">
              <a:spcBef>
                <a:spcPct val="0"/>
              </a:spcBef>
              <a:spcAft>
                <a:spcPct val="0"/>
              </a:spcAft>
            </a:pPr>
            <a:r>
              <a:rPr lang="el-GR" sz="2100" b="1" i="1" dirty="0">
                <a:latin typeface="Verdana" pitchFamily="34" charset="0"/>
                <a:ea typeface="Calibri" pitchFamily="34" charset="0"/>
                <a:cs typeface="Times New Roman" pitchFamily="18" charset="0"/>
              </a:rPr>
              <a:t/>
            </a:r>
            <a:br>
              <a:rPr lang="el-GR" sz="2100" b="1" i="1" dirty="0">
                <a:latin typeface="Verdana" pitchFamily="34" charset="0"/>
                <a:ea typeface="Calibri" pitchFamily="34" charset="0"/>
                <a:cs typeface="Times New Roman" pitchFamily="18" charset="0"/>
              </a:rPr>
            </a:br>
            <a:r>
              <a:rPr lang="el-GR" sz="2100" b="1" i="1" dirty="0">
                <a:latin typeface="Verdana" pitchFamily="34" charset="0"/>
                <a:ea typeface="Calibri" pitchFamily="34" charset="0"/>
                <a:cs typeface="Times New Roman" pitchFamily="18" charset="0"/>
              </a:rPr>
              <a:t>Πλήρης καταγραφή:</a:t>
            </a:r>
            <a:br>
              <a:rPr lang="el-GR" sz="2100" b="1" i="1" dirty="0">
                <a:latin typeface="Verdana" pitchFamily="34" charset="0"/>
                <a:ea typeface="Calibri" pitchFamily="34" charset="0"/>
                <a:cs typeface="Times New Roman" pitchFamily="18" charset="0"/>
              </a:rPr>
            </a:br>
            <a:endParaRPr lang="el-GR" sz="2100" b="1" i="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21 χώροι</a:t>
            </a: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Συνολική έκταση: </a:t>
            </a:r>
            <a:r>
              <a:rPr lang="el-GR" sz="2100" b="1" dirty="0">
                <a:latin typeface="Verdana" pitchFamily="34" charset="0"/>
                <a:ea typeface="Calibri" pitchFamily="34" charset="0"/>
                <a:cs typeface="Times New Roman" pitchFamily="18" charset="0"/>
              </a:rPr>
              <a:t>53.125</a:t>
            </a:r>
            <a:r>
              <a:rPr lang="el-GR" sz="2100" dirty="0">
                <a:latin typeface="Verdana" pitchFamily="34" charset="0"/>
                <a:ea typeface="Calibri" pitchFamily="34" charset="0"/>
                <a:cs typeface="Times New Roman" pitchFamily="18" charset="0"/>
              </a:rPr>
              <a:t> </a:t>
            </a:r>
            <a:r>
              <a:rPr lang="el-GR" sz="2100" dirty="0" err="1">
                <a:latin typeface="Verdana" pitchFamily="34" charset="0"/>
                <a:ea typeface="Calibri" pitchFamily="34" charset="0"/>
                <a:cs typeface="Times New Roman" pitchFamily="18" charset="0"/>
              </a:rPr>
              <a:t>τ.μ</a:t>
            </a:r>
            <a:r>
              <a:rPr lang="el-GR" sz="2100" dirty="0">
                <a:latin typeface="Verdana" pitchFamily="34" charset="0"/>
                <a:ea typeface="Calibri" pitchFamily="34" charset="0"/>
                <a:cs typeface="Times New Roman" pitchFamily="18" charset="0"/>
              </a:rPr>
              <a:t>.</a:t>
            </a:r>
            <a:br>
              <a:rPr lang="el-GR" sz="2100" dirty="0">
                <a:latin typeface="Verdana" pitchFamily="34" charset="0"/>
                <a:ea typeface="Calibri" pitchFamily="34" charset="0"/>
                <a:cs typeface="Times New Roman" pitchFamily="18" charset="0"/>
              </a:rPr>
            </a:b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Αντικειμενική αξία: </a:t>
            </a:r>
            <a:r>
              <a:rPr lang="el-GR" sz="2100" b="1" dirty="0">
                <a:latin typeface="Verdana" pitchFamily="34" charset="0"/>
                <a:ea typeface="Calibri" pitchFamily="34" charset="0"/>
                <a:cs typeface="Times New Roman" pitchFamily="18" charset="0"/>
              </a:rPr>
              <a:t>€34.775.378</a:t>
            </a: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Μεταξύ αυτών </a:t>
            </a:r>
            <a:r>
              <a:rPr lang="el-GR" sz="2100" b="1" dirty="0">
                <a:latin typeface="Verdana" pitchFamily="34" charset="0"/>
                <a:ea typeface="Calibri" pitchFamily="34" charset="0"/>
                <a:cs typeface="Times New Roman" pitchFamily="18" charset="0"/>
              </a:rPr>
              <a:t>το κτήμα </a:t>
            </a:r>
            <a:r>
              <a:rPr lang="el-GR" sz="2100" b="1" dirty="0" err="1">
                <a:latin typeface="Verdana" pitchFamily="34" charset="0"/>
                <a:ea typeface="Calibri" pitchFamily="34" charset="0"/>
                <a:cs typeface="Times New Roman" pitchFamily="18" charset="0"/>
              </a:rPr>
              <a:t>Δουζένη</a:t>
            </a: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2.997 τμ </a:t>
            </a:r>
            <a:r>
              <a:rPr lang="el-GR" sz="2100" dirty="0">
                <a:latin typeface="Verdana" pitchFamily="34" charset="0"/>
                <a:ea typeface="Calibri" pitchFamily="34" charset="0"/>
                <a:cs typeface="Times New Roman" pitchFamily="18" charset="0"/>
              </a:rPr>
              <a:t>και </a:t>
            </a: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Αντικειμενική αξία  2.601.076 €</a:t>
            </a:r>
            <a:br>
              <a:rPr lang="el-GR" sz="21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Μονόδρομος το ειδικό ανταποδοτικό τέλος του </a:t>
            </a:r>
            <a:r>
              <a:rPr lang="el-GR" sz="2100" b="1" dirty="0">
                <a:latin typeface="Verdana" pitchFamily="34" charset="0"/>
                <a:ea typeface="Calibri" pitchFamily="34" charset="0"/>
                <a:cs typeface="Times New Roman" pitchFamily="18" charset="0"/>
              </a:rPr>
              <a:t>€0,30/τ.μ.</a:t>
            </a:r>
            <a:r>
              <a:rPr lang="el-GR" sz="2100" dirty="0">
                <a:latin typeface="Verdana" pitchFamily="34" charset="0"/>
                <a:ea typeface="Calibri" pitchFamily="34" charset="0"/>
                <a:cs typeface="Times New Roman" pitchFamily="18" charset="0"/>
              </a:rPr>
              <a:t>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0900" y="545711"/>
            <a:ext cx="7924800" cy="5755412"/>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Κοινωνική Πολιτική</a:t>
            </a:r>
            <a:endParaRPr lang="el-GR" sz="3200"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pPr>
            <a:r>
              <a:rPr lang="el-GR" sz="2400" b="1" dirty="0">
                <a:latin typeface="Verdana" pitchFamily="34" charset="0"/>
                <a:ea typeface="Verdana" pitchFamily="34" charset="0"/>
                <a:cs typeface="Times New Roman" pitchFamily="18" charset="0"/>
              </a:rPr>
              <a:t>√</a:t>
            </a:r>
            <a:r>
              <a:rPr lang="el-GR" sz="2400" dirty="0">
                <a:latin typeface="Verdana" pitchFamily="34" charset="0"/>
                <a:ea typeface="Verdana" pitchFamily="34" charset="0"/>
                <a:cs typeface="Times New Roman" pitchFamily="18" charset="0"/>
              </a:rPr>
              <a:t>  Ευρύ δίκτυο δομών και υπηρεσιών στήριξης, πρόληψης, αποκατάστασης</a:t>
            </a:r>
            <a:br>
              <a:rPr lang="el-GR" sz="2400" dirty="0">
                <a:latin typeface="Verdana" pitchFamily="34" charset="0"/>
                <a:ea typeface="Verdana" pitchFamily="34" charset="0"/>
                <a:cs typeface="Times New Roman" pitchFamily="18" charset="0"/>
              </a:rPr>
            </a:br>
            <a:endParaRPr lang="el-GR" sz="2400" dirty="0" smtClean="0">
              <a:latin typeface="Verdana" pitchFamily="34" charset="0"/>
              <a:ea typeface="Verdana" pitchFamily="34" charset="0"/>
              <a:cs typeface="Times New Roman" pitchFamily="18" charset="0"/>
            </a:endParaRPr>
          </a:p>
          <a:p>
            <a:pPr defTabSz="914311" eaLnBrk="0" fontAlgn="base" hangingPunct="0">
              <a:lnSpc>
                <a:spcPct val="150000"/>
              </a:lnSpc>
              <a:spcBef>
                <a:spcPct val="0"/>
              </a:spcBef>
              <a:spcAft>
                <a:spcPct val="0"/>
              </a:spcAft>
            </a:pPr>
            <a:r>
              <a:rPr lang="el-GR" sz="2400" b="1" dirty="0" smtClean="0">
                <a:latin typeface="Verdana" pitchFamily="34" charset="0"/>
                <a:ea typeface="Verdana" pitchFamily="34" charset="0"/>
                <a:cs typeface="Times New Roman" pitchFamily="18" charset="0"/>
              </a:rPr>
              <a:t>√</a:t>
            </a:r>
            <a:r>
              <a:rPr lang="el-GR" sz="2400" dirty="0" smtClean="0">
                <a:latin typeface="Verdana" pitchFamily="34" charset="0"/>
                <a:ea typeface="Verdana" pitchFamily="34" charset="0"/>
                <a:cs typeface="Times New Roman" pitchFamily="18" charset="0"/>
              </a:rPr>
              <a:t> </a:t>
            </a:r>
            <a:r>
              <a:rPr lang="el-GR" sz="2400" dirty="0">
                <a:latin typeface="Verdana" pitchFamily="34" charset="0"/>
                <a:ea typeface="Verdana" pitchFamily="34" charset="0"/>
                <a:cs typeface="Times New Roman" pitchFamily="18" charset="0"/>
              </a:rPr>
              <a:t>Οικονομικές ελαφρύνσεις (απαλλαγές από δημοτικά τέλη, δωρεάν προσφερόμενες υπηρεσίες σε αθλητισμό και πολιτισμό, επιδόματα ένδειας, ένταξη στο Κοινωνικό Παντοπωλείο – Συσσίτιο).</a:t>
            </a:r>
            <a:br>
              <a:rPr lang="el-GR" sz="2400" dirty="0">
                <a:latin typeface="Verdana" pitchFamily="34" charset="0"/>
                <a:ea typeface="Verdana"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98500" y="349250"/>
          <a:ext cx="8382000" cy="6934200"/>
        </p:xfrm>
        <a:graphic>
          <a:graphicData uri="http://schemas.openxmlformats.org/drawingml/2006/table">
            <a:tbl>
              <a:tblPr/>
              <a:tblGrid>
                <a:gridCol w="8382000"/>
              </a:tblGrid>
              <a:tr h="777503">
                <a:tc>
                  <a:txBody>
                    <a:bodyPr/>
                    <a:lstStyle/>
                    <a:p>
                      <a:pPr algn="ctr">
                        <a:lnSpc>
                          <a:spcPct val="115000"/>
                        </a:lnSpc>
                        <a:spcAft>
                          <a:spcPts val="0"/>
                        </a:spcAft>
                        <a:tabLst>
                          <a:tab pos="295275" algn="l"/>
                        </a:tabLst>
                      </a:pPr>
                      <a:r>
                        <a:rPr lang="el-GR" sz="3200" b="1" dirty="0">
                          <a:solidFill>
                            <a:srgbClr val="000000"/>
                          </a:solidFill>
                          <a:latin typeface="Calibri"/>
                          <a:ea typeface="Symbol"/>
                          <a:cs typeface="Calibri"/>
                        </a:rPr>
                        <a:t>Ευκαιρίες </a:t>
                      </a:r>
                      <a:endParaRPr lang="el-GR" sz="3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r>
              <a:tr h="6156697">
                <a:tc>
                  <a:txBody>
                    <a:bodyPr/>
                    <a:lstStyle/>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Πυκνό δίκτυο  Μ.Μ.Μ. (λεωφορείο, τρένο, μετρό)– ταυτόχρονη μείωση επιβατικών οχημάτων </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Αξιοποίηση εναλλακτικών μορφών ενέργειας</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Ηλεκτροκίνηση </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Νέες χρηματοδοτικές πηγές (ΕΣΠΑ 2021-2027 κλπ.)</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Αύξηση Πεζοδρόμων</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Ενίσχυση εθελοντικών δράσεων</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Αξιοποίηση πολιτιστικού αποθέματος</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Εφαρμογή ολοκληρωμένων σχεδίων και παρεμβάσεων για την αντιμετώπιση των πλημμυρών και των σεισμών</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Αξιοποίηση των ελεύθερων κοινόχρηστων χώρων του Δήμου</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Εφαρμογή δράσεων εξοικονόμησης ενέργειας σε ιδιωτικά και δημόσια κτίρια</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Συνεργασία με περιβαλλοντικούς &amp; τοπικούς φορείς για την προώθηση των δράσεων ορθολογικής διαχείρισης του περιβάλλοντος</a:t>
                      </a:r>
                      <a:endParaRPr lang="el-GR" sz="2000" b="1"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546100" y="958850"/>
          <a:ext cx="8475133" cy="5531218"/>
        </p:xfrm>
        <a:graphic>
          <a:graphicData uri="http://schemas.openxmlformats.org/drawingml/2006/table">
            <a:tbl>
              <a:tblPr/>
              <a:tblGrid>
                <a:gridCol w="3812257"/>
                <a:gridCol w="4662876"/>
              </a:tblGrid>
              <a:tr h="1205536">
                <a:tc>
                  <a:txBody>
                    <a:bodyPr/>
                    <a:lstStyle/>
                    <a:p>
                      <a:pPr algn="ctr">
                        <a:lnSpc>
                          <a:spcPct val="107000"/>
                        </a:lnSpc>
                        <a:spcAft>
                          <a:spcPts val="0"/>
                        </a:spcAft>
                      </a:pPr>
                      <a:r>
                        <a:rPr lang="el-GR" sz="2000" b="1" dirty="0">
                          <a:solidFill>
                            <a:srgbClr val="000000"/>
                          </a:solidFill>
                          <a:latin typeface="Verdana"/>
                          <a:ea typeface="Times New Roman"/>
                          <a:cs typeface="Calibri"/>
                        </a:rPr>
                        <a:t>Υγεία</a:t>
                      </a:r>
                      <a:endParaRPr lang="el-GR"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Τμήμα Προληπτικής Ιατρικής</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Κοινωνικό Φαρμακείο</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Κοινωνικό Ιατρείο Αλληλεγγύης</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Δημόσια Υγεία</a:t>
                      </a:r>
                      <a:endParaRPr lang="el-GR" sz="1700" b="1" dirty="0">
                        <a:solidFill>
                          <a:srgbClr val="000000"/>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6920">
                <a:tc>
                  <a:txBody>
                    <a:bodyPr/>
                    <a:lstStyle/>
                    <a:p>
                      <a:pPr algn="ctr">
                        <a:lnSpc>
                          <a:spcPct val="107000"/>
                        </a:lnSpc>
                        <a:spcAft>
                          <a:spcPts val="0"/>
                        </a:spcAft>
                      </a:pPr>
                      <a:r>
                        <a:rPr lang="el-GR" sz="2000" b="1" dirty="0">
                          <a:solidFill>
                            <a:srgbClr val="000000"/>
                          </a:solidFill>
                          <a:latin typeface="Verdana"/>
                          <a:ea typeface="Times New Roman"/>
                          <a:cs typeface="Calibri"/>
                        </a:rPr>
                        <a:t>Στήριξη και Αποκατάσταση</a:t>
                      </a:r>
                      <a:endParaRPr lang="el-GR"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Κοινωνικό Παντοπωλείο - Συσσίτιο </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err="1">
                          <a:solidFill>
                            <a:srgbClr val="000000"/>
                          </a:solidFill>
                          <a:latin typeface="Verdana"/>
                          <a:ea typeface="Times New Roman"/>
                          <a:cs typeface="Calibri"/>
                        </a:rPr>
                        <a:t>Προνοιακά</a:t>
                      </a:r>
                      <a:r>
                        <a:rPr lang="el-GR" sz="1700" b="1" dirty="0">
                          <a:solidFill>
                            <a:srgbClr val="000000"/>
                          </a:solidFill>
                          <a:latin typeface="Verdana"/>
                          <a:ea typeface="Times New Roman"/>
                          <a:cs typeface="Calibri"/>
                        </a:rPr>
                        <a:t> Επιδόματα</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Κοινωνικό Εισόδημα Αλληλεγγύης (ΚΕΑ)</a:t>
                      </a:r>
                      <a:endParaRPr lang="el-GR" sz="1700" b="1" dirty="0">
                        <a:solidFill>
                          <a:srgbClr val="000000"/>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06920">
                <a:tc>
                  <a:txBody>
                    <a:bodyPr/>
                    <a:lstStyle/>
                    <a:p>
                      <a:pPr algn="ctr">
                        <a:lnSpc>
                          <a:spcPct val="107000"/>
                        </a:lnSpc>
                        <a:spcAft>
                          <a:spcPts val="0"/>
                        </a:spcAft>
                      </a:pPr>
                      <a:r>
                        <a:rPr lang="el-GR" sz="2000" b="1" dirty="0">
                          <a:solidFill>
                            <a:srgbClr val="000000"/>
                          </a:solidFill>
                          <a:latin typeface="Verdana"/>
                          <a:ea typeface="Times New Roman"/>
                          <a:cs typeface="Calibri"/>
                        </a:rPr>
                        <a:t>Ευπαθείς Ομάδες</a:t>
                      </a:r>
                      <a:endParaRPr lang="el-GR"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Άτομα με Αναπηρία</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Συμβουλευτικό Κέντρο Γυναικών</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Κέντρο Κοινότητας</a:t>
                      </a:r>
                      <a:endParaRPr lang="el-GR" sz="1700" b="1" dirty="0">
                        <a:solidFill>
                          <a:srgbClr val="000000"/>
                        </a:solidFill>
                        <a:latin typeface="Calibri"/>
                        <a:cs typeface="Times New Roman"/>
                      </a:endParaRPr>
                    </a:p>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Κέντρο Κοινότητας - Παράρτημα </a:t>
                      </a:r>
                      <a:r>
                        <a:rPr lang="el-GR" sz="1700" b="1" dirty="0" err="1">
                          <a:solidFill>
                            <a:srgbClr val="000000"/>
                          </a:solidFill>
                          <a:latin typeface="Verdana"/>
                          <a:ea typeface="Times New Roman"/>
                          <a:cs typeface="Calibri"/>
                        </a:rPr>
                        <a:t>Ρομά</a:t>
                      </a:r>
                      <a:endParaRPr lang="el-GR" sz="1700" b="1" dirty="0">
                        <a:solidFill>
                          <a:srgbClr val="000000"/>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2768">
                <a:tc>
                  <a:txBody>
                    <a:bodyPr/>
                    <a:lstStyle/>
                    <a:p>
                      <a:pPr algn="ctr">
                        <a:lnSpc>
                          <a:spcPct val="107000"/>
                        </a:lnSpc>
                        <a:spcAft>
                          <a:spcPts val="0"/>
                        </a:spcAft>
                      </a:pPr>
                      <a:r>
                        <a:rPr lang="el-GR" sz="2000" b="1" dirty="0">
                          <a:solidFill>
                            <a:srgbClr val="000000"/>
                          </a:solidFill>
                          <a:latin typeface="Verdana"/>
                          <a:ea typeface="Times New Roman"/>
                          <a:cs typeface="Calibri"/>
                        </a:rPr>
                        <a:t>Τρίτη Ηλικία</a:t>
                      </a:r>
                      <a:endParaRPr lang="el-GR"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Κέντρα Ανοιχτής Προστασίας Ηλικιωμένων</a:t>
                      </a:r>
                      <a:endParaRPr lang="el-GR" sz="1700" b="1" dirty="0">
                        <a:solidFill>
                          <a:srgbClr val="000000"/>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074">
                <a:tc>
                  <a:txBody>
                    <a:bodyPr/>
                    <a:lstStyle/>
                    <a:p>
                      <a:pPr algn="ctr">
                        <a:lnSpc>
                          <a:spcPct val="107000"/>
                        </a:lnSpc>
                        <a:spcAft>
                          <a:spcPts val="0"/>
                        </a:spcAft>
                      </a:pPr>
                      <a:r>
                        <a:rPr lang="el-GR" sz="2000" b="1" dirty="0">
                          <a:solidFill>
                            <a:srgbClr val="000000"/>
                          </a:solidFill>
                          <a:latin typeface="Verdana"/>
                          <a:ea typeface="Times New Roman"/>
                          <a:cs typeface="Calibri"/>
                        </a:rPr>
                        <a:t>Δημοτική Επιτροπή Ισότητας</a:t>
                      </a:r>
                      <a:endParaRPr lang="el-GR" sz="2000" b="1"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07000"/>
                        </a:lnSpc>
                        <a:spcAft>
                          <a:spcPts val="0"/>
                        </a:spcAft>
                        <a:buFont typeface="Courier New"/>
                        <a:buChar char="o"/>
                      </a:pPr>
                      <a:r>
                        <a:rPr lang="el-GR" sz="1700" b="1" dirty="0">
                          <a:solidFill>
                            <a:srgbClr val="000000"/>
                          </a:solidFill>
                          <a:latin typeface="Verdana"/>
                          <a:ea typeface="Times New Roman"/>
                          <a:cs typeface="Calibri"/>
                        </a:rPr>
                        <a:t>Δημοτική Επιτροπή Ισότητας</a:t>
                      </a:r>
                      <a:endParaRPr lang="el-GR" sz="1700" b="1" dirty="0">
                        <a:solidFill>
                          <a:srgbClr val="000000"/>
                        </a:solidFill>
                        <a:latin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1"/>
          <p:cNvSpPr>
            <a:spLocks noChangeArrowheads="1"/>
          </p:cNvSpPr>
          <p:nvPr/>
        </p:nvSpPr>
        <p:spPr bwMode="auto">
          <a:xfrm>
            <a:off x="317501" y="339146"/>
            <a:ext cx="9144000" cy="7386627"/>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900" b="1" dirty="0">
                <a:latin typeface="Verdana" pitchFamily="34" charset="0"/>
                <a:ea typeface="Calibri" pitchFamily="34" charset="0"/>
                <a:cs typeface="Calibri" pitchFamily="34" charset="0"/>
              </a:rPr>
              <a:t>Άτομα με Αναπηρία </a:t>
            </a:r>
            <a:r>
              <a:rPr lang="el-GR" sz="2900" b="1" dirty="0">
                <a:latin typeface="Calibri"/>
                <a:ea typeface="Calibri" pitchFamily="34" charset="0"/>
                <a:cs typeface="Calibri" pitchFamily="34" charset="0"/>
              </a:rPr>
              <a:t>–</a:t>
            </a:r>
            <a:r>
              <a:rPr lang="el-GR" sz="2900" b="1" dirty="0">
                <a:latin typeface="Verdana" pitchFamily="34" charset="0"/>
                <a:ea typeface="Calibri" pitchFamily="34" charset="0"/>
                <a:cs typeface="Calibri" pitchFamily="34" charset="0"/>
              </a:rPr>
              <a:t> Ισότιμη αντιμετώπιση</a:t>
            </a:r>
            <a:endParaRPr lang="el-GR" sz="2900" b="1" dirty="0">
              <a:latin typeface="Arial" pitchFamily="34" charset="0"/>
              <a:cs typeface="Arial" pitchFamily="34" charset="0"/>
            </a:endParaRP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Ράμπες και χώροι υγιεινής </a:t>
            </a:r>
            <a:r>
              <a:rPr lang="el-GR" sz="2100" b="1" dirty="0" err="1">
                <a:latin typeface="Verdana" pitchFamily="34" charset="0"/>
                <a:ea typeface="Calibri" pitchFamily="34" charset="0"/>
                <a:cs typeface="Calibri" pitchFamily="34" charset="0"/>
              </a:rPr>
              <a:t>ΑμεΑ</a:t>
            </a:r>
            <a:r>
              <a:rPr lang="el-GR" sz="2100" b="1" dirty="0">
                <a:latin typeface="Verdana" pitchFamily="34" charset="0"/>
                <a:ea typeface="Calibri" pitchFamily="34" charset="0"/>
                <a:cs typeface="Calibri" pitchFamily="34" charset="0"/>
              </a:rPr>
              <a:t> </a:t>
            </a:r>
            <a:r>
              <a:rPr lang="el-GR" sz="2100" dirty="0">
                <a:latin typeface="Verdana" pitchFamily="34" charset="0"/>
                <a:ea typeface="Calibri" pitchFamily="34" charset="0"/>
                <a:cs typeface="Calibri" pitchFamily="34" charset="0"/>
              </a:rPr>
              <a:t>στα σχολεία και στα κτήρια του  Δήμου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Ανελκυστήρες στα σχολεία </a:t>
            </a:r>
            <a:endParaRPr lang="el-GR" sz="2100" b="1" dirty="0">
              <a:latin typeface="Arial" pitchFamily="34" charset="0"/>
              <a:cs typeface="Arial" pitchFamily="34" charset="0"/>
            </a:endParaRP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Αναβατόρια για τις δημοτικές πισίνες </a:t>
            </a:r>
            <a:r>
              <a:rPr lang="el-GR" sz="2100" dirty="0">
                <a:latin typeface="Verdana" pitchFamily="34" charset="0"/>
                <a:ea typeface="Calibri" pitchFamily="34" charset="0"/>
                <a:cs typeface="Calibri" pitchFamily="34" charset="0"/>
              </a:rPr>
              <a:t>και προγράμματα άθλησης για ανάπηρους πολίτες.</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Αναβατόριο</a:t>
            </a:r>
            <a:r>
              <a:rPr lang="el-GR" sz="2100" b="1" dirty="0">
                <a:latin typeface="Calibri"/>
                <a:ea typeface="Calibri" pitchFamily="34" charset="0"/>
                <a:cs typeface="Calibri" pitchFamily="34" charset="0"/>
              </a:rPr>
              <a:t> </a:t>
            </a:r>
            <a:r>
              <a:rPr lang="el-GR" sz="2100" b="1" dirty="0">
                <a:latin typeface="Verdana" pitchFamily="34" charset="0"/>
                <a:ea typeface="Calibri" pitchFamily="34" charset="0"/>
                <a:cs typeface="Calibri" pitchFamily="34" charset="0"/>
              </a:rPr>
              <a:t> στην αίθουσα του Δημοτικού Συμβουλίου</a:t>
            </a:r>
            <a:endParaRPr lang="el-GR" sz="2100" b="1" dirty="0">
              <a:latin typeface="Arial" pitchFamily="34" charset="0"/>
              <a:cs typeface="Arial" pitchFamily="34" charset="0"/>
            </a:endParaRP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Δια ζώσης εξυπηρέτηση στη νοηματική γλώσσα στα ΚΕΠ </a:t>
            </a:r>
            <a:r>
              <a:rPr lang="el-GR" sz="2100" dirty="0">
                <a:latin typeface="Verdana" pitchFamily="34" charset="0"/>
                <a:ea typeface="Calibri" pitchFamily="34" charset="0"/>
                <a:cs typeface="Calibri" pitchFamily="34" charset="0"/>
              </a:rPr>
              <a:t>Χαλανδρίου.</a:t>
            </a: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Ειδικό σχεδιασμό για την ένταξη των </a:t>
            </a:r>
            <a:r>
              <a:rPr lang="el-GR" sz="2100" b="1" dirty="0" err="1">
                <a:latin typeface="Verdana" pitchFamily="34" charset="0"/>
                <a:ea typeface="Calibri" pitchFamily="34" charset="0"/>
                <a:cs typeface="Calibri" pitchFamily="34" charset="0"/>
              </a:rPr>
              <a:t>ΑμεΑ</a:t>
            </a:r>
            <a:r>
              <a:rPr lang="el-GR" sz="2100" b="1" dirty="0">
                <a:latin typeface="Verdana" pitchFamily="34" charset="0"/>
                <a:ea typeface="Calibri" pitchFamily="34" charset="0"/>
                <a:cs typeface="Calibri" pitchFamily="34" charset="0"/>
              </a:rPr>
              <a:t> στην αντιμετώπιση φυσικών καταστροφών</a:t>
            </a:r>
            <a:endParaRPr lang="el-GR" sz="2100" b="1" dirty="0">
              <a:latin typeface="Arial" pitchFamily="34" charset="0"/>
              <a:cs typeface="Arial" pitchFamily="34" charset="0"/>
            </a:endParaRPr>
          </a:p>
          <a:p>
            <a:pPr defTabSz="914311" eaLnBrk="0" fontAlgn="base" hangingPunct="0">
              <a:lnSpc>
                <a:spcPct val="150000"/>
              </a:lnSpc>
              <a:spcBef>
                <a:spcPct val="0"/>
              </a:spcBef>
              <a:spcAft>
                <a:spcPct val="0"/>
              </a:spcAft>
              <a:buFont typeface="Arial" pitchFamily="34" charset="0"/>
              <a:buChar char="•"/>
            </a:pPr>
            <a:r>
              <a:rPr lang="el-GR" sz="2100" b="1" dirty="0">
                <a:latin typeface="Verdana" pitchFamily="34" charset="0"/>
                <a:ea typeface="Calibri" pitchFamily="34" charset="0"/>
                <a:cs typeface="Calibri" pitchFamily="34" charset="0"/>
              </a:rPr>
              <a:t>Καθολικά </a:t>
            </a:r>
            <a:r>
              <a:rPr lang="el-GR" sz="2100" b="1" dirty="0" err="1">
                <a:latin typeface="Verdana" pitchFamily="34" charset="0"/>
                <a:ea typeface="Calibri" pitchFamily="34" charset="0"/>
                <a:cs typeface="Calibri" pitchFamily="34" charset="0"/>
              </a:rPr>
              <a:t>προσβάσιμες</a:t>
            </a:r>
            <a:r>
              <a:rPr lang="el-GR" sz="2100" b="1" dirty="0">
                <a:latin typeface="Verdana" pitchFamily="34" charset="0"/>
                <a:ea typeface="Calibri" pitchFamily="34" charset="0"/>
                <a:cs typeface="Calibri" pitchFamily="34" charset="0"/>
              </a:rPr>
              <a:t> παραστάσεις στο Θέατρο Ρεματιάς</a:t>
            </a:r>
          </a:p>
          <a:p>
            <a:pPr defTabSz="914311" eaLnBrk="0" fontAlgn="base" hangingPunct="0">
              <a:lnSpc>
                <a:spcPct val="150000"/>
              </a:lnSpc>
              <a:spcBef>
                <a:spcPct val="0"/>
              </a:spcBef>
              <a:spcAft>
                <a:spcPct val="0"/>
              </a:spcAft>
              <a:buFont typeface="Arial" pitchFamily="34" charset="0"/>
              <a:buChar char="•"/>
            </a:pPr>
            <a:r>
              <a:rPr lang="el-GR" sz="2100" b="1" dirty="0" err="1">
                <a:latin typeface="Verdana" pitchFamily="34" charset="0"/>
                <a:ea typeface="Calibri" pitchFamily="34" charset="0"/>
                <a:cs typeface="Calibri" pitchFamily="34" charset="0"/>
              </a:rPr>
              <a:t>Χωροθέτηση</a:t>
            </a:r>
            <a:r>
              <a:rPr lang="el-GR" sz="2100" b="1" dirty="0">
                <a:latin typeface="Verdana" pitchFamily="34" charset="0"/>
                <a:ea typeface="Calibri" pitchFamily="34" charset="0"/>
                <a:cs typeface="Calibri" pitchFamily="34" charset="0"/>
              </a:rPr>
              <a:t> σχολικής μονάδας Ειδικής Αγωγής </a:t>
            </a:r>
            <a:r>
              <a:rPr lang="el-GR" sz="2100" dirty="0">
                <a:latin typeface="Verdana" pitchFamily="34" charset="0"/>
                <a:ea typeface="Calibri" pitchFamily="34" charset="0"/>
                <a:cs typeface="Calibri" pitchFamily="34" charset="0"/>
              </a:rPr>
              <a:t>στο Πάτημα Χαλανδρίου</a:t>
            </a: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Arial" pitchFamily="34" charset="0"/>
              <a:cs typeface="Arial"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079500" y="192081"/>
            <a:ext cx="8001000" cy="770979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Ειδικές πληθυσμιακές ομάδες - </a:t>
            </a:r>
            <a:r>
              <a:rPr lang="el-GR" sz="3200" b="1" dirty="0" err="1">
                <a:latin typeface="Verdana" pitchFamily="34" charset="0"/>
                <a:ea typeface="Calibri" pitchFamily="34" charset="0"/>
                <a:cs typeface="Times New Roman" pitchFamily="18" charset="0"/>
              </a:rPr>
              <a:t>Ρομά</a:t>
            </a:r>
            <a:r>
              <a:rPr lang="el-GR" sz="3200" b="1" dirty="0">
                <a:latin typeface="Verdana" pitchFamily="34" charset="0"/>
                <a:ea typeface="Calibri" pitchFamily="34" charset="0"/>
                <a:cs typeface="Times New Roman" pitchFamily="18" charset="0"/>
              </a:rPr>
              <a:t/>
            </a:r>
            <a:br>
              <a:rPr lang="el-GR" sz="32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Εθνική Στρατηγική για την Κοινωνική Ένταξη των </a:t>
            </a:r>
            <a:r>
              <a:rPr lang="el-GR" sz="2100" dirty="0" err="1">
                <a:latin typeface="Verdana" pitchFamily="34" charset="0"/>
                <a:ea typeface="Calibri" pitchFamily="34" charset="0"/>
                <a:cs typeface="Times New Roman" pitchFamily="18" charset="0"/>
              </a:rPr>
              <a:t>Ρομά</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a:t>
            </a:r>
            <a:r>
              <a:rPr lang="el-GR" sz="2100" b="1" dirty="0">
                <a:latin typeface="Calibri"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Δράσεις ένταξης στον τομέα της υγείας, της απασχόλησης και της εκπαίδευσης</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Verdana" pitchFamily="34" charset="0"/>
              <a:ea typeface="Calibri" pitchFamily="34" charset="0"/>
              <a:cs typeface="Times New Roman" pitchFamily="18" charset="0"/>
            </a:endParaRPr>
          </a:p>
          <a:p>
            <a:pPr defTabSz="914311" fontAlgn="base">
              <a:lnSpc>
                <a:spcPct val="150000"/>
              </a:lnSpc>
              <a:spcBef>
                <a:spcPct val="0"/>
              </a:spcBef>
              <a:spcAft>
                <a:spcPct val="0"/>
              </a:spcAft>
            </a:pPr>
            <a:r>
              <a:rPr lang="el-GR" sz="2100" b="1" dirty="0">
                <a:latin typeface="Verdana" pitchFamily="34" charset="0"/>
                <a:ea typeface="Calibri" pitchFamily="34" charset="0"/>
                <a:cs typeface="Times New Roman" pitchFamily="18" charset="0"/>
              </a:rPr>
              <a:t>√ Σχέδιο σταδιακής, ανά οικογένεια, μετεγκατάστασης </a:t>
            </a:r>
            <a:r>
              <a:rPr lang="el-GR" sz="2100" dirty="0">
                <a:latin typeface="Verdana" pitchFamily="34" charset="0"/>
                <a:ea typeface="Calibri" pitchFamily="34" charset="0"/>
                <a:cs typeface="Times New Roman" pitchFamily="18" charset="0"/>
              </a:rPr>
              <a:t>(κατάργηση του καταυλισμού στο Πάτημα, μετεγκατάσταση 122 ατόμων από τον καταυλισμό στο Νομισματοκοπείο)</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sz="2100" dirty="0">
              <a:latin typeface="Arial" pitchFamily="34" charset="0"/>
              <a:cs typeface="Arial"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622300" y="35699"/>
            <a:ext cx="8610600" cy="506291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Παιδεία και εκπαίδευση</a:t>
            </a: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endParaRPr lang="el-GR" sz="2100" b="1"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48 σχολεία</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Calibri"/>
              <a:ea typeface="Calibri" pitchFamily="34" charset="0"/>
              <a:cs typeface="Times New Roman" pitchFamily="18" charset="0"/>
            </a:endParaRPr>
          </a:p>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4.500.000 €</a:t>
            </a:r>
            <a:r>
              <a:rPr lang="el-GR" sz="2100" dirty="0">
                <a:latin typeface="Verdana" pitchFamily="34" charset="0"/>
                <a:ea typeface="Calibri" pitchFamily="34" charset="0"/>
                <a:cs typeface="Times New Roman" pitchFamily="18" charset="0"/>
              </a:rPr>
              <a:t> έχουν επενδυθεί  για να είναι ασφαλή, </a:t>
            </a:r>
            <a:r>
              <a:rPr lang="el-GR" sz="2100" dirty="0" err="1">
                <a:latin typeface="Verdana" pitchFamily="34" charset="0"/>
                <a:ea typeface="Calibri" pitchFamily="34" charset="0"/>
                <a:cs typeface="Times New Roman" pitchFamily="18" charset="0"/>
              </a:rPr>
              <a:t>προσβάσιμα</a:t>
            </a:r>
            <a:r>
              <a:rPr lang="el-GR" sz="2100" dirty="0">
                <a:latin typeface="Verdana" pitchFamily="34" charset="0"/>
                <a:ea typeface="Calibri" pitchFamily="34" charset="0"/>
                <a:cs typeface="Times New Roman" pitchFamily="18" charset="0"/>
              </a:rPr>
              <a:t> και όμορφα τα σχολεία του Δήμου Χαλανδρίου</a:t>
            </a: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sz="2100" dirty="0">
              <a:latin typeface="Calibri"/>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1.248,732 € έχουν επενδυθεί </a:t>
            </a:r>
            <a:r>
              <a:rPr lang="el-GR" sz="2100" b="1" i="1" dirty="0">
                <a:solidFill>
                  <a:srgbClr val="FF0000"/>
                </a:solidFill>
                <a:latin typeface="Verdana" pitchFamily="34" charset="0"/>
                <a:ea typeface="Calibri" pitchFamily="34" charset="0"/>
                <a:cs typeface="Times New Roman" pitchFamily="18" charset="0"/>
              </a:rPr>
              <a:t>για την ενεργειακή αναβάθμιση τους</a:t>
            </a:r>
          </a:p>
          <a:p>
            <a:pPr defTabSz="914311" eaLnBrk="0" fontAlgn="base" hangingPunct="0">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3.484,353 € θα επενδυθούν </a:t>
            </a:r>
            <a:r>
              <a:rPr lang="el-GR" sz="2100" b="1" i="1" dirty="0">
                <a:solidFill>
                  <a:srgbClr val="FF0000"/>
                </a:solidFill>
                <a:latin typeface="Verdana" pitchFamily="34" charset="0"/>
                <a:ea typeface="Calibri" pitchFamily="34" charset="0"/>
                <a:cs typeface="Times New Roman" pitchFamily="18" charset="0"/>
              </a:rPr>
              <a:t>για να γίνουν 12 σχολεία ενεργειακά αυτόνομα </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pic>
        <p:nvPicPr>
          <p:cNvPr id="3" name="2 - Εικόν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4889500" y="4387850"/>
            <a:ext cx="4458970" cy="2895599"/>
          </a:xfrm>
          <a:prstGeom prst="rect">
            <a:avLst/>
          </a:prstGeom>
        </p:spPr>
      </p:pic>
      <p:sp>
        <p:nvSpPr>
          <p:cNvPr id="4" name="3 - Ορθογώνιο"/>
          <p:cNvSpPr/>
          <p:nvPr/>
        </p:nvSpPr>
        <p:spPr>
          <a:xfrm>
            <a:off x="469900" y="4747746"/>
            <a:ext cx="4191000" cy="1569660"/>
          </a:xfrm>
          <a:prstGeom prst="rect">
            <a:avLst/>
          </a:prstGeom>
        </p:spPr>
        <p:txBody>
          <a:bodyPr wrap="square">
            <a:spAutoFit/>
          </a:bodyPr>
          <a:lstStyle/>
          <a:p>
            <a:r>
              <a:rPr lang="el-GR" sz="2400" b="1" dirty="0" smtClean="0">
                <a:solidFill>
                  <a:srgbClr val="FF0000"/>
                </a:solidFill>
                <a:latin typeface="Verdana" pitchFamily="34" charset="0"/>
                <a:ea typeface="Verdana" pitchFamily="34" charset="0"/>
                <a:cs typeface="Times New Roman" pitchFamily="18" charset="0"/>
              </a:rPr>
              <a:t>Ελεύθερο Πανεπιστήμιο Δήμου Χαλανδρίου – Δια βίου μάθηση</a:t>
            </a:r>
            <a:endParaRPr lang="el-GR" sz="2400"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698500" y="190829"/>
            <a:ext cx="8229600" cy="6032411"/>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Βρεφονηπιακοί σταθμοί</a:t>
            </a:r>
          </a:p>
          <a:p>
            <a:pPr defTabSz="914311" fontAlgn="base">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 8 δομές προσχολικής αγωγής</a:t>
            </a:r>
            <a:r>
              <a:rPr lang="el-GR" sz="2100" dirty="0">
                <a:latin typeface="Verdana" pitchFamily="34" charset="0"/>
                <a:ea typeface="Calibri" pitchFamily="34" charset="0"/>
                <a:cs typeface="Times New Roman" pitchFamily="18" charset="0"/>
              </a:rPr>
              <a:t>, με ΔΩΡΕΑΝ φοίτηση για εισοδήματα έως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25.000 και υποδειγματική λειτουργία:</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Επιλογή βρεφών και νηπίων από την ανεξάρτητη Ειδική </a:t>
            </a:r>
            <a:r>
              <a:rPr lang="el-GR" sz="2100" b="1" dirty="0" err="1">
                <a:latin typeface="Verdana" pitchFamily="34" charset="0"/>
                <a:ea typeface="Calibri" pitchFamily="34" charset="0"/>
                <a:cs typeface="Times New Roman" pitchFamily="18" charset="0"/>
              </a:rPr>
              <a:t>Διαπαραταξιακή</a:t>
            </a:r>
            <a:r>
              <a:rPr lang="el-GR" sz="2100" b="1" dirty="0">
                <a:latin typeface="Verdana" pitchFamily="34" charset="0"/>
                <a:ea typeface="Calibri" pitchFamily="34" charset="0"/>
                <a:cs typeface="Times New Roman" pitchFamily="18" charset="0"/>
              </a:rPr>
              <a:t> Επιτροπή </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Επάρκεια προσωπικού</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Σύστημα HACCP/Σύστημα διασφάλισης της ποιότητας και της υγιεινής στη διαχείριση των τροφίμων</a:t>
            </a:r>
            <a:endParaRPr lang="el-GR" sz="2100" b="1"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Στήριξη της δομής του συσσιτίου </a:t>
            </a:r>
            <a:r>
              <a:rPr lang="el-GR" sz="2100" dirty="0">
                <a:latin typeface="Verdana" pitchFamily="34" charset="0"/>
                <a:ea typeface="Calibri" pitchFamily="34" charset="0"/>
                <a:cs typeface="Times New Roman" pitchFamily="18" charset="0"/>
              </a:rPr>
              <a:t>/συμμετοχή στις δράσεις ευαισθητοποίησης για το </a:t>
            </a:r>
            <a:r>
              <a:rPr lang="en-US" sz="2100" b="1" dirty="0">
                <a:latin typeface="Verdana" pitchFamily="34" charset="0"/>
                <a:ea typeface="Calibri" pitchFamily="34" charset="0"/>
                <a:cs typeface="Times New Roman" pitchFamily="18" charset="0"/>
              </a:rPr>
              <a:t>Food Save</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17500" y="46762"/>
            <a:ext cx="8915400" cy="797140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Πολιτιστικές υποδομές &amp; δράσεις</a:t>
            </a: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endParaRPr lang="el-GR" sz="2100" b="1"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Φεστιβάλ Ρεματιάς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(40 χρόνια) με δεκάδες δωρεάν παραστάσεις</a:t>
            </a: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Φιλαρμονική Ορχήστρα (70 χρόνια) δωρεάν μαθήματα μουσικών οργάνων σε περισσότερα από 400 παιδιά</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Συμφωνική Ορχήστρα Νέων</a:t>
            </a: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9 Καλλιτεχνικά Εργαστήρια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200 συμμετέχοντες</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Μικτή Πολυφωνική Χορωδία 60+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Καλλιτεχνικό Φεστιβάλ Τρίτης Ηλικίας</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Πολύτιμες εκδόσεις για την τέχνη και την ιστορική μνήμη</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546101" y="-292352"/>
            <a:ext cx="8169003" cy="6832630"/>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fontAlgn="base">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Παραγωγή ντοκιμαντέρ με διεθνείς πλέον διακρίσεις (</a:t>
            </a:r>
            <a:r>
              <a:rPr lang="el-GR" sz="2100" dirty="0" err="1">
                <a:latin typeface="Verdana" pitchFamily="34" charset="0"/>
                <a:ea typeface="Calibri" pitchFamily="34" charset="0"/>
                <a:cs typeface="Times New Roman" pitchFamily="18" charset="0"/>
              </a:rPr>
              <a:t>Μικρασία</a:t>
            </a:r>
            <a:r>
              <a:rPr lang="el-GR" sz="2100" dirty="0">
                <a:latin typeface="Verdana" pitchFamily="34" charset="0"/>
                <a:ea typeface="Calibri" pitchFamily="34" charset="0"/>
                <a:cs typeface="Times New Roman" pitchFamily="18" charset="0"/>
              </a:rPr>
              <a:t>,   Πολυτεχνείο, Πάνος </a:t>
            </a:r>
            <a:r>
              <a:rPr lang="el-GR" sz="2100" dirty="0" err="1">
                <a:latin typeface="Verdana" pitchFamily="34" charset="0"/>
                <a:ea typeface="Calibri" pitchFamily="34" charset="0"/>
                <a:cs typeface="Times New Roman" pitchFamily="18" charset="0"/>
              </a:rPr>
              <a:t>Γεραμάνης</a:t>
            </a:r>
            <a:r>
              <a:rPr lang="el-GR" sz="2100" dirty="0">
                <a:latin typeface="Verdana" pitchFamily="34" charset="0"/>
                <a:ea typeface="Calibri" pitchFamily="34" charset="0"/>
                <a:cs typeface="Times New Roman" pitchFamily="18" charset="0"/>
              </a:rPr>
              <a:t>, Καλλιόπη Μουστάκα).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Δεκάδες εκδηλώσεις για τον Πολιτισμό και την ιστορική μνήμη </a:t>
            </a:r>
          </a:p>
          <a:p>
            <a:pPr defTabSz="914311" fontAlgn="base">
              <a:spcBef>
                <a:spcPct val="0"/>
              </a:spcBef>
              <a:spcAft>
                <a:spcPct val="0"/>
              </a:spcAft>
            </a:pPr>
            <a:endParaRPr lang="el-GR" sz="2100" dirty="0">
              <a:latin typeface="Verdana" pitchFamily="34" charset="0"/>
              <a:ea typeface="Calibri" pitchFamily="34" charset="0"/>
              <a:cs typeface="Times New Roman" pitchFamily="18" charset="0"/>
            </a:endParaRPr>
          </a:p>
          <a:p>
            <a:pPr defTabSz="914311" fontAlgn="base">
              <a:spcBef>
                <a:spcPct val="0"/>
              </a:spcBef>
              <a:spcAft>
                <a:spcPct val="0"/>
              </a:spcAft>
            </a:pPr>
            <a:r>
              <a:rPr lang="el-GR" sz="2100" b="1" dirty="0" err="1">
                <a:latin typeface="Verdana" pitchFamily="34" charset="0"/>
                <a:ea typeface="Calibri" pitchFamily="34" charset="0"/>
                <a:cs typeface="Times New Roman" pitchFamily="18" charset="0"/>
              </a:rPr>
              <a:t>√</a:t>
            </a:r>
            <a:r>
              <a:rPr lang="el-GR" sz="2100" dirty="0" err="1">
                <a:latin typeface="Verdana" pitchFamily="34" charset="0"/>
                <a:ea typeface="Calibri" pitchFamily="34" charset="0"/>
                <a:cs typeface="Times New Roman" pitchFamily="18" charset="0"/>
              </a:rPr>
              <a:t>Κτίριο</a:t>
            </a:r>
            <a:r>
              <a:rPr lang="el-GR" sz="2100" dirty="0">
                <a:latin typeface="Verdana" pitchFamily="34" charset="0"/>
                <a:ea typeface="Calibri" pitchFamily="34" charset="0"/>
                <a:cs typeface="Times New Roman" pitchFamily="18" charset="0"/>
              </a:rPr>
              <a:t>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Νόμπελ</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(τρεις εικαστικές εκθέσεις και χιλιάδες επισκέπτες)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a:t>
            </a:r>
            <a:r>
              <a:rPr lang="el-GR" sz="2100" dirty="0">
                <a:latin typeface="Calibri"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Δημοτική Βιβλιοθήκη, με περισσότερους από 10.000 τίτλους (Λέσχης Ανάγνωσης, Μαραθώνιος Ανάγνωσης)</a:t>
            </a:r>
            <a:endParaRPr lang="el-GR" sz="2100" dirty="0">
              <a:latin typeface="Arial" pitchFamily="34" charset="0"/>
              <a:cs typeface="Arial" pitchFamily="34" charset="0"/>
            </a:endParaRPr>
          </a:p>
          <a:p>
            <a:pPr defTabSz="914311" eaLnBrk="0" fontAlgn="base" hangingPunct="0">
              <a:spcBef>
                <a:spcPct val="0"/>
              </a:spcBef>
              <a:spcAft>
                <a:spcPct val="0"/>
              </a:spcAft>
            </a:pPr>
            <a:r>
              <a:rPr lang="el-GR" sz="2100" dirty="0">
                <a:latin typeface="Verdana" pitchFamily="34" charset="0"/>
                <a:ea typeface="Calibri" pitchFamily="34" charset="0"/>
                <a:cs typeface="Times New Roman" pitchFamily="18" charset="0"/>
              </a:rPr>
              <a:t>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Ομάδα Προφορικής Ιστορίας (Ιδρυτικό μέλος του Ιστορικού Τοπικού Αρχείου)</a:t>
            </a:r>
          </a:p>
          <a:p>
            <a:pPr defTabSz="914311" eaLnBrk="0" fontAlgn="base" hangingPunct="0">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err="1">
                <a:latin typeface="Verdana" pitchFamily="34" charset="0"/>
                <a:ea typeface="Calibri" pitchFamily="34" charset="0"/>
                <a:cs typeface="Times New Roman" pitchFamily="18" charset="0"/>
              </a:rPr>
              <a:t>√</a:t>
            </a:r>
            <a:r>
              <a:rPr lang="el-GR" sz="2100" dirty="0" err="1">
                <a:latin typeface="Verdana" pitchFamily="34" charset="0"/>
                <a:ea typeface="Calibri" pitchFamily="34" charset="0"/>
                <a:cs typeface="Times New Roman" pitchFamily="18" charset="0"/>
              </a:rPr>
              <a:t>Κέντρο</a:t>
            </a:r>
            <a:r>
              <a:rPr lang="el-GR" sz="2100" dirty="0">
                <a:latin typeface="Verdana" pitchFamily="34" charset="0"/>
                <a:ea typeface="Calibri" pitchFamily="34" charset="0"/>
                <a:cs typeface="Times New Roman" pitchFamily="18" charset="0"/>
              </a:rPr>
              <a:t> Νεότητας</a:t>
            </a:r>
            <a:endParaRPr lang="el-GR" sz="2100" dirty="0">
              <a:latin typeface="Verdana" pitchFamily="34" charset="0"/>
              <a:cs typeface="Times New Roman" pitchFamily="18" charset="0"/>
            </a:endParaRPr>
          </a:p>
          <a:p>
            <a:pPr defTabSz="914311" eaLnBrk="0" fontAlgn="base" hangingPunct="0">
              <a:spcBef>
                <a:spcPct val="0"/>
              </a:spcBef>
              <a:spcAft>
                <a:spcPct val="0"/>
              </a:spcAft>
            </a:pPr>
            <a:endParaRPr lang="el-GR" sz="2100" dirty="0">
              <a:latin typeface="Arial" pitchFamily="34" charset="0"/>
              <a:cs typeface="Arial" pitchFamily="34"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Προσβασιμότητα σε όλους τους χώρους</a:t>
            </a:r>
            <a:endParaRPr lang="el-GR" sz="2100" b="1" dirty="0">
              <a:latin typeface="Arial" pitchFamily="34" charset="0"/>
              <a:cs typeface="Arial"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079501" y="1111250"/>
            <a:ext cx="7239000" cy="5350948"/>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7101" y="425452"/>
            <a:ext cx="7924800" cy="7132712"/>
          </a:xfrm>
          <a:prstGeom prst="rect">
            <a:avLst/>
          </a:prstGeom>
        </p:spPr>
        <p:txBody>
          <a:bodyPr wrap="square" lIns="91432" tIns="45715" rIns="91432" bIns="45715">
            <a:spAutoFit/>
          </a:bodyPr>
          <a:lstStyle/>
          <a:p>
            <a:pPr>
              <a:lnSpc>
                <a:spcPct val="150000"/>
              </a:lnSpc>
            </a:pPr>
            <a:r>
              <a:rPr lang="el-GR" sz="3200" b="1" dirty="0">
                <a:latin typeface="Verdana" pitchFamily="34" charset="0"/>
                <a:ea typeface="Verdana" pitchFamily="34" charset="0"/>
              </a:rPr>
              <a:t>Αθλητισμός</a:t>
            </a:r>
            <a:r>
              <a:rPr lang="el-GR" sz="2100" b="1" dirty="0">
                <a:latin typeface="Verdana" pitchFamily="34" charset="0"/>
                <a:ea typeface="Verdana" pitchFamily="34" charset="0"/>
              </a:rPr>
              <a:t/>
            </a:r>
            <a:br>
              <a:rPr lang="el-GR" sz="2100" b="1" dirty="0">
                <a:latin typeface="Verdana" pitchFamily="34" charset="0"/>
                <a:ea typeface="Verdana" pitchFamily="34" charset="0"/>
              </a:rPr>
            </a:br>
            <a:r>
              <a:rPr lang="el-GR" sz="2100" b="1" dirty="0">
                <a:latin typeface="Verdana" pitchFamily="34" charset="0"/>
                <a:ea typeface="Verdana" pitchFamily="34" charset="0"/>
              </a:rPr>
              <a:t/>
            </a:r>
            <a:br>
              <a:rPr lang="el-GR" sz="2100" b="1" dirty="0">
                <a:latin typeface="Verdana" pitchFamily="34" charset="0"/>
                <a:ea typeface="Verdana" pitchFamily="34" charset="0"/>
              </a:rPr>
            </a:br>
            <a:r>
              <a:rPr lang="el-GR" sz="2100" dirty="0">
                <a:latin typeface="Verdana" pitchFamily="34" charset="0"/>
                <a:ea typeface="Verdana" pitchFamily="34" charset="0"/>
              </a:rPr>
              <a:t>● 3 πιστοποιημένα αθλητικά κέντρα</a:t>
            </a:r>
            <a:br>
              <a:rPr lang="el-GR" sz="2100" dirty="0">
                <a:latin typeface="Verdana" pitchFamily="34" charset="0"/>
                <a:ea typeface="Verdana" pitchFamily="34" charset="0"/>
              </a:rPr>
            </a:br>
            <a:r>
              <a:rPr lang="el-GR" sz="2100" dirty="0">
                <a:latin typeface="Verdana" pitchFamily="34" charset="0"/>
                <a:ea typeface="Verdana" pitchFamily="34" charset="0"/>
              </a:rPr>
              <a:t>● 10 υπαίθριοι αθλητικοί χώροι (μεταξύ των οποίων: </a:t>
            </a:r>
            <a:r>
              <a:rPr lang="en-US" sz="2100" dirty="0">
                <a:latin typeface="Verdana" pitchFamily="34" charset="0"/>
                <a:ea typeface="Verdana" pitchFamily="34" charset="0"/>
              </a:rPr>
              <a:t>skate park</a:t>
            </a:r>
            <a:r>
              <a:rPr lang="el-GR" sz="2100" dirty="0">
                <a:latin typeface="Verdana" pitchFamily="34" charset="0"/>
                <a:ea typeface="Verdana" pitchFamily="34" charset="0"/>
              </a:rPr>
              <a:t>, Πάρκο Κυκλοφοριακής Αγωγής)</a:t>
            </a:r>
            <a:br>
              <a:rPr lang="el-GR" sz="2100" dirty="0">
                <a:latin typeface="Verdana" pitchFamily="34" charset="0"/>
                <a:ea typeface="Verdana" pitchFamily="34" charset="0"/>
              </a:rPr>
            </a:br>
            <a:r>
              <a:rPr lang="el-GR" sz="2100" dirty="0">
                <a:latin typeface="Verdana" pitchFamily="34" charset="0"/>
                <a:ea typeface="Verdana" pitchFamily="34" charset="0"/>
              </a:rPr>
              <a:t>● 8 χώροι με υπαίθρια όργανα γυμναστικής (</a:t>
            </a:r>
            <a:r>
              <a:rPr lang="el-GR" sz="2100" dirty="0" err="1">
                <a:latin typeface="Verdana" pitchFamily="34" charset="0"/>
                <a:ea typeface="Verdana" pitchFamily="34" charset="0"/>
              </a:rPr>
              <a:t>Καλλισθενικό</a:t>
            </a:r>
            <a:r>
              <a:rPr lang="el-GR" sz="2100" dirty="0">
                <a:latin typeface="Verdana" pitchFamily="34" charset="0"/>
                <a:ea typeface="Verdana" pitchFamily="34" charset="0"/>
              </a:rPr>
              <a:t> Πάρκο) </a:t>
            </a:r>
            <a:br>
              <a:rPr lang="el-GR" sz="2100" dirty="0">
                <a:latin typeface="Verdana" pitchFamily="34" charset="0"/>
                <a:ea typeface="Verdana" pitchFamily="34" charset="0"/>
              </a:rPr>
            </a:br>
            <a:r>
              <a:rPr lang="el-GR" sz="2100" dirty="0">
                <a:latin typeface="Verdana" pitchFamily="34" charset="0"/>
                <a:ea typeface="Verdana" pitchFamily="34" charset="0"/>
              </a:rPr>
              <a:t>● δεκάδες προγράμματα εκγύμνασης για όλους</a:t>
            </a:r>
            <a:br>
              <a:rPr lang="el-GR" sz="2100" dirty="0">
                <a:latin typeface="Verdana" pitchFamily="34" charset="0"/>
                <a:ea typeface="Verdana" pitchFamily="34" charset="0"/>
              </a:rPr>
            </a:br>
            <a:r>
              <a:rPr lang="el-GR" sz="2100" dirty="0">
                <a:latin typeface="Verdana" pitchFamily="34" charset="0"/>
                <a:ea typeface="Verdana" pitchFamily="34" charset="0"/>
              </a:rPr>
              <a:t>● 5.200 αθλούμενοι/ες</a:t>
            </a:r>
            <a:br>
              <a:rPr lang="el-GR" sz="2100" dirty="0">
                <a:latin typeface="Verdana" pitchFamily="34" charset="0"/>
                <a:ea typeface="Verdana" pitchFamily="34" charset="0"/>
              </a:rPr>
            </a:br>
            <a:r>
              <a:rPr lang="el-GR" sz="2100" dirty="0">
                <a:latin typeface="Verdana" pitchFamily="34" charset="0"/>
                <a:ea typeface="Verdana" pitchFamily="34" charset="0"/>
              </a:rPr>
              <a:t>● 12 μεγάλες αθλητικές διοργανώσεις</a:t>
            </a:r>
            <a:br>
              <a:rPr lang="el-GR" sz="2100" dirty="0">
                <a:latin typeface="Verdana" pitchFamily="34" charset="0"/>
                <a:ea typeface="Verdana" pitchFamily="34" charset="0"/>
              </a:rPr>
            </a:br>
            <a:r>
              <a:rPr lang="el-GR" sz="2100" dirty="0">
                <a:latin typeface="Verdana" pitchFamily="34" charset="0"/>
                <a:ea typeface="Verdana" pitchFamily="34" charset="0"/>
              </a:rPr>
              <a:t>● Προσβασιμότητα για όλους</a:t>
            </a:r>
            <a:br>
              <a:rPr lang="el-GR" sz="2100" dirty="0">
                <a:latin typeface="Verdana" pitchFamily="34" charset="0"/>
                <a:ea typeface="Verdana" pitchFamily="34" charset="0"/>
              </a:rPr>
            </a:br>
            <a:r>
              <a:rPr lang="el-GR" sz="2100" dirty="0">
                <a:latin typeface="Verdana" pitchFamily="34" charset="0"/>
                <a:ea typeface="Verdana" pitchFamily="34" charset="0"/>
              </a:rPr>
              <a:t>● Αθλητική κατασκήνωση για 750 παιδιά</a:t>
            </a:r>
            <a:br>
              <a:rPr lang="el-GR" sz="2100" dirty="0">
                <a:latin typeface="Verdana" pitchFamily="34" charset="0"/>
                <a:ea typeface="Verdana" pitchFamily="34" charset="0"/>
              </a:rPr>
            </a:br>
            <a:r>
              <a:rPr lang="el-GR" sz="2100" dirty="0">
                <a:latin typeface="Verdana" pitchFamily="34" charset="0"/>
                <a:ea typeface="Verdana" pitchFamily="34" charset="0"/>
              </a:rPr>
              <a:t>● Επενδύσεις πάνω από €5.000.000 στις εγκαταστάσεις</a:t>
            </a:r>
            <a:r>
              <a:rPr lang="el-GR" sz="2100" dirty="0"/>
              <a:t/>
            </a:r>
            <a:br>
              <a:rPr lang="el-GR" sz="2100" dirty="0"/>
            </a:br>
            <a:endParaRPr lang="el-GR" sz="21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rotWithShape="1">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t="2433" r="13291"/>
          <a:stretch/>
        </p:blipFill>
        <p:spPr bwMode="auto">
          <a:xfrm>
            <a:off x="774700" y="882651"/>
            <a:ext cx="7772400" cy="5642199"/>
          </a:xfrm>
          <a:prstGeom prst="rect">
            <a:avLst/>
          </a:prstGeom>
          <a:ln>
            <a:noFill/>
          </a:ln>
          <a:extLst>
            <a:ext uri="{53640926-AAD7-44D8-BBD7-CCE9431645EC}">
              <a14:shadowObscured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698500" y="425450"/>
          <a:ext cx="8610599" cy="6848135"/>
        </p:xfrm>
        <a:graphic>
          <a:graphicData uri="http://schemas.openxmlformats.org/drawingml/2006/table">
            <a:tbl>
              <a:tblPr/>
              <a:tblGrid>
                <a:gridCol w="8610599"/>
              </a:tblGrid>
              <a:tr h="362353">
                <a:tc>
                  <a:txBody>
                    <a:bodyPr/>
                    <a:lstStyle/>
                    <a:p>
                      <a:pPr algn="ctr">
                        <a:lnSpc>
                          <a:spcPct val="115000"/>
                        </a:lnSpc>
                        <a:spcAft>
                          <a:spcPts val="0"/>
                        </a:spcAft>
                      </a:pPr>
                      <a:r>
                        <a:rPr lang="el-GR" sz="3200" b="1" dirty="0">
                          <a:solidFill>
                            <a:srgbClr val="000000"/>
                          </a:solidFill>
                          <a:latin typeface="Verdana" pitchFamily="34" charset="0"/>
                          <a:ea typeface="Verdana" pitchFamily="34" charset="0"/>
                          <a:cs typeface="Calibri"/>
                        </a:rPr>
                        <a:t>Αδυναμίες </a:t>
                      </a:r>
                      <a:endParaRPr lang="el-GR" sz="3200" dirty="0">
                        <a:latin typeface="Verdana" pitchFamily="34" charset="0"/>
                        <a:ea typeface="Verdana" pitchFamily="34" charset="0"/>
                        <a:cs typeface="Times New Roman"/>
                      </a:endParaRPr>
                    </a:p>
                  </a:txBody>
                  <a:tcPr marL="51805" marR="51805"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4D3EB"/>
                    </a:solidFill>
                  </a:tcPr>
                </a:tc>
              </a:tr>
              <a:tr h="6343246">
                <a:tc>
                  <a:txBody>
                    <a:bodyPr/>
                    <a:lstStyle/>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Συγκρούσεις μεταξύ διαφορετικών τύπων χρήσεων γης και απειλή υποβάθμισης του φυσικού και αστικού περιβάλλοντος της περιοχής από τον νέο οικοδομικό κανονισμό.</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Αυξημένα ποσοστά κυκλοφοριακής όχλησης</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Έλλειψη κοινόχρηστων και κοινωφελών χώρων κατά τόπους</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Μέτρια ποιοτική κατάσταση πεζοδρομίων.</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Περιορισμένο δίκτυο πεζοδρόμων</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Μη ύπαρξη τεχνολογικών εφαρμογών που διευκολύνουν την πρόληψη και αντιμετώπιση των κινδύνων </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Μη εγκεκριμένο Περιφερειακό Σχέδιο διαχείρισης απορριμμάτων</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Έλλειψη ιδιόκτητων δημοτικών κτιρίων που να καλύπτουν πλήρως τις ανάγκες. </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Έλλειψη θέσεων στάθμευσης</a:t>
                      </a:r>
                      <a:endParaRPr lang="el-GR" sz="2000" b="1"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000" b="1" dirty="0">
                          <a:solidFill>
                            <a:srgbClr val="000000"/>
                          </a:solidFill>
                          <a:latin typeface="Verdana" pitchFamily="34" charset="0"/>
                          <a:ea typeface="Verdana" pitchFamily="34" charset="0"/>
                          <a:cs typeface="Calibri"/>
                        </a:rPr>
                        <a:t>Σημαντική περιβαλλοντική καταστροφή λόγω πυρκαγιάς στην περιοχή του Πατήματος</a:t>
                      </a:r>
                      <a:endParaRPr lang="el-GR" sz="2000" b="1" dirty="0">
                        <a:latin typeface="Verdana" pitchFamily="34" charset="0"/>
                        <a:ea typeface="Verdana" pitchFamily="34" charset="0"/>
                        <a:cs typeface="Times New Roman"/>
                      </a:endParaRPr>
                    </a:p>
                  </a:txBody>
                  <a:tcPr marL="51805" marR="518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4D3EB"/>
                    </a:solidFill>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384300" y="1949450"/>
            <a:ext cx="7175499" cy="2554545"/>
          </a:xfrm>
          <a:prstGeom prst="rect">
            <a:avLst/>
          </a:prstGeom>
        </p:spPr>
        <p:txBody>
          <a:bodyPr wrap="square" lIns="91432" tIns="45715" rIns="91432" bIns="45715">
            <a:spAutoFit/>
          </a:bodyPr>
          <a:lstStyle/>
          <a:p>
            <a:r>
              <a:rPr lang="el-GR" sz="4000" b="1" i="1" dirty="0">
                <a:solidFill>
                  <a:srgbClr val="FF0000"/>
                </a:solidFill>
                <a:latin typeface="Verdana" pitchFamily="34" charset="0"/>
                <a:ea typeface="Verdana" pitchFamily="34" charset="0"/>
              </a:rPr>
              <a:t>Προοπτικές Ανάπτυξης Δήμου Χαλανδρίου</a:t>
            </a:r>
            <a:br>
              <a:rPr lang="el-GR" sz="4000" b="1" i="1" dirty="0">
                <a:solidFill>
                  <a:srgbClr val="FF0000"/>
                </a:solidFill>
                <a:latin typeface="Verdana" pitchFamily="34" charset="0"/>
                <a:ea typeface="Verdana" pitchFamily="34" charset="0"/>
              </a:rPr>
            </a:br>
            <a:r>
              <a:rPr lang="el-GR" sz="4000" b="1" i="1" dirty="0"/>
              <a:t/>
            </a:r>
            <a:br>
              <a:rPr lang="el-GR" sz="4000" b="1" i="1" dirty="0"/>
            </a:br>
            <a:endParaRPr lang="el-GR" sz="4000" b="1" i="1"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55701" y="349251"/>
            <a:ext cx="6864350" cy="7057948"/>
          </a:xfrm>
          <a:prstGeom prst="rect">
            <a:avLst/>
          </a:prstGeom>
        </p:spPr>
        <p:txBody>
          <a:bodyPr wrap="square" lIns="91432" tIns="45715" rIns="91432" bIns="45715">
            <a:spAutoFit/>
          </a:bodyPr>
          <a:lstStyle/>
          <a:p>
            <a:pPr marL="12696"/>
            <a:r>
              <a:rPr lang="el-GR" sz="3200" b="1" spc="-5" dirty="0">
                <a:latin typeface="Verdana"/>
                <a:cs typeface="Verdana"/>
              </a:rPr>
              <a:t>Πλεονεκτήματα</a:t>
            </a:r>
            <a:endParaRPr lang="el-GR" sz="3200" dirty="0">
              <a:latin typeface="Verdana"/>
              <a:cs typeface="Verdana"/>
            </a:endParaRPr>
          </a:p>
          <a:p>
            <a:pPr marL="12696" marR="429134">
              <a:lnSpc>
                <a:spcPct val="110000"/>
              </a:lnSpc>
              <a:spcBef>
                <a:spcPts val="775"/>
              </a:spcBef>
            </a:pPr>
            <a:endParaRPr lang="el-GR" sz="2100" b="1" spc="-5" dirty="0">
              <a:latin typeface="Verdana"/>
              <a:cs typeface="Verdana"/>
            </a:endParaRPr>
          </a:p>
          <a:p>
            <a:pPr marL="12696" marR="429134">
              <a:lnSpc>
                <a:spcPct val="110000"/>
              </a:lnSpc>
              <a:spcBef>
                <a:spcPts val="775"/>
              </a:spcBef>
            </a:pPr>
            <a:r>
              <a:rPr lang="el-GR" sz="2100" b="1" spc="-5" dirty="0">
                <a:latin typeface="Verdana"/>
                <a:cs typeface="Verdana"/>
              </a:rPr>
              <a:t>√ </a:t>
            </a:r>
            <a:r>
              <a:rPr lang="el-GR" sz="2100" spc="-5" dirty="0">
                <a:latin typeface="Verdana"/>
                <a:cs typeface="Verdana"/>
              </a:rPr>
              <a:t>Κομβική </a:t>
            </a:r>
            <a:r>
              <a:rPr lang="el-GR" sz="2100" spc="-5" dirty="0" err="1">
                <a:latin typeface="Verdana"/>
                <a:cs typeface="Verdana"/>
              </a:rPr>
              <a:t>γεωχωρική</a:t>
            </a:r>
            <a:r>
              <a:rPr lang="el-GR" sz="2100" spc="-5" dirty="0">
                <a:latin typeface="Verdana"/>
                <a:cs typeface="Verdana"/>
              </a:rPr>
              <a:t> </a:t>
            </a:r>
            <a:r>
              <a:rPr lang="el-GR" sz="2100" dirty="0">
                <a:latin typeface="Verdana"/>
                <a:cs typeface="Verdana"/>
              </a:rPr>
              <a:t>θέση </a:t>
            </a:r>
            <a:r>
              <a:rPr lang="el-GR" sz="2100" spc="-5" dirty="0">
                <a:latin typeface="Verdana"/>
                <a:cs typeface="Verdana"/>
              </a:rPr>
              <a:t>στη μητροπολιτική </a:t>
            </a:r>
            <a:r>
              <a:rPr lang="el-GR" sz="2100" dirty="0">
                <a:latin typeface="Verdana"/>
                <a:cs typeface="Verdana"/>
              </a:rPr>
              <a:t>Αθήνας </a:t>
            </a:r>
            <a:r>
              <a:rPr lang="el-GR" sz="2100" spc="-10" dirty="0">
                <a:latin typeface="Verdana"/>
                <a:cs typeface="Verdana"/>
              </a:rPr>
              <a:t>και </a:t>
            </a:r>
            <a:r>
              <a:rPr lang="el-GR" sz="2100" spc="-5" dirty="0">
                <a:latin typeface="Verdana"/>
                <a:cs typeface="Verdana"/>
              </a:rPr>
              <a:t>τα  </a:t>
            </a:r>
            <a:r>
              <a:rPr lang="el-GR" sz="2100" spc="-5" dirty="0" err="1">
                <a:latin typeface="Verdana"/>
                <a:cs typeface="Verdana"/>
              </a:rPr>
              <a:t>υπερτοπικά</a:t>
            </a:r>
            <a:r>
              <a:rPr lang="el-GR" sz="2100" spc="-5" dirty="0">
                <a:latin typeface="Verdana"/>
                <a:cs typeface="Verdana"/>
              </a:rPr>
              <a:t> χαρακτηριστικά του δικτύου</a:t>
            </a:r>
            <a:r>
              <a:rPr lang="el-GR" sz="2100" spc="80" dirty="0">
                <a:latin typeface="Verdana"/>
                <a:cs typeface="Verdana"/>
              </a:rPr>
              <a:t> </a:t>
            </a:r>
            <a:r>
              <a:rPr lang="el-GR" sz="2100" spc="-5" dirty="0">
                <a:latin typeface="Verdana"/>
                <a:cs typeface="Verdana"/>
              </a:rPr>
              <a:t>υποδομών</a:t>
            </a:r>
          </a:p>
          <a:p>
            <a:pPr marL="12696" marR="429134">
              <a:lnSpc>
                <a:spcPct val="110000"/>
              </a:lnSpc>
              <a:spcBef>
                <a:spcPts val="775"/>
              </a:spcBef>
            </a:pPr>
            <a:endParaRPr lang="el-GR" sz="2100" dirty="0">
              <a:latin typeface="Verdana"/>
              <a:cs typeface="Verdana"/>
            </a:endParaRPr>
          </a:p>
          <a:p>
            <a:pPr marL="12696" marR="5077">
              <a:lnSpc>
                <a:spcPct val="110000"/>
              </a:lnSpc>
              <a:spcBef>
                <a:spcPts val="775"/>
              </a:spcBef>
            </a:pPr>
            <a:r>
              <a:rPr lang="el-GR" sz="2100" b="1" spc="-5" dirty="0">
                <a:latin typeface="Verdana"/>
                <a:cs typeface="Verdana"/>
              </a:rPr>
              <a:t>√ </a:t>
            </a:r>
            <a:r>
              <a:rPr lang="el-GR" sz="2100" spc="-5" dirty="0">
                <a:latin typeface="Verdana"/>
                <a:cs typeface="Verdana"/>
              </a:rPr>
              <a:t>Εκτεταμένος οικιστικός </a:t>
            </a:r>
            <a:r>
              <a:rPr lang="el-GR" sz="2100" dirty="0">
                <a:latin typeface="Verdana"/>
                <a:cs typeface="Verdana"/>
              </a:rPr>
              <a:t>πυρήνας, </a:t>
            </a:r>
            <a:r>
              <a:rPr lang="el-GR" sz="2100" spc="-5" dirty="0">
                <a:latin typeface="Verdana"/>
                <a:cs typeface="Verdana"/>
              </a:rPr>
              <a:t>αναπτυγμένο εμπορικό κέντρο,  φιλοξενία σημαντικών χώρων επιχειρήσεων και</a:t>
            </a:r>
            <a:r>
              <a:rPr lang="el-GR" sz="2100" spc="130" dirty="0">
                <a:latin typeface="Verdana"/>
                <a:cs typeface="Verdana"/>
              </a:rPr>
              <a:t> </a:t>
            </a:r>
            <a:r>
              <a:rPr lang="el-GR" sz="2100" spc="-5" dirty="0">
                <a:latin typeface="Verdana"/>
                <a:cs typeface="Verdana"/>
              </a:rPr>
              <a:t>υπηρεσιών</a:t>
            </a:r>
          </a:p>
          <a:p>
            <a:pPr marL="12696" marR="5077">
              <a:lnSpc>
                <a:spcPct val="110000"/>
              </a:lnSpc>
              <a:spcBef>
                <a:spcPts val="775"/>
              </a:spcBef>
            </a:pPr>
            <a:endParaRPr lang="el-GR" sz="2100" dirty="0">
              <a:latin typeface="Verdana"/>
              <a:cs typeface="Verdana"/>
            </a:endParaRPr>
          </a:p>
          <a:p>
            <a:pPr marL="12696" marR="567523">
              <a:lnSpc>
                <a:spcPct val="109600"/>
              </a:lnSpc>
              <a:spcBef>
                <a:spcPts val="785"/>
              </a:spcBef>
            </a:pPr>
            <a:r>
              <a:rPr lang="el-GR" sz="2100" b="1" spc="-5" dirty="0">
                <a:latin typeface="Verdana"/>
                <a:cs typeface="Verdana"/>
              </a:rPr>
              <a:t>√ </a:t>
            </a:r>
            <a:r>
              <a:rPr lang="el-GR" sz="2100" spc="-5" dirty="0">
                <a:latin typeface="Verdana"/>
                <a:cs typeface="Verdana"/>
              </a:rPr>
              <a:t>Ένταξη στο Σχέδιο Πόλης </a:t>
            </a:r>
            <a:r>
              <a:rPr lang="el-GR" sz="2100" dirty="0">
                <a:latin typeface="Verdana"/>
                <a:cs typeface="Verdana"/>
              </a:rPr>
              <a:t>της </a:t>
            </a:r>
            <a:r>
              <a:rPr lang="el-GR" sz="2100" spc="-5" dirty="0">
                <a:latin typeface="Verdana"/>
                <a:cs typeface="Verdana"/>
              </a:rPr>
              <a:t>Περιοχής </a:t>
            </a:r>
            <a:r>
              <a:rPr lang="el-GR" sz="2100" dirty="0">
                <a:latin typeface="Verdana"/>
                <a:cs typeface="Verdana"/>
              </a:rPr>
              <a:t>Πεύκο </a:t>
            </a:r>
            <a:r>
              <a:rPr lang="el-GR" sz="2100" spc="-5" dirty="0">
                <a:latin typeface="Verdana"/>
                <a:cs typeface="Verdana"/>
              </a:rPr>
              <a:t>Πολίτη και  </a:t>
            </a:r>
            <a:r>
              <a:rPr lang="el-GR" sz="2100" dirty="0">
                <a:latin typeface="Verdana"/>
                <a:cs typeface="Verdana"/>
              </a:rPr>
              <a:t>επέκταση </a:t>
            </a:r>
            <a:r>
              <a:rPr lang="el-GR" sz="2100" spc="-5" dirty="0">
                <a:latin typeface="Verdana"/>
                <a:cs typeface="Verdana"/>
              </a:rPr>
              <a:t>του Σχεδίου </a:t>
            </a:r>
            <a:r>
              <a:rPr lang="el-GR" sz="2100" dirty="0">
                <a:latin typeface="Verdana"/>
                <a:cs typeface="Verdana"/>
              </a:rPr>
              <a:t>Πόλης στην </a:t>
            </a:r>
            <a:r>
              <a:rPr lang="el-GR" sz="2100" spc="-5" dirty="0">
                <a:latin typeface="Verdana"/>
                <a:cs typeface="Verdana"/>
              </a:rPr>
              <a:t>περιοχή του</a:t>
            </a:r>
            <a:r>
              <a:rPr lang="el-GR" sz="2100" spc="-30" dirty="0">
                <a:latin typeface="Verdana"/>
                <a:cs typeface="Verdana"/>
              </a:rPr>
              <a:t> </a:t>
            </a:r>
            <a:r>
              <a:rPr lang="el-GR" sz="2100" dirty="0">
                <a:latin typeface="Verdana"/>
                <a:cs typeface="Verdana"/>
              </a:rPr>
              <a:t>Κοιμητηρίου</a:t>
            </a:r>
          </a:p>
          <a:p>
            <a:pPr marL="12696" marR="567523">
              <a:lnSpc>
                <a:spcPct val="109600"/>
              </a:lnSpc>
              <a:spcBef>
                <a:spcPts val="785"/>
              </a:spcBef>
            </a:pPr>
            <a:endParaRPr lang="el-GR" sz="2100" dirty="0">
              <a:latin typeface="Verdana"/>
              <a:cs typeface="Verdana"/>
            </a:endParaRPr>
          </a:p>
          <a:p>
            <a:pPr marL="12696" marR="696391">
              <a:lnSpc>
                <a:spcPct val="109200"/>
              </a:lnSpc>
              <a:spcBef>
                <a:spcPts val="795"/>
              </a:spcBef>
            </a:pPr>
            <a:r>
              <a:rPr lang="el-GR" sz="2100" b="1" spc="-5" dirty="0">
                <a:latin typeface="Verdana"/>
                <a:cs typeface="Verdana"/>
              </a:rPr>
              <a:t>√ </a:t>
            </a:r>
            <a:r>
              <a:rPr lang="el-GR" sz="2100" spc="-5" dirty="0">
                <a:latin typeface="Verdana"/>
                <a:cs typeface="Verdana"/>
              </a:rPr>
              <a:t>Σημαντικό περιβαλλοντικό απόθεμα (Ρεματιά </a:t>
            </a:r>
            <a:r>
              <a:rPr lang="el-GR" sz="2100" dirty="0">
                <a:latin typeface="Verdana"/>
                <a:cs typeface="Verdana"/>
              </a:rPr>
              <a:t>Πεντέλης-  </a:t>
            </a:r>
            <a:r>
              <a:rPr lang="el-GR" sz="2100" spc="-5" dirty="0">
                <a:latin typeface="Verdana"/>
                <a:cs typeface="Verdana"/>
              </a:rPr>
              <a:t>Χαλανδρίου, ιδιαίτερη πολιτιστική</a:t>
            </a:r>
            <a:r>
              <a:rPr lang="el-GR" sz="2100" spc="70" dirty="0">
                <a:latin typeface="Verdana"/>
                <a:cs typeface="Verdana"/>
              </a:rPr>
              <a:t> </a:t>
            </a:r>
            <a:r>
              <a:rPr lang="el-GR" sz="2100" spc="-5" dirty="0">
                <a:latin typeface="Verdana"/>
                <a:cs typeface="Verdana"/>
              </a:rPr>
              <a:t>ταυτότητα</a:t>
            </a:r>
            <a:endParaRPr lang="el-GR" sz="2100" dirty="0">
              <a:latin typeface="Verdana"/>
              <a:cs typeface="Verdana"/>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927101" y="73591"/>
            <a:ext cx="8382000" cy="4308862"/>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Προκλήσεις</a:t>
            </a:r>
            <a:endParaRPr lang="el-GR" sz="3200" dirty="0">
              <a:latin typeface="Arial" pitchFamily="34" charset="0"/>
              <a:cs typeface="Arial" pitchFamily="34" charset="0"/>
            </a:endParaRPr>
          </a:p>
          <a:p>
            <a:pPr defTabSz="914311" eaLnBrk="0" fontAlgn="base" hangingPunct="0">
              <a:spcBef>
                <a:spcPct val="0"/>
              </a:spcBef>
              <a:spcAft>
                <a:spcPct val="0"/>
              </a:spcAft>
            </a:pPr>
            <a:endParaRPr lang="el-GR" sz="3200" b="1"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Εκτίναξη τιμών και πληθωριστικές πιέσεις, οι οποίες επηρεάζουν καταλυτικά την πορεία των εκτελούμενων αλλά και των υπό δημοπράτηση έργων.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Συσσώρευση μεγάλων οικιστικών μονάδων και καταστημάτων εστίασης,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Περιορισμένοι διαθέσιμοι ανοικτοί χώροι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
        <p:nvSpPr>
          <p:cNvPr id="86018" name="Rectangle 2"/>
          <p:cNvSpPr>
            <a:spLocks noChangeArrowheads="1"/>
          </p:cNvSpPr>
          <p:nvPr/>
        </p:nvSpPr>
        <p:spPr bwMode="auto">
          <a:xfrm>
            <a:off x="622300" y="4442211"/>
            <a:ext cx="8229600" cy="1061819"/>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2100" b="1" dirty="0">
                <a:solidFill>
                  <a:srgbClr val="FF0000"/>
                </a:solidFill>
                <a:latin typeface="Verdana" pitchFamily="34" charset="0"/>
                <a:ea typeface="Calibri" pitchFamily="34" charset="0"/>
                <a:cs typeface="Times New Roman" pitchFamily="18" charset="0"/>
              </a:rPr>
              <a:t/>
            </a:r>
            <a:br>
              <a:rPr lang="el-GR" sz="2100" b="1" dirty="0">
                <a:solidFill>
                  <a:srgbClr val="FF0000"/>
                </a:solidFill>
                <a:latin typeface="Verdana" pitchFamily="34" charset="0"/>
                <a:ea typeface="Calibri" pitchFamily="34" charset="0"/>
                <a:cs typeface="Times New Roman" pitchFamily="18" charset="0"/>
              </a:rPr>
            </a:br>
            <a:r>
              <a:rPr lang="el-GR" sz="2100" b="1" dirty="0">
                <a:solidFill>
                  <a:srgbClr val="FF0000"/>
                </a:solidFill>
                <a:latin typeface="Verdana" pitchFamily="34" charset="0"/>
                <a:ea typeface="Calibri" pitchFamily="34" charset="0"/>
                <a:cs typeface="Times New Roman" pitchFamily="18" charset="0"/>
              </a:rPr>
              <a:t/>
            </a:r>
            <a:br>
              <a:rPr lang="el-GR" sz="2100" b="1" dirty="0">
                <a:solidFill>
                  <a:srgbClr val="FF0000"/>
                </a:solidFill>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1"/>
          <p:cNvSpPr>
            <a:spLocks noChangeArrowheads="1"/>
          </p:cNvSpPr>
          <p:nvPr/>
        </p:nvSpPr>
        <p:spPr bwMode="auto">
          <a:xfrm>
            <a:off x="1308100" y="155153"/>
            <a:ext cx="7696200" cy="73865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Οικονομική εικόνα Δήμου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Αριθμοδείκτες χρήσεων 2020 - 2022</a:t>
            </a:r>
            <a:endParaRPr lang="el-GR" sz="2100" dirty="0">
              <a:latin typeface="Arial" pitchFamily="34" charset="0"/>
              <a:cs typeface="Arial" pitchFamily="34" charset="0"/>
            </a:endParaRPr>
          </a:p>
        </p:txBody>
      </p:sp>
      <p:graphicFrame>
        <p:nvGraphicFramePr>
          <p:cNvPr id="3" name="2 - Πίνακας"/>
          <p:cNvGraphicFramePr>
            <a:graphicFrameLocks noGrp="1"/>
          </p:cNvGraphicFramePr>
          <p:nvPr/>
        </p:nvGraphicFramePr>
        <p:xfrm>
          <a:off x="927101" y="1187916"/>
          <a:ext cx="8001002" cy="6095534"/>
        </p:xfrm>
        <a:graphic>
          <a:graphicData uri="http://schemas.openxmlformats.org/drawingml/2006/table">
            <a:tbl>
              <a:tblPr/>
              <a:tblGrid>
                <a:gridCol w="4419600"/>
                <a:gridCol w="1143000"/>
                <a:gridCol w="1295399"/>
                <a:gridCol w="1143003"/>
              </a:tblGrid>
              <a:tr h="287932">
                <a:tc>
                  <a:txBody>
                    <a:bodyPr/>
                    <a:lstStyle/>
                    <a:p>
                      <a:pPr>
                        <a:lnSpc>
                          <a:spcPct val="107000"/>
                        </a:lnSpc>
                      </a:pPr>
                      <a:endParaRPr lang="el-GR" sz="700" dirty="0">
                        <a:latin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15000"/>
                        </a:lnSpc>
                        <a:spcAft>
                          <a:spcPts val="0"/>
                        </a:spcAft>
                      </a:pPr>
                      <a:r>
                        <a:rPr lang="el-GR" sz="800" b="1">
                          <a:latin typeface="Calibri"/>
                          <a:ea typeface="Times New Roman"/>
                          <a:cs typeface="Calibri"/>
                        </a:rPr>
                        <a:t>2020</a:t>
                      </a:r>
                      <a:endParaRPr lang="el-GR" sz="700">
                        <a:latin typeface="Calibri"/>
                        <a:ea typeface="Calibri"/>
                        <a:cs typeface="Times New Roman"/>
                      </a:endParaRPr>
                    </a:p>
                  </a:txBody>
                  <a:tcPr marL="46262" marR="46262"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15000"/>
                        </a:lnSpc>
                        <a:spcAft>
                          <a:spcPts val="0"/>
                        </a:spcAft>
                      </a:pPr>
                      <a:r>
                        <a:rPr lang="el-GR" sz="800" b="1">
                          <a:latin typeface="Calibri"/>
                          <a:ea typeface="Times New Roman"/>
                          <a:cs typeface="Calibri"/>
                        </a:rPr>
                        <a:t>2021</a:t>
                      </a:r>
                      <a:endParaRPr lang="el-GR" sz="700">
                        <a:latin typeface="Calibri"/>
                        <a:ea typeface="Calibri"/>
                        <a:cs typeface="Times New Roman"/>
                      </a:endParaRPr>
                    </a:p>
                  </a:txBody>
                  <a:tcPr marL="46262" marR="46262" marT="0" marB="0" anchor="ctr">
                    <a:lnL>
                      <a:noFill/>
                    </a:lnL>
                    <a:lnR>
                      <a:noFill/>
                    </a:lnR>
                    <a:lnT w="12700" cap="flat" cmpd="sng" algn="ctr">
                      <a:solidFill>
                        <a:srgbClr val="000000"/>
                      </a:solidFill>
                      <a:prstDash val="solid"/>
                      <a:round/>
                      <a:headEnd type="none" w="med" len="med"/>
                      <a:tailEnd type="none" w="med" len="med"/>
                    </a:lnT>
                    <a:lnB>
                      <a:noFill/>
                    </a:lnB>
                    <a:solidFill>
                      <a:srgbClr val="F7CAAC"/>
                    </a:solidFill>
                  </a:tcPr>
                </a:tc>
                <a:tc>
                  <a:txBody>
                    <a:bodyPr/>
                    <a:lstStyle/>
                    <a:p>
                      <a:pPr algn="ctr">
                        <a:lnSpc>
                          <a:spcPct val="115000"/>
                        </a:lnSpc>
                        <a:spcAft>
                          <a:spcPts val="0"/>
                        </a:spcAft>
                      </a:pPr>
                      <a:r>
                        <a:rPr lang="el-GR" sz="800" b="1" dirty="0">
                          <a:latin typeface="Calibri"/>
                          <a:ea typeface="Times New Roman"/>
                          <a:cs typeface="Calibri"/>
                        </a:rPr>
                        <a:t>2022</a:t>
                      </a:r>
                      <a:endParaRPr lang="el-GR" sz="7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7CAAC"/>
                    </a:solidFill>
                  </a:tcPr>
                </a:tc>
              </a:tr>
              <a:tr h="1031841">
                <a:tc>
                  <a:txBody>
                    <a:bodyPr/>
                    <a:lstStyle/>
                    <a:p>
                      <a:pPr>
                        <a:lnSpc>
                          <a:spcPct val="115000"/>
                        </a:lnSpc>
                        <a:spcAft>
                          <a:spcPts val="0"/>
                        </a:spcAft>
                      </a:pPr>
                      <a:r>
                        <a:rPr lang="el-GR" sz="1700" dirty="0" smtClean="0">
                          <a:solidFill>
                            <a:srgbClr val="000000"/>
                          </a:solidFill>
                          <a:latin typeface="Verdana"/>
                          <a:ea typeface="Times New Roman"/>
                          <a:cs typeface="Calibri"/>
                        </a:rPr>
                        <a:t>Δείκτης </a:t>
                      </a:r>
                      <a:r>
                        <a:rPr lang="el-GR" sz="1700" dirty="0">
                          <a:solidFill>
                            <a:srgbClr val="000000"/>
                          </a:solidFill>
                          <a:latin typeface="Verdana"/>
                          <a:ea typeface="Times New Roman"/>
                          <a:cs typeface="Calibri"/>
                        </a:rPr>
                        <a:t>γενικής ρευστότητας: σύνολο κυκλοφορούντος ενεργητικού / σύνολο βραχυπρόθεσμων υποχρεώσεων</a:t>
                      </a:r>
                      <a:endParaRPr lang="el-GR" sz="17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5,51</a:t>
                      </a:r>
                      <a:endParaRPr lang="el-GR" sz="2000" dirty="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8,22</a:t>
                      </a:r>
                      <a:endParaRPr lang="el-GR" sz="2000" dirty="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5,41</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670696">
                <a:tc>
                  <a:txBody>
                    <a:bodyPr/>
                    <a:lstStyle/>
                    <a:p>
                      <a:pPr>
                        <a:lnSpc>
                          <a:spcPct val="115000"/>
                        </a:lnSpc>
                        <a:spcAft>
                          <a:spcPts val="0"/>
                        </a:spcAft>
                      </a:pPr>
                      <a:r>
                        <a:rPr lang="el-GR" sz="1400" dirty="0">
                          <a:solidFill>
                            <a:srgbClr val="000000"/>
                          </a:solidFill>
                          <a:latin typeface="Verdana"/>
                          <a:ea typeface="Times New Roman"/>
                          <a:cs typeface="Calibri"/>
                        </a:rPr>
                        <a:t>Δείκτης ταχύτητας κυκλοφορίας ενεργητικού: κύκλος εργασιών / γενικό σύνολο ενεργητικού</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0,40</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0,38</a:t>
                      </a:r>
                      <a:endParaRPr lang="el-GR" sz="2000" dirty="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0,43</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523291">
                <a:tc>
                  <a:txBody>
                    <a:bodyPr/>
                    <a:lstStyle/>
                    <a:p>
                      <a:pPr>
                        <a:lnSpc>
                          <a:spcPct val="115000"/>
                        </a:lnSpc>
                        <a:spcAft>
                          <a:spcPts val="0"/>
                        </a:spcAft>
                      </a:pPr>
                      <a:r>
                        <a:rPr lang="el-GR" sz="1400" dirty="0">
                          <a:solidFill>
                            <a:srgbClr val="000000"/>
                          </a:solidFill>
                          <a:latin typeface="Verdana"/>
                          <a:ea typeface="Times New Roman"/>
                          <a:cs typeface="Calibri"/>
                        </a:rPr>
                        <a:t>Δείκτης ταχύτητας είσπραξης απαιτήσεων: κύκλος εργασιών / απαιτήσεις</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3,12</a:t>
                      </a:r>
                      <a:endParaRPr lang="el-GR" sz="2000" dirty="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4,60</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7,45</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523291">
                <a:tc>
                  <a:txBody>
                    <a:bodyPr/>
                    <a:lstStyle/>
                    <a:p>
                      <a:pPr>
                        <a:lnSpc>
                          <a:spcPct val="115000"/>
                        </a:lnSpc>
                        <a:spcAft>
                          <a:spcPts val="0"/>
                        </a:spcAft>
                      </a:pPr>
                      <a:r>
                        <a:rPr lang="el-GR" sz="1400" dirty="0">
                          <a:solidFill>
                            <a:srgbClr val="000000"/>
                          </a:solidFill>
                          <a:latin typeface="Verdana"/>
                          <a:ea typeface="Times New Roman"/>
                          <a:cs typeface="Calibri"/>
                        </a:rPr>
                        <a:t>Δείκτης κάλυψης τόκων: κέρδη προ τόκων και φόρων / σύνολο χρεωστικών τόκων</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-11,20</a:t>
                      </a:r>
                      <a:endParaRPr lang="el-GR" sz="2000" dirty="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-5,62</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-8,07</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670696">
                <a:tc>
                  <a:txBody>
                    <a:bodyPr/>
                    <a:lstStyle/>
                    <a:p>
                      <a:pPr>
                        <a:lnSpc>
                          <a:spcPct val="115000"/>
                        </a:lnSpc>
                        <a:spcAft>
                          <a:spcPts val="0"/>
                        </a:spcAft>
                      </a:pPr>
                      <a:r>
                        <a:rPr lang="el-GR" sz="1400" dirty="0">
                          <a:solidFill>
                            <a:srgbClr val="000000"/>
                          </a:solidFill>
                          <a:latin typeface="Verdana"/>
                          <a:ea typeface="Times New Roman"/>
                          <a:cs typeface="Calibri"/>
                        </a:rPr>
                        <a:t>Δείκτης οικονομικής μοχλεύσεως: γενικό σύνολο ενεργητικού / σύνολο ιδίων κεφαλαίων</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1,22</a:t>
                      </a:r>
                      <a:endParaRPr lang="el-GR" sz="2000" dirty="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1,23</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1,25</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673933">
                <a:tc>
                  <a:txBody>
                    <a:bodyPr/>
                    <a:lstStyle/>
                    <a:p>
                      <a:pPr>
                        <a:lnSpc>
                          <a:spcPct val="115000"/>
                        </a:lnSpc>
                        <a:spcAft>
                          <a:spcPts val="0"/>
                        </a:spcAft>
                      </a:pPr>
                      <a:r>
                        <a:rPr lang="el-GR" sz="1400" dirty="0">
                          <a:solidFill>
                            <a:srgbClr val="000000"/>
                          </a:solidFill>
                          <a:latin typeface="Verdana"/>
                          <a:ea typeface="Times New Roman"/>
                          <a:cs typeface="Calibri"/>
                        </a:rPr>
                        <a:t>Δείκτης αποδοτικότητας ιδίων κεφαλαίων: καθαρά κέρδη χρήσης / σύνολο ιδίων κεφαλαίων</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-1,34%</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1,21%</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-3,38%</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670696">
                <a:tc>
                  <a:txBody>
                    <a:bodyPr/>
                    <a:lstStyle/>
                    <a:p>
                      <a:pPr>
                        <a:lnSpc>
                          <a:spcPct val="115000"/>
                        </a:lnSpc>
                        <a:spcAft>
                          <a:spcPts val="0"/>
                        </a:spcAft>
                      </a:pPr>
                      <a:r>
                        <a:rPr lang="el-GR" sz="1400" dirty="0">
                          <a:solidFill>
                            <a:srgbClr val="000000"/>
                          </a:solidFill>
                          <a:latin typeface="Verdana"/>
                          <a:ea typeface="Times New Roman"/>
                          <a:cs typeface="Calibri"/>
                        </a:rPr>
                        <a:t>Δείκτης αποδοτικότητας ενεργητικού: καθαρά κέρδη χρήσης / σύνολο ενεργητικού Χ 100</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-1,10%</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0,98%</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-2,69%</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523291">
                <a:tc>
                  <a:txBody>
                    <a:bodyPr/>
                    <a:lstStyle/>
                    <a:p>
                      <a:pPr>
                        <a:lnSpc>
                          <a:spcPct val="115000"/>
                        </a:lnSpc>
                        <a:spcAft>
                          <a:spcPts val="0"/>
                        </a:spcAft>
                      </a:pPr>
                      <a:r>
                        <a:rPr lang="el-GR" sz="1400" dirty="0">
                          <a:solidFill>
                            <a:srgbClr val="000000"/>
                          </a:solidFill>
                          <a:latin typeface="Verdana"/>
                          <a:ea typeface="Times New Roman"/>
                          <a:cs typeface="Calibri"/>
                        </a:rPr>
                        <a:t> Δείκτης μεικτού κέρδους: μεικτά κέρδη εκμετάλλευσης / κύκλος εργασιών </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-3,9%</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a:solidFill>
                            <a:srgbClr val="000000"/>
                          </a:solidFill>
                          <a:latin typeface="Verdana"/>
                          <a:ea typeface="Times New Roman"/>
                          <a:cs typeface="Calibri"/>
                        </a:rPr>
                        <a:t>0,8%</a:t>
                      </a:r>
                      <a:endParaRPr lang="el-GR" sz="2000">
                        <a:latin typeface="Calibri"/>
                        <a:ea typeface="Calibri"/>
                        <a:cs typeface="Times New Roman"/>
                      </a:endParaRPr>
                    </a:p>
                  </a:txBody>
                  <a:tcPr marL="46262" marR="46262" marT="0" marB="0" anchor="ctr">
                    <a:lnL>
                      <a:noFill/>
                    </a:lnL>
                    <a:lnR>
                      <a:noFill/>
                    </a:lnR>
                    <a:lnT>
                      <a:noFill/>
                    </a:lnT>
                    <a:lnB>
                      <a:noFill/>
                    </a:lnB>
                  </a:tcPr>
                </a:tc>
                <a:tc>
                  <a:txBody>
                    <a:bodyPr/>
                    <a:lstStyle/>
                    <a:p>
                      <a:pPr algn="r">
                        <a:lnSpc>
                          <a:spcPct val="115000"/>
                        </a:lnSpc>
                        <a:spcAft>
                          <a:spcPts val="0"/>
                        </a:spcAft>
                      </a:pPr>
                      <a:r>
                        <a:rPr lang="el-GR" sz="2000" dirty="0">
                          <a:solidFill>
                            <a:srgbClr val="000000"/>
                          </a:solidFill>
                          <a:latin typeface="Verdana"/>
                          <a:ea typeface="Times New Roman"/>
                          <a:cs typeface="Calibri"/>
                        </a:rPr>
                        <a:t>-3,7%</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a:noFill/>
                    </a:lnB>
                  </a:tcPr>
                </a:tc>
              </a:tr>
              <a:tr h="444134">
                <a:tc>
                  <a:txBody>
                    <a:bodyPr/>
                    <a:lstStyle/>
                    <a:p>
                      <a:pPr>
                        <a:lnSpc>
                          <a:spcPct val="115000"/>
                        </a:lnSpc>
                        <a:spcAft>
                          <a:spcPts val="0"/>
                        </a:spcAft>
                      </a:pPr>
                      <a:r>
                        <a:rPr lang="el-GR" sz="1400" dirty="0">
                          <a:solidFill>
                            <a:srgbClr val="000000"/>
                          </a:solidFill>
                          <a:latin typeface="Verdana"/>
                          <a:ea typeface="Times New Roman"/>
                          <a:cs typeface="Calibri"/>
                        </a:rPr>
                        <a:t>Δείκτης καθαρού κέρδους: καθαρά κέρδη χρήσης / κύκλος εργασιών</a:t>
                      </a:r>
                      <a:endParaRPr lang="el-GR" sz="1400" dirty="0">
                        <a:latin typeface="Calibri"/>
                        <a:ea typeface="Calibri"/>
                        <a:cs typeface="Times New Roman"/>
                      </a:endParaRPr>
                    </a:p>
                  </a:txBody>
                  <a:tcPr marL="46262" marR="46262"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2000">
                          <a:solidFill>
                            <a:srgbClr val="000000"/>
                          </a:solidFill>
                          <a:latin typeface="Verdana"/>
                          <a:ea typeface="Times New Roman"/>
                          <a:cs typeface="Calibri"/>
                        </a:rPr>
                        <a:t>-2,8%</a:t>
                      </a:r>
                      <a:endParaRPr lang="el-GR" sz="2000">
                        <a:latin typeface="Calibri"/>
                        <a:ea typeface="Calibri"/>
                        <a:cs typeface="Times New Roman"/>
                      </a:endParaRPr>
                    </a:p>
                  </a:txBody>
                  <a:tcPr marL="46262" marR="462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2000">
                          <a:solidFill>
                            <a:srgbClr val="000000"/>
                          </a:solidFill>
                          <a:latin typeface="Verdana"/>
                          <a:ea typeface="Times New Roman"/>
                          <a:cs typeface="Calibri"/>
                        </a:rPr>
                        <a:t>2,6%</a:t>
                      </a:r>
                      <a:endParaRPr lang="el-GR" sz="2000">
                        <a:latin typeface="Calibri"/>
                        <a:ea typeface="Calibri"/>
                        <a:cs typeface="Times New Roman"/>
                      </a:endParaRPr>
                    </a:p>
                  </a:txBody>
                  <a:tcPr marL="46262" marR="46262"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l-GR" sz="2000" dirty="0">
                          <a:solidFill>
                            <a:srgbClr val="000000"/>
                          </a:solidFill>
                          <a:latin typeface="Verdana"/>
                          <a:ea typeface="Times New Roman"/>
                          <a:cs typeface="Calibri"/>
                        </a:rPr>
                        <a:t>-6,2%</a:t>
                      </a:r>
                      <a:endParaRPr lang="el-GR" sz="2000" dirty="0">
                        <a:latin typeface="Calibri"/>
                        <a:ea typeface="Calibri"/>
                        <a:cs typeface="Times New Roman"/>
                      </a:endParaRPr>
                    </a:p>
                  </a:txBody>
                  <a:tcPr marL="46262" marR="46262"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79500" y="501650"/>
            <a:ext cx="6940550" cy="1569660"/>
          </a:xfrm>
          <a:prstGeom prst="rect">
            <a:avLst/>
          </a:prstGeom>
        </p:spPr>
        <p:txBody>
          <a:bodyPr wrap="square" lIns="91432" tIns="45715" rIns="91432" bIns="45715">
            <a:spAutoFit/>
          </a:bodyPr>
          <a:lstStyle/>
          <a:p>
            <a:r>
              <a:rPr lang="el-GR" sz="3200" b="1" i="1" dirty="0">
                <a:latin typeface="Verdana" pitchFamily="34" charset="0"/>
                <a:ea typeface="Verdana" pitchFamily="34" charset="0"/>
              </a:rPr>
              <a:t>Τεχνικό πρόγραμμα και χρηματοδοτούμενα προγράμματα</a:t>
            </a:r>
            <a:endParaRPr lang="el-GR" sz="3200" i="1" dirty="0">
              <a:latin typeface="Verdana" pitchFamily="34" charset="0"/>
              <a:ea typeface="Verdana" pitchFamily="34" charset="0"/>
            </a:endParaRPr>
          </a:p>
        </p:txBody>
      </p:sp>
      <p:sp>
        <p:nvSpPr>
          <p:cNvPr id="96257" name="Rectangle 1"/>
          <p:cNvSpPr>
            <a:spLocks noChangeArrowheads="1"/>
          </p:cNvSpPr>
          <p:nvPr/>
        </p:nvSpPr>
        <p:spPr bwMode="auto">
          <a:xfrm>
            <a:off x="546101" y="1855747"/>
            <a:ext cx="8610600" cy="493980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100" dirty="0">
                <a:latin typeface="Verdana" pitchFamily="34" charset="0"/>
                <a:ea typeface="Verdana" pitchFamily="34" charset="0"/>
                <a:cs typeface="Times New Roman" pitchFamily="18" charset="0"/>
              </a:rPr>
              <a:t>Ο Δήμος συνεχίζει την ανοδική πορεία των τελευταίων χρόνων.</a:t>
            </a:r>
            <a:endParaRPr lang="el-GR" sz="2100" dirty="0">
              <a:latin typeface="Verdana" pitchFamily="34" charset="0"/>
              <a:ea typeface="Verdana" pitchFamily="34" charset="0"/>
              <a:cs typeface="Arial" pitchFamily="34" charset="0"/>
            </a:endParaRPr>
          </a:p>
          <a:p>
            <a:pPr defTabSz="914311" eaLnBrk="0" fontAlgn="base" hangingPunct="0">
              <a:lnSpc>
                <a:spcPct val="150000"/>
              </a:lnSpc>
              <a:spcBef>
                <a:spcPct val="0"/>
              </a:spcBef>
              <a:spcAft>
                <a:spcPct val="0"/>
              </a:spcAft>
            </a:pPr>
            <a:endParaRPr lang="el-GR" sz="2100" b="1" dirty="0">
              <a:latin typeface="Verdana" pitchFamily="34" charset="0"/>
              <a:ea typeface="Verdana" pitchFamily="34" charset="0"/>
              <a:cs typeface="Times New Roman" pitchFamily="18" charset="0"/>
            </a:endParaRPr>
          </a:p>
          <a:p>
            <a:pPr defTabSz="914311" eaLnBrk="0" fontAlgn="base" hangingPunct="0">
              <a:lnSpc>
                <a:spcPct val="150000"/>
              </a:lnSpc>
              <a:spcBef>
                <a:spcPct val="0"/>
              </a:spcBef>
              <a:spcAft>
                <a:spcPct val="0"/>
              </a:spcAft>
            </a:pPr>
            <a:r>
              <a:rPr lang="el-GR" sz="2100" b="1" dirty="0">
                <a:latin typeface="Verdana" pitchFamily="34" charset="0"/>
                <a:ea typeface="Verdana" pitchFamily="34" charset="0"/>
                <a:cs typeface="Times New Roman" pitchFamily="18" charset="0"/>
              </a:rPr>
              <a:t>2025</a:t>
            </a:r>
            <a:r>
              <a:rPr lang="el-GR" sz="2100" dirty="0">
                <a:latin typeface="Verdana" pitchFamily="34" charset="0"/>
                <a:ea typeface="Verdana" pitchFamily="34" charset="0"/>
                <a:cs typeface="Times New Roman" pitchFamily="18" charset="0"/>
              </a:rPr>
              <a:t>: Υπερδιπλάσιος ο προϋπολογισμός σε σχέση με το 2014 – Τετραπλάσιο το τεχνικό πρόγραμμα.</a:t>
            </a:r>
            <a:endParaRPr lang="el-GR" sz="2100" dirty="0">
              <a:latin typeface="Verdana" pitchFamily="34" charset="0"/>
              <a:ea typeface="Verdana"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Verdana" pitchFamily="34" charset="0"/>
                <a:cs typeface="Times New Roman" pitchFamily="18" charset="0"/>
              </a:rPr>
              <a:t>√ Προϋπολογισμός €110.000.000</a:t>
            </a:r>
            <a:br>
              <a:rPr lang="el-GR" sz="2100" b="1" dirty="0">
                <a:latin typeface="Verdana" pitchFamily="34" charset="0"/>
                <a:ea typeface="Verdana" pitchFamily="34" charset="0"/>
                <a:cs typeface="Times New Roman" pitchFamily="18" charset="0"/>
              </a:rPr>
            </a:br>
            <a:r>
              <a:rPr lang="el-GR" sz="2100" b="1" dirty="0">
                <a:latin typeface="Verdana" pitchFamily="34" charset="0"/>
                <a:ea typeface="Verdana" pitchFamily="34" charset="0"/>
                <a:cs typeface="Times New Roman" pitchFamily="18" charset="0"/>
              </a:rPr>
              <a:t>√ Τεχνικό Πρόγραμμα €32.500.000</a:t>
            </a:r>
            <a:endParaRPr lang="el-GR" sz="2100" b="1" dirty="0">
              <a:latin typeface="Verdana" pitchFamily="34" charset="0"/>
              <a:ea typeface="Verdana" pitchFamily="34" charset="0"/>
              <a:cs typeface="Arial" pitchFamily="34" charset="0"/>
            </a:endParaRPr>
          </a:p>
          <a:p>
            <a:pPr defTabSz="914311" eaLnBrk="0" fontAlgn="base" hangingPunct="0">
              <a:lnSpc>
                <a:spcPct val="150000"/>
              </a:lnSpc>
              <a:spcBef>
                <a:spcPct val="0"/>
              </a:spcBef>
              <a:spcAft>
                <a:spcPct val="0"/>
              </a:spcAft>
            </a:pPr>
            <a:endParaRPr lang="el-GR" sz="2100" dirty="0">
              <a:latin typeface="Verdana" pitchFamily="34" charset="0"/>
              <a:ea typeface="Verdana" pitchFamily="34" charset="0"/>
              <a:cs typeface="Times New Roman" pitchFamily="18" charset="0"/>
            </a:endParaRPr>
          </a:p>
          <a:p>
            <a:pPr defTabSz="914311" eaLnBrk="0" fontAlgn="base" hangingPunct="0">
              <a:lnSpc>
                <a:spcPct val="150000"/>
              </a:lnSpc>
              <a:spcBef>
                <a:spcPct val="0"/>
              </a:spcBef>
              <a:spcAft>
                <a:spcPct val="0"/>
              </a:spcAft>
            </a:pPr>
            <a:r>
              <a:rPr lang="el-GR" sz="2100" dirty="0">
                <a:latin typeface="Verdana" pitchFamily="34" charset="0"/>
                <a:ea typeface="Verdana" pitchFamily="34" charset="0"/>
                <a:cs typeface="Times New Roman" pitchFamily="18" charset="0"/>
              </a:rPr>
              <a:t>Άνω του </a:t>
            </a:r>
            <a:r>
              <a:rPr lang="el-GR" sz="2100" b="1" dirty="0">
                <a:latin typeface="Verdana" pitchFamily="34" charset="0"/>
                <a:ea typeface="Verdana" pitchFamily="34" charset="0"/>
                <a:cs typeface="Times New Roman" pitchFamily="18" charset="0"/>
              </a:rPr>
              <a:t>65% οι εξασφαλισμένες χρηματοδοτήσεις των έργων </a:t>
            </a:r>
            <a:r>
              <a:rPr lang="el-GR" sz="2100" dirty="0">
                <a:latin typeface="Verdana" pitchFamily="34" charset="0"/>
                <a:ea typeface="Verdana" pitchFamily="34" charset="0"/>
                <a:cs typeface="Times New Roman" pitchFamily="18" charset="0"/>
              </a:rPr>
              <a:t>από εθνικές και κοινοτικές πηγές.</a:t>
            </a:r>
            <a:endParaRPr lang="el-GR" sz="2100" dirty="0">
              <a:latin typeface="Verdana" pitchFamily="34" charset="0"/>
              <a:ea typeface="Verdana" pitchFamily="34" charset="0"/>
              <a:cs typeface="Arial" pitchFamily="34"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546101" y="654050"/>
            <a:ext cx="8458200" cy="5265544"/>
          </a:xfrm>
          <a:prstGeom prst="rect">
            <a:avLst/>
          </a:prstGeom>
        </p:spPr>
        <p:txBody>
          <a:bodyPr vert="horz" wrap="square" lIns="0" tIns="0" rIns="0" bIns="0" rtlCol="0">
            <a:spAutoFit/>
          </a:bodyPr>
          <a:lstStyle/>
          <a:p>
            <a:pPr marL="12696">
              <a:spcBef>
                <a:spcPts val="929"/>
              </a:spcBef>
            </a:pPr>
            <a:r>
              <a:rPr sz="2400" b="1" spc="-5" dirty="0" err="1">
                <a:latin typeface="Verdana"/>
                <a:cs typeface="Verdana"/>
              </a:rPr>
              <a:t>Ενδεικτικά</a:t>
            </a:r>
            <a:r>
              <a:rPr sz="2400" b="1" spc="-60" dirty="0">
                <a:latin typeface="Verdana"/>
                <a:cs typeface="Verdana"/>
              </a:rPr>
              <a:t> </a:t>
            </a:r>
            <a:r>
              <a:rPr sz="2400" b="1" dirty="0">
                <a:latin typeface="Verdana"/>
                <a:cs typeface="Verdana"/>
              </a:rPr>
              <a:t>έργα:</a:t>
            </a:r>
          </a:p>
          <a:p>
            <a:pPr marL="12696">
              <a:spcBef>
                <a:spcPts val="135"/>
              </a:spcBef>
            </a:pPr>
            <a:endParaRPr lang="el-GR" b="1" spc="-5" dirty="0">
              <a:latin typeface="Verdana"/>
              <a:cs typeface="Verdana"/>
            </a:endParaRPr>
          </a:p>
          <a:p>
            <a:pPr marL="12696">
              <a:lnSpc>
                <a:spcPct val="150000"/>
              </a:lnSpc>
              <a:spcBef>
                <a:spcPts val="135"/>
              </a:spcBef>
            </a:pPr>
            <a:r>
              <a:rPr sz="2100" b="1" spc="-5" dirty="0">
                <a:latin typeface="Verdana"/>
                <a:cs typeface="Verdana"/>
              </a:rPr>
              <a:t>√  </a:t>
            </a:r>
            <a:r>
              <a:rPr sz="2100" dirty="0">
                <a:latin typeface="Verdana"/>
                <a:cs typeface="Verdana"/>
              </a:rPr>
              <a:t>Ανέγερση νέου </a:t>
            </a:r>
            <a:r>
              <a:rPr sz="2100" spc="-5" dirty="0">
                <a:latin typeface="Verdana"/>
                <a:cs typeface="Verdana"/>
              </a:rPr>
              <a:t>δημαρχείου </a:t>
            </a:r>
            <a:r>
              <a:rPr sz="2100" b="1" spc="-5" dirty="0">
                <a:latin typeface="Verdana"/>
                <a:cs typeface="Verdana"/>
              </a:rPr>
              <a:t>€20.500.000 </a:t>
            </a:r>
            <a:r>
              <a:rPr sz="2100" dirty="0">
                <a:latin typeface="Verdana"/>
                <a:cs typeface="Verdana"/>
              </a:rPr>
              <a:t>–</a:t>
            </a:r>
            <a:r>
              <a:rPr sz="2100" spc="25" dirty="0">
                <a:latin typeface="Verdana"/>
                <a:cs typeface="Verdana"/>
              </a:rPr>
              <a:t> </a:t>
            </a:r>
            <a:r>
              <a:rPr sz="2100" spc="-5" dirty="0">
                <a:latin typeface="Verdana"/>
                <a:cs typeface="Verdana"/>
              </a:rPr>
              <a:t>ΠΔΕ</a:t>
            </a:r>
            <a:endParaRPr sz="2100" dirty="0">
              <a:latin typeface="Verdana"/>
              <a:cs typeface="Verdana"/>
            </a:endParaRPr>
          </a:p>
          <a:p>
            <a:pPr marL="12696" marR="784631">
              <a:lnSpc>
                <a:spcPct val="150000"/>
              </a:lnSpc>
              <a:spcBef>
                <a:spcPts val="795"/>
              </a:spcBef>
            </a:pPr>
            <a:r>
              <a:rPr sz="2100" b="1" spc="-5" dirty="0">
                <a:latin typeface="Verdana"/>
                <a:cs typeface="Verdana"/>
              </a:rPr>
              <a:t>√ </a:t>
            </a:r>
            <a:r>
              <a:rPr sz="2100" spc="-5" dirty="0">
                <a:latin typeface="Verdana"/>
                <a:cs typeface="Verdana"/>
              </a:rPr>
              <a:t>Βιοκλιματική ανάπλαση κέντρου </a:t>
            </a:r>
            <a:r>
              <a:rPr sz="2100" b="1" spc="-5" dirty="0">
                <a:latin typeface="Verdana"/>
                <a:cs typeface="Verdana"/>
              </a:rPr>
              <a:t>€6.000.000 </a:t>
            </a:r>
            <a:r>
              <a:rPr sz="2100" dirty="0">
                <a:latin typeface="Verdana"/>
                <a:cs typeface="Verdana"/>
              </a:rPr>
              <a:t>– </a:t>
            </a:r>
            <a:r>
              <a:rPr sz="2100" dirty="0" err="1">
                <a:latin typeface="Verdana"/>
                <a:cs typeface="Verdana"/>
              </a:rPr>
              <a:t>Ταμείο</a:t>
            </a:r>
            <a:r>
              <a:rPr sz="2100" dirty="0">
                <a:latin typeface="Verdana"/>
                <a:cs typeface="Verdana"/>
              </a:rPr>
              <a:t>  </a:t>
            </a:r>
            <a:r>
              <a:rPr lang="el-GR" sz="2100" dirty="0">
                <a:latin typeface="Verdana"/>
                <a:cs typeface="Verdana"/>
              </a:rPr>
              <a:t>                Α</a:t>
            </a:r>
            <a:r>
              <a:rPr sz="2100" dirty="0" err="1">
                <a:latin typeface="Verdana"/>
                <a:cs typeface="Verdana"/>
              </a:rPr>
              <a:t>νάκαμψης</a:t>
            </a:r>
            <a:endParaRPr sz="2100" dirty="0">
              <a:latin typeface="Verdana"/>
              <a:cs typeface="Verdana"/>
            </a:endParaRPr>
          </a:p>
          <a:p>
            <a:pPr marL="12696" marR="5077">
              <a:lnSpc>
                <a:spcPct val="150000"/>
              </a:lnSpc>
              <a:spcBef>
                <a:spcPts val="65"/>
              </a:spcBef>
            </a:pPr>
            <a:r>
              <a:rPr sz="2100" b="1" spc="-5" dirty="0">
                <a:latin typeface="Verdana"/>
                <a:cs typeface="Verdana"/>
              </a:rPr>
              <a:t>√ </a:t>
            </a:r>
            <a:r>
              <a:rPr sz="2100" spc="-5" dirty="0">
                <a:latin typeface="Verdana"/>
                <a:cs typeface="Verdana"/>
              </a:rPr>
              <a:t>Αναπλάσεις Αδριάνειου Υδραγωγείου </a:t>
            </a:r>
            <a:r>
              <a:rPr sz="2100" b="1" spc="-5" dirty="0">
                <a:latin typeface="Verdana"/>
                <a:cs typeface="Verdana"/>
              </a:rPr>
              <a:t>€5.850.000 </a:t>
            </a:r>
            <a:r>
              <a:rPr sz="2100" dirty="0">
                <a:latin typeface="Verdana"/>
                <a:cs typeface="Verdana"/>
              </a:rPr>
              <a:t>– </a:t>
            </a:r>
            <a:r>
              <a:rPr sz="2100" spc="-5" dirty="0">
                <a:latin typeface="Verdana"/>
                <a:cs typeface="Verdana"/>
              </a:rPr>
              <a:t>ΕΕ, Πράσινο  Ταμείο,</a:t>
            </a:r>
            <a:r>
              <a:rPr sz="2100" spc="-70" dirty="0">
                <a:latin typeface="Verdana"/>
                <a:cs typeface="Verdana"/>
              </a:rPr>
              <a:t> </a:t>
            </a:r>
            <a:r>
              <a:rPr sz="2100" dirty="0">
                <a:latin typeface="Verdana"/>
                <a:cs typeface="Verdana"/>
              </a:rPr>
              <a:t>Δήμος</a:t>
            </a:r>
          </a:p>
          <a:p>
            <a:pPr marL="12696">
              <a:lnSpc>
                <a:spcPct val="150000"/>
              </a:lnSpc>
              <a:spcBef>
                <a:spcPts val="50"/>
              </a:spcBef>
            </a:pPr>
            <a:r>
              <a:rPr sz="2100" b="1" spc="-5" dirty="0">
                <a:latin typeface="Verdana"/>
                <a:cs typeface="Verdana"/>
              </a:rPr>
              <a:t>√  </a:t>
            </a:r>
            <a:r>
              <a:rPr sz="2100" dirty="0">
                <a:latin typeface="Verdana"/>
                <a:cs typeface="Verdana"/>
              </a:rPr>
              <a:t>Ανάπλαση </a:t>
            </a:r>
            <a:r>
              <a:rPr sz="2100" spc="-5" dirty="0">
                <a:latin typeface="Verdana"/>
                <a:cs typeface="Verdana"/>
              </a:rPr>
              <a:t>Ολύμπου </a:t>
            </a:r>
            <a:r>
              <a:rPr sz="2100" dirty="0">
                <a:latin typeface="Verdana"/>
                <a:cs typeface="Verdana"/>
              </a:rPr>
              <a:t>&amp; Μεταμορφώσεως, </a:t>
            </a:r>
            <a:r>
              <a:rPr sz="2100" spc="-5" dirty="0">
                <a:latin typeface="Verdana"/>
                <a:cs typeface="Verdana"/>
              </a:rPr>
              <a:t>Σοφοκλή Βενιζέλου</a:t>
            </a:r>
            <a:endParaRPr sz="2100" dirty="0">
              <a:latin typeface="Verdana"/>
              <a:cs typeface="Verdana"/>
            </a:endParaRPr>
          </a:p>
          <a:p>
            <a:pPr marL="12696">
              <a:lnSpc>
                <a:spcPct val="150000"/>
              </a:lnSpc>
              <a:spcBef>
                <a:spcPts val="135"/>
              </a:spcBef>
            </a:pPr>
            <a:r>
              <a:rPr lang="el-GR" sz="2100" b="1" spc="-5" dirty="0">
                <a:latin typeface="Verdana"/>
                <a:cs typeface="Verdana"/>
              </a:rPr>
              <a:t>     </a:t>
            </a:r>
            <a:r>
              <a:rPr sz="2100" b="1" spc="-5" dirty="0">
                <a:latin typeface="Verdana"/>
                <a:cs typeface="Verdana"/>
              </a:rPr>
              <a:t>€8.646.094 </a:t>
            </a:r>
            <a:r>
              <a:rPr sz="2100" dirty="0">
                <a:latin typeface="Verdana"/>
                <a:cs typeface="Verdana"/>
              </a:rPr>
              <a:t>- «Αντώνης</a:t>
            </a:r>
            <a:r>
              <a:rPr sz="2100" spc="-30" dirty="0">
                <a:latin typeface="Verdana"/>
                <a:cs typeface="Verdana"/>
              </a:rPr>
              <a:t> </a:t>
            </a:r>
            <a:r>
              <a:rPr sz="2100" spc="-5" dirty="0">
                <a:latin typeface="Verdana"/>
                <a:cs typeface="Verdana"/>
              </a:rPr>
              <a:t>Τρίτσης»</a:t>
            </a:r>
            <a:endParaRPr sz="2100" dirty="0">
              <a:latin typeface="Verdana"/>
              <a:cs typeface="Verdana"/>
            </a:endParaRPr>
          </a:p>
          <a:p>
            <a:pPr marL="12696">
              <a:lnSpc>
                <a:spcPct val="150000"/>
              </a:lnSpc>
              <a:spcBef>
                <a:spcPts val="929"/>
              </a:spcBef>
            </a:pPr>
            <a:r>
              <a:rPr sz="2100" b="1" spc="-5" dirty="0">
                <a:latin typeface="Verdana"/>
                <a:cs typeface="Verdana"/>
              </a:rPr>
              <a:t>√ </a:t>
            </a:r>
            <a:r>
              <a:rPr sz="2100" spc="-5" dirty="0">
                <a:latin typeface="Verdana"/>
                <a:cs typeface="Verdana"/>
              </a:rPr>
              <a:t>Παρέμβαση οδικής ασφάλειας </a:t>
            </a:r>
            <a:r>
              <a:rPr sz="2100" dirty="0">
                <a:latin typeface="Verdana"/>
                <a:cs typeface="Verdana"/>
              </a:rPr>
              <a:t>στην </a:t>
            </a:r>
            <a:r>
              <a:rPr sz="2100" spc="-5" dirty="0">
                <a:latin typeface="Verdana"/>
                <a:cs typeface="Verdana"/>
              </a:rPr>
              <a:t>οδό Αγίας</a:t>
            </a:r>
            <a:r>
              <a:rPr sz="2100" spc="135" dirty="0">
                <a:latin typeface="Verdana"/>
                <a:cs typeface="Verdana"/>
              </a:rPr>
              <a:t> </a:t>
            </a:r>
            <a:r>
              <a:rPr sz="2100" dirty="0">
                <a:latin typeface="Verdana"/>
                <a:cs typeface="Verdana"/>
              </a:rPr>
              <a:t>Παρασκευής</a:t>
            </a:r>
          </a:p>
          <a:p>
            <a:pPr marL="12696">
              <a:lnSpc>
                <a:spcPct val="150000"/>
              </a:lnSpc>
              <a:spcBef>
                <a:spcPts val="130"/>
              </a:spcBef>
            </a:pPr>
            <a:r>
              <a:rPr lang="el-GR" sz="2100" b="1" spc="-5" dirty="0">
                <a:latin typeface="Verdana"/>
                <a:cs typeface="Verdana"/>
              </a:rPr>
              <a:t>     </a:t>
            </a:r>
            <a:r>
              <a:rPr sz="2100" b="1" spc="-5" dirty="0">
                <a:latin typeface="Verdana"/>
                <a:cs typeface="Verdana"/>
              </a:rPr>
              <a:t>€980.000 </a:t>
            </a:r>
            <a:r>
              <a:rPr sz="2100" dirty="0">
                <a:latin typeface="Verdana"/>
                <a:cs typeface="Verdana"/>
              </a:rPr>
              <a:t>– </a:t>
            </a:r>
            <a:r>
              <a:rPr sz="2100" dirty="0" err="1">
                <a:latin typeface="Verdana"/>
                <a:cs typeface="Verdana"/>
              </a:rPr>
              <a:t>Ταμείο</a:t>
            </a:r>
            <a:r>
              <a:rPr sz="2100" spc="-65" dirty="0">
                <a:latin typeface="Verdana"/>
                <a:cs typeface="Verdana"/>
              </a:rPr>
              <a:t> </a:t>
            </a:r>
            <a:r>
              <a:rPr sz="2100" dirty="0" err="1">
                <a:latin typeface="Verdana"/>
                <a:cs typeface="Verdana"/>
              </a:rPr>
              <a:t>Ανάκαμψης</a:t>
            </a:r>
            <a:endParaRPr sz="2100" dirty="0">
              <a:latin typeface="Verdana"/>
              <a:cs typeface="Verdana"/>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7101" y="1035050"/>
            <a:ext cx="8077200" cy="5003924"/>
          </a:xfrm>
          <a:prstGeom prst="rect">
            <a:avLst/>
          </a:prstGeom>
        </p:spPr>
        <p:txBody>
          <a:bodyPr wrap="square" lIns="91432" tIns="45715" rIns="91432" bIns="45715">
            <a:spAutoFit/>
          </a:bodyPr>
          <a:lstStyle/>
          <a:p>
            <a:pPr marL="12696" marR="434848">
              <a:lnSpc>
                <a:spcPct val="150000"/>
              </a:lnSpc>
            </a:pPr>
            <a:r>
              <a:rPr lang="el-GR" sz="2100" b="1" spc="-5" dirty="0">
                <a:latin typeface="Verdana"/>
                <a:cs typeface="Verdana"/>
              </a:rPr>
              <a:t>√ </a:t>
            </a:r>
            <a:r>
              <a:rPr lang="el-GR" sz="2100" spc="-5" dirty="0">
                <a:latin typeface="Verdana"/>
                <a:cs typeface="Verdana"/>
              </a:rPr>
              <a:t>«Πράσινη περιπατητική διαδρομή </a:t>
            </a:r>
            <a:r>
              <a:rPr lang="el-GR" sz="2100" dirty="0">
                <a:latin typeface="Verdana"/>
                <a:cs typeface="Verdana"/>
              </a:rPr>
              <a:t>από το Άνω </a:t>
            </a:r>
            <a:r>
              <a:rPr lang="el-GR" sz="2100" spc="-5" dirty="0">
                <a:latin typeface="Verdana"/>
                <a:cs typeface="Verdana"/>
              </a:rPr>
              <a:t>Χαλάνδρι στο  κέντρο </a:t>
            </a:r>
            <a:r>
              <a:rPr lang="el-GR" sz="2100" dirty="0">
                <a:latin typeface="Verdana"/>
                <a:cs typeface="Verdana"/>
              </a:rPr>
              <a:t>της </a:t>
            </a:r>
            <a:r>
              <a:rPr lang="el-GR" sz="2100" spc="-5" dirty="0">
                <a:latin typeface="Verdana"/>
                <a:cs typeface="Verdana"/>
              </a:rPr>
              <a:t>πόλης  </a:t>
            </a:r>
            <a:r>
              <a:rPr lang="el-GR" sz="2100" b="1" spc="-5" dirty="0">
                <a:latin typeface="Verdana"/>
                <a:cs typeface="Verdana"/>
              </a:rPr>
              <a:t>€2.500.000 </a:t>
            </a:r>
            <a:r>
              <a:rPr lang="el-GR" sz="2100" spc="-5" dirty="0">
                <a:latin typeface="Verdana"/>
                <a:cs typeface="Verdana"/>
              </a:rPr>
              <a:t>-Πράσινο Ταμείο </a:t>
            </a:r>
            <a:r>
              <a:rPr lang="el-GR" sz="2100" dirty="0">
                <a:latin typeface="Verdana"/>
                <a:cs typeface="Verdana"/>
              </a:rPr>
              <a:t>&amp; </a:t>
            </a:r>
            <a:r>
              <a:rPr lang="el-GR" sz="2100" spc="-5" dirty="0">
                <a:latin typeface="Verdana"/>
                <a:cs typeface="Verdana"/>
              </a:rPr>
              <a:t>Ίδιοι</a:t>
            </a:r>
            <a:r>
              <a:rPr lang="el-GR" sz="2100" spc="130" dirty="0">
                <a:latin typeface="Verdana"/>
                <a:cs typeface="Verdana"/>
              </a:rPr>
              <a:t> </a:t>
            </a:r>
            <a:r>
              <a:rPr lang="el-GR" sz="2100" spc="-5" dirty="0">
                <a:latin typeface="Verdana"/>
                <a:cs typeface="Verdana"/>
              </a:rPr>
              <a:t>πόροι</a:t>
            </a:r>
            <a:endParaRPr lang="el-GR" sz="2100" dirty="0">
              <a:latin typeface="Verdana"/>
              <a:cs typeface="Verdana"/>
            </a:endParaRPr>
          </a:p>
          <a:p>
            <a:pPr marL="12696">
              <a:lnSpc>
                <a:spcPct val="150000"/>
              </a:lnSpc>
              <a:spcBef>
                <a:spcPts val="125"/>
              </a:spcBef>
            </a:pPr>
            <a:r>
              <a:rPr lang="el-GR" sz="2100" b="1" spc="-5" dirty="0">
                <a:latin typeface="Verdana"/>
                <a:cs typeface="Verdana"/>
              </a:rPr>
              <a:t>√  </a:t>
            </a:r>
            <a:r>
              <a:rPr lang="el-GR" sz="2100" dirty="0">
                <a:latin typeface="Verdana"/>
                <a:cs typeface="Verdana"/>
              </a:rPr>
              <a:t>Ανάπλαση οδού Αγ. </a:t>
            </a:r>
            <a:r>
              <a:rPr lang="el-GR" sz="2100" spc="-5" dirty="0">
                <a:latin typeface="Verdana"/>
                <a:cs typeface="Verdana"/>
              </a:rPr>
              <a:t>Γεωργίου</a:t>
            </a:r>
            <a:r>
              <a:rPr lang="el-GR" sz="2100" spc="-105" dirty="0">
                <a:latin typeface="Verdana"/>
                <a:cs typeface="Verdana"/>
              </a:rPr>
              <a:t> </a:t>
            </a:r>
            <a:r>
              <a:rPr lang="el-GR" sz="2100" b="1" spc="-5" dirty="0">
                <a:latin typeface="Verdana"/>
                <a:cs typeface="Verdana"/>
              </a:rPr>
              <a:t>€1.100.000</a:t>
            </a:r>
            <a:endParaRPr lang="el-GR" sz="2100" dirty="0">
              <a:latin typeface="Verdana"/>
              <a:cs typeface="Verdana"/>
            </a:endParaRPr>
          </a:p>
          <a:p>
            <a:pPr marL="12696">
              <a:lnSpc>
                <a:spcPct val="150000"/>
              </a:lnSpc>
              <a:spcBef>
                <a:spcPts val="135"/>
              </a:spcBef>
            </a:pPr>
            <a:r>
              <a:rPr lang="el-GR" sz="2100" b="1" spc="-5" dirty="0">
                <a:latin typeface="Verdana"/>
                <a:cs typeface="Verdana"/>
              </a:rPr>
              <a:t>√  </a:t>
            </a:r>
            <a:r>
              <a:rPr lang="el-GR" sz="2100" spc="-5" dirty="0">
                <a:latin typeface="Verdana"/>
                <a:cs typeface="Verdana"/>
              </a:rPr>
              <a:t>Συντήρηση και αναβάθμιση αθλητικών χώρων </a:t>
            </a:r>
            <a:r>
              <a:rPr lang="el-GR" sz="2100" spc="114" dirty="0">
                <a:latin typeface="Verdana"/>
                <a:cs typeface="Verdana"/>
              </a:rPr>
              <a:t> </a:t>
            </a:r>
            <a:r>
              <a:rPr lang="el-GR" sz="2100" b="1" spc="-5" dirty="0">
                <a:latin typeface="Verdana"/>
                <a:cs typeface="Verdana"/>
              </a:rPr>
              <a:t>€900.000</a:t>
            </a:r>
            <a:endParaRPr lang="el-GR" sz="2100" dirty="0">
              <a:latin typeface="Verdana"/>
              <a:cs typeface="Verdana"/>
            </a:endParaRPr>
          </a:p>
          <a:p>
            <a:pPr marL="12696">
              <a:lnSpc>
                <a:spcPct val="150000"/>
              </a:lnSpc>
              <a:spcBef>
                <a:spcPts val="130"/>
              </a:spcBef>
            </a:pPr>
            <a:r>
              <a:rPr lang="el-GR" sz="2100" b="1" spc="-5" dirty="0">
                <a:latin typeface="Verdana"/>
                <a:cs typeface="Verdana"/>
              </a:rPr>
              <a:t>√  </a:t>
            </a:r>
            <a:r>
              <a:rPr lang="el-GR" sz="2100" spc="-5" dirty="0">
                <a:latin typeface="Verdana"/>
                <a:cs typeface="Verdana"/>
              </a:rPr>
              <a:t>Οδοστρώσεις</a:t>
            </a:r>
            <a:r>
              <a:rPr lang="el-GR" sz="2100" spc="-10" dirty="0">
                <a:latin typeface="Verdana"/>
                <a:cs typeface="Verdana"/>
              </a:rPr>
              <a:t> </a:t>
            </a:r>
            <a:r>
              <a:rPr lang="el-GR" sz="2100" b="1" spc="-5" dirty="0">
                <a:latin typeface="Verdana"/>
                <a:cs typeface="Verdana"/>
              </a:rPr>
              <a:t>€2.000.000</a:t>
            </a:r>
            <a:endParaRPr lang="el-GR" sz="2100" dirty="0">
              <a:latin typeface="Verdana"/>
              <a:cs typeface="Verdana"/>
            </a:endParaRPr>
          </a:p>
          <a:p>
            <a:pPr marL="12696">
              <a:lnSpc>
                <a:spcPct val="150000"/>
              </a:lnSpc>
              <a:spcBef>
                <a:spcPts val="130"/>
              </a:spcBef>
            </a:pPr>
            <a:r>
              <a:rPr lang="el-GR" sz="2100" b="1" spc="-5" dirty="0">
                <a:latin typeface="Verdana"/>
                <a:cs typeface="Verdana"/>
              </a:rPr>
              <a:t>√  </a:t>
            </a:r>
            <a:r>
              <a:rPr lang="el-GR" sz="2100" spc="-5" dirty="0">
                <a:latin typeface="Verdana"/>
                <a:cs typeface="Verdana"/>
              </a:rPr>
              <a:t>Επισκευές </a:t>
            </a:r>
            <a:r>
              <a:rPr lang="el-GR" sz="2100" dirty="0">
                <a:latin typeface="Verdana"/>
                <a:cs typeface="Verdana"/>
              </a:rPr>
              <a:t>- </a:t>
            </a:r>
            <a:r>
              <a:rPr lang="el-GR" sz="2100" spc="-5" dirty="0">
                <a:latin typeface="Verdana"/>
                <a:cs typeface="Verdana"/>
              </a:rPr>
              <a:t>κατασκευές πεζοδρομίων</a:t>
            </a:r>
            <a:r>
              <a:rPr lang="el-GR" sz="2100" spc="80" dirty="0">
                <a:latin typeface="Verdana"/>
                <a:cs typeface="Verdana"/>
              </a:rPr>
              <a:t> </a:t>
            </a:r>
            <a:r>
              <a:rPr lang="el-GR" sz="2100" b="1" spc="-5" dirty="0">
                <a:latin typeface="Verdana"/>
                <a:cs typeface="Verdana"/>
              </a:rPr>
              <a:t>€3.000.000</a:t>
            </a:r>
            <a:endParaRPr lang="el-GR" sz="2100" dirty="0">
              <a:latin typeface="Verdana"/>
              <a:cs typeface="Verdana"/>
            </a:endParaRPr>
          </a:p>
          <a:p>
            <a:pPr marL="12696">
              <a:lnSpc>
                <a:spcPct val="150000"/>
              </a:lnSpc>
              <a:spcBef>
                <a:spcPts val="135"/>
              </a:spcBef>
            </a:pPr>
            <a:r>
              <a:rPr lang="el-GR" sz="2100" b="1" spc="-5" dirty="0">
                <a:latin typeface="Verdana"/>
                <a:cs typeface="Verdana"/>
              </a:rPr>
              <a:t>√  </a:t>
            </a:r>
            <a:r>
              <a:rPr lang="el-GR" sz="2100" spc="-5" dirty="0">
                <a:latin typeface="Verdana"/>
                <a:cs typeface="Verdana"/>
              </a:rPr>
              <a:t>Δράσεις Βελτίωσης Οδικής Ασφάλειας </a:t>
            </a:r>
            <a:r>
              <a:rPr lang="el-GR" sz="2100" dirty="0">
                <a:latin typeface="Verdana"/>
                <a:cs typeface="Verdana"/>
              </a:rPr>
              <a:t>Δήμου</a:t>
            </a:r>
            <a:r>
              <a:rPr lang="el-GR" sz="2100" spc="109" dirty="0">
                <a:latin typeface="Verdana"/>
                <a:cs typeface="Verdana"/>
              </a:rPr>
              <a:t> </a:t>
            </a:r>
            <a:r>
              <a:rPr lang="el-GR" sz="2100" spc="-5" dirty="0" smtClean="0">
                <a:latin typeface="Verdana"/>
                <a:cs typeface="Verdana"/>
              </a:rPr>
              <a:t>Χαλανδρίου </a:t>
            </a:r>
            <a:r>
              <a:rPr lang="el-GR" sz="2100" b="1" spc="-5" dirty="0" smtClean="0">
                <a:latin typeface="Verdana"/>
                <a:cs typeface="Verdana"/>
              </a:rPr>
              <a:t>980.000</a:t>
            </a:r>
            <a:endParaRPr lang="el-GR" sz="2100" b="1" dirty="0">
              <a:solidFill>
                <a:srgbClr val="FF0000"/>
              </a:solidFill>
              <a:latin typeface="Verdana"/>
              <a:cs typeface="Verdana"/>
            </a:endParaRPr>
          </a:p>
        </p:txBody>
      </p:sp>
      <p:sp>
        <p:nvSpPr>
          <p:cNvPr id="3" name="2 - Ορθογώνιο"/>
          <p:cNvSpPr/>
          <p:nvPr/>
        </p:nvSpPr>
        <p:spPr>
          <a:xfrm>
            <a:off x="1003301" y="6121994"/>
            <a:ext cx="8077200" cy="415488"/>
          </a:xfrm>
          <a:prstGeom prst="rect">
            <a:avLst/>
          </a:prstGeom>
        </p:spPr>
        <p:txBody>
          <a:bodyPr wrap="square" lIns="91432" tIns="45715" rIns="91432" bIns="45715">
            <a:spAutoFit/>
          </a:bodyPr>
          <a:lstStyle/>
          <a:p>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Συντηρήσεις και επισκευές σχολείων  </a:t>
            </a:r>
            <a:r>
              <a:rPr lang="el-GR" sz="2100" b="1" dirty="0">
                <a:latin typeface="Calibri"/>
                <a:ea typeface="Calibri" pitchFamily="34" charset="0"/>
                <a:cs typeface="Times New Roman" pitchFamily="18" charset="0"/>
              </a:rPr>
              <a:t>€</a:t>
            </a:r>
            <a:r>
              <a:rPr lang="el-GR" sz="2100" b="1" dirty="0">
                <a:latin typeface="Verdana" pitchFamily="34" charset="0"/>
                <a:ea typeface="Calibri" pitchFamily="34" charset="0"/>
                <a:cs typeface="Times New Roman" pitchFamily="18" charset="0"/>
              </a:rPr>
              <a:t>1.200.000 </a:t>
            </a:r>
            <a:endParaRPr lang="el-GR" sz="2100" b="1"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546101" y="1111250"/>
            <a:ext cx="8458200" cy="54864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393701" y="43791"/>
            <a:ext cx="8458200" cy="743279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tabLst>
                <a:tab pos="4309643" algn="l"/>
              </a:tabLst>
            </a:pPr>
            <a:r>
              <a:rPr lang="el-GR" sz="2400" b="1" dirty="0">
                <a:latin typeface="Verdana" pitchFamily="34" charset="0"/>
                <a:ea typeface="Calibri" pitchFamily="34" charset="0"/>
                <a:cs typeface="Times New Roman" pitchFamily="18" charset="0"/>
              </a:rPr>
              <a:t>Ευρωπαϊκά και χρηματοδοτούμενα προγράμματα</a:t>
            </a: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Ενδεικτικά:</a:t>
            </a:r>
            <a:endParaRPr lang="el-GR" sz="2100" b="1"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Cultural H.ID.RA.N.T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URBACT </a:t>
            </a:r>
            <a:r>
              <a:rPr lang="en-US" sz="2100" dirty="0">
                <a:latin typeface="Calibri"/>
                <a:ea typeface="Calibri" pitchFamily="34" charset="0"/>
                <a:cs typeface="Times New Roman" pitchFamily="18" charset="0"/>
              </a:rPr>
              <a:t>«</a:t>
            </a:r>
            <a:r>
              <a:rPr lang="en-US" sz="2100" dirty="0">
                <a:latin typeface="Verdana" pitchFamily="34" charset="0"/>
                <a:ea typeface="Calibri" pitchFamily="34" charset="0"/>
                <a:cs typeface="Times New Roman" pitchFamily="18" charset="0"/>
              </a:rPr>
              <a:t>Hydro-Heritage Cities</a:t>
            </a:r>
            <a:r>
              <a:rPr lang="en-US" sz="2100" dirty="0">
                <a:latin typeface="Calibri"/>
                <a:ea typeface="Calibri" pitchFamily="34" charset="0"/>
                <a:cs typeface="Times New Roman" pitchFamily="18" charset="0"/>
              </a:rPr>
              <a:t>»</a:t>
            </a:r>
            <a:r>
              <a:rPr lang="en-US" sz="2100" dirty="0">
                <a:latin typeface="Verdana" pitchFamily="34" charset="0"/>
                <a:ea typeface="Calibri" pitchFamily="34" charset="0"/>
                <a:cs typeface="Times New Roman" pitchFamily="18" charset="0"/>
              </a:rPr>
              <a:t/>
            </a:r>
            <a:br>
              <a:rPr lang="en-US" sz="2100" dirty="0">
                <a:latin typeface="Verdana" pitchFamily="34" charset="0"/>
                <a:ea typeface="Calibri" pitchFamily="34" charset="0"/>
                <a:cs typeface="Times New Roman" pitchFamily="18" charset="0"/>
              </a:rPr>
            </a:br>
            <a:r>
              <a:rPr lang="en-US" sz="2100" dirty="0" err="1">
                <a:latin typeface="Verdana" pitchFamily="34" charset="0"/>
                <a:ea typeface="Calibri" pitchFamily="34" charset="0"/>
                <a:cs typeface="Times New Roman" pitchFamily="18" charset="0"/>
              </a:rPr>
              <a:t>FoodRUs</a:t>
            </a:r>
            <a:r>
              <a:rPr lang="en-US" sz="2100" dirty="0">
                <a:latin typeface="Verdana" pitchFamily="34" charset="0"/>
                <a:ea typeface="Calibri" pitchFamily="34" charset="0"/>
                <a:cs typeface="Times New Roman" pitchFamily="18" charset="0"/>
              </a:rPr>
              <a:t>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err="1">
                <a:latin typeface="Verdana" pitchFamily="34" charset="0"/>
                <a:ea typeface="Calibri" pitchFamily="34" charset="0"/>
                <a:cs typeface="Times New Roman" pitchFamily="18" charset="0"/>
              </a:rPr>
              <a:t>ToNoWaste</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Food Connections</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Power Saving Check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Rome Health Care II</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l-GR" sz="2100" dirty="0">
                <a:latin typeface="Verdana" pitchFamily="34" charset="0"/>
                <a:ea typeface="Calibri" pitchFamily="34" charset="0"/>
                <a:cs typeface="Times New Roman" pitchFamily="18" charset="0"/>
              </a:rPr>
              <a:t>Στέγαση και Εργασία για τους αστέγους ΙΙ &amp; ΙΙΙ</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RHCII</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Proceed goes practice</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l-GR" sz="2100" dirty="0">
                <a:latin typeface="Verdana" pitchFamily="34" charset="0"/>
                <a:ea typeface="Calibri" pitchFamily="34" charset="0"/>
                <a:cs typeface="Times New Roman" pitchFamily="18" charset="0"/>
              </a:rPr>
              <a:t>Εκσυγχρονισμός</a:t>
            </a:r>
            <a:r>
              <a:rPr lang="en-US" sz="2100"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των</a:t>
            </a:r>
            <a:r>
              <a:rPr lang="en-US" sz="2100"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ΚΕΠ</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DUT Driving Urban Transition</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FontTx/>
              <a:buChar char="•"/>
              <a:tabLst>
                <a:tab pos="4309643" algn="l"/>
              </a:tabLst>
            </a:pPr>
            <a:r>
              <a:rPr lang="en-US" sz="2100" dirty="0">
                <a:latin typeface="Verdana" pitchFamily="34" charset="0"/>
                <a:ea typeface="Calibri" pitchFamily="34" charset="0"/>
                <a:cs typeface="Times New Roman" pitchFamily="18" charset="0"/>
              </a:rPr>
              <a:t>Waste4Think</a:t>
            </a:r>
            <a:endParaRPr lang="en-US" sz="2100" dirty="0">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22300" y="273050"/>
            <a:ext cx="7315200" cy="5793884"/>
          </a:xfrm>
          <a:prstGeom prst="rect">
            <a:avLst/>
          </a:prstGeom>
        </p:spPr>
        <p:txBody>
          <a:bodyPr wrap="square" lIns="91432" tIns="45715" rIns="91432" bIns="45715">
            <a:spAutoFit/>
          </a:bodyPr>
          <a:lstStyle/>
          <a:p>
            <a:pPr>
              <a:lnSpc>
                <a:spcPct val="150000"/>
              </a:lnSpc>
            </a:pPr>
            <a:r>
              <a:rPr lang="el-GR" sz="2900" b="1" dirty="0">
                <a:latin typeface="Verdana" pitchFamily="34" charset="0"/>
                <a:ea typeface="Verdana" pitchFamily="34" charset="0"/>
              </a:rPr>
              <a:t>Σημαντικές διακρίσεις και σε διεθνές επίπεδο </a:t>
            </a:r>
            <a:r>
              <a:rPr lang="el-GR" sz="2100" b="1" dirty="0">
                <a:latin typeface="Verdana" pitchFamily="34" charset="0"/>
                <a:ea typeface="Verdana" pitchFamily="34" charset="0"/>
              </a:rPr>
              <a:t/>
            </a:r>
            <a:br>
              <a:rPr lang="el-GR" sz="2100" b="1" dirty="0">
                <a:latin typeface="Verdana" pitchFamily="34" charset="0"/>
                <a:ea typeface="Verdana" pitchFamily="34" charset="0"/>
              </a:rPr>
            </a:br>
            <a:r>
              <a:rPr lang="el-GR" sz="2100" b="1" dirty="0">
                <a:latin typeface="Verdana" pitchFamily="34" charset="0"/>
                <a:ea typeface="Verdana" pitchFamily="34" charset="0"/>
              </a:rPr>
              <a:t>√ </a:t>
            </a:r>
            <a:r>
              <a:rPr lang="el-GR" sz="2100" dirty="0">
                <a:latin typeface="Verdana" pitchFamily="34" charset="0"/>
                <a:ea typeface="Verdana" pitchFamily="34" charset="0"/>
              </a:rPr>
              <a:t>1</a:t>
            </a:r>
            <a:r>
              <a:rPr lang="el-GR" sz="2100" baseline="30000" dirty="0">
                <a:latin typeface="Verdana" pitchFamily="34" charset="0"/>
                <a:ea typeface="Verdana" pitchFamily="34" charset="0"/>
              </a:rPr>
              <a:t>ο</a:t>
            </a:r>
            <a:r>
              <a:rPr lang="el-GR" sz="2100" dirty="0">
                <a:latin typeface="Verdana" pitchFamily="34" charset="0"/>
                <a:ea typeface="Verdana" pitchFamily="34" charset="0"/>
              </a:rPr>
              <a:t> βραβείο στον 6o Διεθνή Διαγωνισμό Αστικής Καινοτομίας Καντόνα,  με το </a:t>
            </a:r>
            <a:r>
              <a:rPr lang="el-GR" sz="2100" dirty="0" err="1">
                <a:latin typeface="Verdana" pitchFamily="34" charset="0"/>
                <a:ea typeface="Verdana" pitchFamily="34" charset="0"/>
              </a:rPr>
              <a:t>Cultural</a:t>
            </a:r>
            <a:r>
              <a:rPr lang="el-GR" sz="2100" dirty="0">
                <a:latin typeface="Verdana" pitchFamily="34" charset="0"/>
                <a:ea typeface="Verdana" pitchFamily="34" charset="0"/>
              </a:rPr>
              <a:t> </a:t>
            </a:r>
            <a:r>
              <a:rPr lang="el-GR" sz="2100" dirty="0" err="1">
                <a:latin typeface="Verdana" pitchFamily="34" charset="0"/>
                <a:ea typeface="Verdana" pitchFamily="34" charset="0"/>
              </a:rPr>
              <a:t>Hidrant</a:t>
            </a:r>
            <a:r>
              <a:rPr lang="el-GR" sz="2100" dirty="0">
                <a:latin typeface="Verdana" pitchFamily="34" charset="0"/>
                <a:ea typeface="Verdana" pitchFamily="34" charset="0"/>
              </a:rPr>
              <a:t> (2023)</a:t>
            </a:r>
            <a:br>
              <a:rPr lang="el-GR" sz="2100" dirty="0">
                <a:latin typeface="Verdana" pitchFamily="34" charset="0"/>
                <a:ea typeface="Verdana" pitchFamily="34" charset="0"/>
              </a:rPr>
            </a:br>
            <a:r>
              <a:rPr lang="el-GR" sz="2100" b="1" dirty="0">
                <a:latin typeface="Verdana" pitchFamily="34" charset="0"/>
                <a:ea typeface="Verdana" pitchFamily="34" charset="0"/>
              </a:rPr>
              <a:t>√</a:t>
            </a:r>
            <a:r>
              <a:rPr lang="el-GR" sz="2100" dirty="0">
                <a:latin typeface="Verdana" pitchFamily="34" charset="0"/>
                <a:ea typeface="Verdana" pitchFamily="34" charset="0"/>
              </a:rPr>
              <a:t>  (8) βραβεία στα </a:t>
            </a:r>
            <a:r>
              <a:rPr lang="en-US" sz="2100" dirty="0">
                <a:latin typeface="Verdana" pitchFamily="34" charset="0"/>
                <a:ea typeface="Verdana" pitchFamily="34" charset="0"/>
              </a:rPr>
              <a:t>OTA Awards</a:t>
            </a:r>
            <a:r>
              <a:rPr lang="el-GR" sz="2100" dirty="0">
                <a:latin typeface="Verdana" pitchFamily="34" charset="0"/>
                <a:ea typeface="Verdana" pitchFamily="34" charset="0"/>
              </a:rPr>
              <a:t> (2023)</a:t>
            </a:r>
            <a:br>
              <a:rPr lang="el-GR" sz="2100" dirty="0">
                <a:latin typeface="Verdana" pitchFamily="34" charset="0"/>
                <a:ea typeface="Verdana" pitchFamily="34" charset="0"/>
              </a:rPr>
            </a:br>
            <a:r>
              <a:rPr lang="el-GR" sz="2100" b="1" dirty="0">
                <a:latin typeface="Verdana" pitchFamily="34" charset="0"/>
                <a:ea typeface="Verdana" pitchFamily="34" charset="0"/>
              </a:rPr>
              <a:t>√ </a:t>
            </a:r>
            <a:r>
              <a:rPr lang="en-US" sz="2100" dirty="0">
                <a:latin typeface="Verdana" pitchFamily="34" charset="0"/>
                <a:ea typeface="Verdana" pitchFamily="34" charset="0"/>
              </a:rPr>
              <a:t>Best City Awards</a:t>
            </a:r>
            <a:r>
              <a:rPr lang="el-GR" sz="2100" dirty="0">
                <a:latin typeface="Verdana" pitchFamily="34" charset="0"/>
                <a:ea typeface="Verdana" pitchFamily="34" charset="0"/>
              </a:rPr>
              <a:t> 2023</a:t>
            </a:r>
            <a:br>
              <a:rPr lang="el-GR" sz="2100" dirty="0">
                <a:latin typeface="Verdana" pitchFamily="34" charset="0"/>
                <a:ea typeface="Verdana" pitchFamily="34" charset="0"/>
              </a:rPr>
            </a:br>
            <a:r>
              <a:rPr lang="el-GR" sz="2100" b="1" dirty="0">
                <a:latin typeface="Verdana" pitchFamily="34" charset="0"/>
                <a:ea typeface="Verdana" pitchFamily="34" charset="0"/>
              </a:rPr>
              <a:t>√ </a:t>
            </a:r>
            <a:r>
              <a:rPr lang="en-US" sz="2100" dirty="0">
                <a:latin typeface="Verdana" pitchFamily="34" charset="0"/>
                <a:ea typeface="Verdana" pitchFamily="34" charset="0"/>
              </a:rPr>
              <a:t>Bravo Awards</a:t>
            </a:r>
            <a:r>
              <a:rPr lang="el-GR" sz="2100" dirty="0">
                <a:latin typeface="Verdana" pitchFamily="34" charset="0"/>
                <a:ea typeface="Verdana" pitchFamily="34" charset="0"/>
              </a:rPr>
              <a:t> 2022</a:t>
            </a:r>
            <a:br>
              <a:rPr lang="el-GR" sz="2100" dirty="0">
                <a:latin typeface="Verdana" pitchFamily="34" charset="0"/>
                <a:ea typeface="Verdana" pitchFamily="34" charset="0"/>
              </a:rPr>
            </a:br>
            <a:r>
              <a:rPr lang="el-GR" sz="2100" b="1" dirty="0">
                <a:latin typeface="Verdana" pitchFamily="34" charset="0"/>
                <a:ea typeface="Verdana" pitchFamily="34" charset="0"/>
              </a:rPr>
              <a:t>√ </a:t>
            </a:r>
            <a:r>
              <a:rPr lang="en-US" sz="2100" dirty="0">
                <a:latin typeface="Verdana" pitchFamily="34" charset="0"/>
                <a:ea typeface="Verdana" pitchFamily="34" charset="0"/>
              </a:rPr>
              <a:t>Greek Green Awards</a:t>
            </a:r>
            <a:r>
              <a:rPr lang="el-GR" sz="2100" dirty="0">
                <a:latin typeface="Verdana" pitchFamily="34" charset="0"/>
                <a:ea typeface="Verdana" pitchFamily="34" charset="0"/>
              </a:rPr>
              <a:t> ’22, ’23 &amp; ‘24 </a:t>
            </a:r>
            <a:br>
              <a:rPr lang="el-GR" sz="2100" dirty="0">
                <a:latin typeface="Verdana" pitchFamily="34" charset="0"/>
                <a:ea typeface="Verdana" pitchFamily="34" charset="0"/>
              </a:rPr>
            </a:br>
            <a:r>
              <a:rPr lang="el-GR" sz="2100" b="1" dirty="0">
                <a:latin typeface="Verdana" pitchFamily="34" charset="0"/>
                <a:ea typeface="Verdana" pitchFamily="34" charset="0"/>
              </a:rPr>
              <a:t>√ </a:t>
            </a:r>
            <a:r>
              <a:rPr lang="en-US" sz="2100" dirty="0">
                <a:latin typeface="Verdana" pitchFamily="34" charset="0"/>
                <a:ea typeface="Verdana" pitchFamily="34" charset="0"/>
              </a:rPr>
              <a:t>Health Safety Awards</a:t>
            </a:r>
            <a:r>
              <a:rPr lang="el-GR" sz="2100" dirty="0">
                <a:latin typeface="Verdana" pitchFamily="34" charset="0"/>
                <a:ea typeface="Verdana" pitchFamily="34" charset="0"/>
              </a:rPr>
              <a:t> 2021</a:t>
            </a:r>
            <a:br>
              <a:rPr lang="el-GR" sz="2100" dirty="0">
                <a:latin typeface="Verdana" pitchFamily="34" charset="0"/>
                <a:ea typeface="Verdana" pitchFamily="34" charset="0"/>
              </a:rPr>
            </a:br>
            <a:r>
              <a:rPr lang="el-GR" sz="2100" b="1" dirty="0">
                <a:latin typeface="Verdana" pitchFamily="34" charset="0"/>
                <a:ea typeface="Verdana" pitchFamily="34" charset="0"/>
              </a:rPr>
              <a:t>√ </a:t>
            </a:r>
            <a:r>
              <a:rPr lang="el-GR" sz="2100" dirty="0" err="1">
                <a:latin typeface="Verdana" pitchFamily="34" charset="0"/>
                <a:ea typeface="Verdana" pitchFamily="34" charset="0"/>
              </a:rPr>
              <a:t>Bravo</a:t>
            </a:r>
            <a:r>
              <a:rPr lang="el-GR" sz="2100" dirty="0">
                <a:latin typeface="Verdana" pitchFamily="34" charset="0"/>
                <a:ea typeface="Verdana" pitchFamily="34" charset="0"/>
              </a:rPr>
              <a:t> </a:t>
            </a:r>
            <a:r>
              <a:rPr lang="el-GR" sz="2100" dirty="0" err="1">
                <a:latin typeface="Verdana" pitchFamily="34" charset="0"/>
                <a:ea typeface="Verdana" pitchFamily="34" charset="0"/>
              </a:rPr>
              <a:t>Sustainability</a:t>
            </a:r>
            <a:r>
              <a:rPr lang="el-GR" sz="2100" dirty="0">
                <a:latin typeface="Verdana" pitchFamily="34" charset="0"/>
                <a:ea typeface="Verdana" pitchFamily="34" charset="0"/>
              </a:rPr>
              <a:t> </a:t>
            </a:r>
            <a:r>
              <a:rPr lang="el-GR" sz="2100" dirty="0" err="1">
                <a:latin typeface="Verdana" pitchFamily="34" charset="0"/>
                <a:ea typeface="Verdana" pitchFamily="34" charset="0"/>
              </a:rPr>
              <a:t>Awards</a:t>
            </a:r>
            <a:r>
              <a:rPr lang="el-GR" sz="2100" dirty="0">
                <a:latin typeface="Verdana" pitchFamily="34" charset="0"/>
                <a:ea typeface="Verdana" pitchFamily="34" charset="0"/>
              </a:rPr>
              <a:t> 2019</a:t>
            </a:r>
            <a:br>
              <a:rPr lang="el-GR" sz="2100" dirty="0">
                <a:latin typeface="Verdana" pitchFamily="34" charset="0"/>
                <a:ea typeface="Verdana" pitchFamily="34" charset="0"/>
              </a:rPr>
            </a:br>
            <a:endParaRPr lang="el-GR" sz="2100" dirty="0">
              <a:latin typeface="Verdana" pitchFamily="34" charset="0"/>
              <a:ea typeface="Verdana" pitchFamily="34" charset="0"/>
            </a:endParaRPr>
          </a:p>
        </p:txBody>
      </p:sp>
      <p:pic>
        <p:nvPicPr>
          <p:cNvPr id="3" name="2 - Εικόνα" descr="https://www.chalandri.gr/wp-content/uploads/2023/12/20231207_190611-1024x461.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4889500" y="5499100"/>
            <a:ext cx="4648200" cy="2057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774700" y="501650"/>
          <a:ext cx="8153400" cy="6553200"/>
        </p:xfrm>
        <a:graphic>
          <a:graphicData uri="http://schemas.openxmlformats.org/drawingml/2006/table">
            <a:tbl>
              <a:tblPr/>
              <a:tblGrid>
                <a:gridCol w="8153400"/>
              </a:tblGrid>
              <a:tr h="1214010">
                <a:tc>
                  <a:txBody>
                    <a:bodyPr/>
                    <a:lstStyle/>
                    <a:p>
                      <a:pPr algn="ctr">
                        <a:lnSpc>
                          <a:spcPct val="115000"/>
                        </a:lnSpc>
                        <a:spcAft>
                          <a:spcPts val="0"/>
                        </a:spcAft>
                        <a:tabLst>
                          <a:tab pos="295275" algn="l"/>
                        </a:tabLst>
                      </a:pPr>
                      <a:r>
                        <a:rPr lang="el-GR" sz="3200" b="1" dirty="0">
                          <a:solidFill>
                            <a:srgbClr val="000000"/>
                          </a:solidFill>
                          <a:latin typeface="Verdana" pitchFamily="34" charset="0"/>
                          <a:ea typeface="Verdana" pitchFamily="34" charset="0"/>
                          <a:cs typeface="Calibri"/>
                        </a:rPr>
                        <a:t>Απειλές</a:t>
                      </a:r>
                      <a:endParaRPr lang="el-GR" sz="32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00"/>
                    </a:solidFill>
                  </a:tcPr>
                </a:tc>
              </a:tr>
              <a:tr h="5339190">
                <a:tc>
                  <a:txBody>
                    <a:bodyPr/>
                    <a:lstStyle/>
                    <a:p>
                      <a:pPr marL="342900" lvl="0" indent="-342900" algn="l">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Δυσμενής κοινωνικοοικονομική συγκυρία </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Ένταση φαινομένων κλιματικής αλλαγής </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Έλλειψη χρηματοδότησης</a:t>
                      </a:r>
                      <a:r>
                        <a:rPr lang="el-GR" sz="2400" dirty="0">
                          <a:solidFill>
                            <a:srgbClr val="000000"/>
                          </a:solidFill>
                          <a:latin typeface="Verdana" pitchFamily="34" charset="0"/>
                          <a:ea typeface="Verdana" pitchFamily="34" charset="0"/>
                          <a:cs typeface="Calibri"/>
                        </a:rPr>
                        <a:t> για εξοπλισμό στο τομέα Πολιτικής Προστασίας (αντιμετώπιση πυρκαγιών, πλημμυρών κτλ)</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Αύξηση ανεργίας</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Κουλτούρα χρήσης αυτοκινήτου</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Μη ανακύκλωση και επαναχρησιμοποίηση από τμήμα του πληθυσμού</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b="1" dirty="0">
                          <a:solidFill>
                            <a:srgbClr val="000000"/>
                          </a:solidFill>
                          <a:latin typeface="Verdana" pitchFamily="34" charset="0"/>
                          <a:ea typeface="Verdana" pitchFamily="34" charset="0"/>
                          <a:cs typeface="Calibri"/>
                        </a:rPr>
                        <a:t>Μη ορθολογική διαχείριση διάθεσης απορριμμάτων από την κεντρική κυβέρνηση</a:t>
                      </a:r>
                      <a:endParaRPr lang="el-GR" sz="2400" dirty="0">
                        <a:latin typeface="Verdana" pitchFamily="34" charset="0"/>
                        <a:ea typeface="Verdana" pitchFamily="34" charset="0"/>
                        <a:cs typeface="Times New Roman"/>
                      </a:endParaRPr>
                    </a:p>
                    <a:p>
                      <a:pPr marL="342900" lvl="0" indent="-342900" algn="l">
                        <a:lnSpc>
                          <a:spcPct val="115000"/>
                        </a:lnSpc>
                        <a:spcAft>
                          <a:spcPts val="0"/>
                        </a:spcAft>
                        <a:buFont typeface="Symbol"/>
                        <a:buChar char=""/>
                        <a:tabLst>
                          <a:tab pos="295275" algn="l"/>
                        </a:tabLst>
                      </a:pPr>
                      <a:r>
                        <a:rPr lang="el-GR" sz="2400" dirty="0">
                          <a:solidFill>
                            <a:srgbClr val="000000"/>
                          </a:solidFill>
                          <a:latin typeface="Verdana" pitchFamily="34" charset="0"/>
                          <a:ea typeface="Verdana" pitchFamily="34" charset="0"/>
                          <a:cs typeface="Calibri"/>
                        </a:rPr>
                        <a:t>Καθυστερήσεις στη χρηματοδότηση έργων</a:t>
                      </a:r>
                      <a:endParaRPr lang="el-GR" sz="2400" dirty="0">
                        <a:latin typeface="Verdana" pitchFamily="34" charset="0"/>
                        <a:ea typeface="Verdana" pitchFamily="34" charset="0"/>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CCC00"/>
                    </a:solidFill>
                  </a:tcPr>
                </a:tc>
              </a:tr>
            </a:tbl>
          </a:graphicData>
        </a:graphic>
      </p:graphicFrame>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1"/>
          <p:cNvSpPr>
            <a:spLocks noChangeArrowheads="1"/>
          </p:cNvSpPr>
          <p:nvPr/>
        </p:nvSpPr>
        <p:spPr bwMode="auto">
          <a:xfrm>
            <a:off x="774700" y="1568450"/>
            <a:ext cx="7696200" cy="3816419"/>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Οργανωτική Δομή</a:t>
            </a:r>
            <a:br>
              <a:rPr lang="el-GR" sz="32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Calibri" pitchFamily="34" charset="0"/>
              </a:rPr>
              <a:t>Ιδιαίτερα ικανοποιητική παρά την </a:t>
            </a:r>
            <a:r>
              <a:rPr lang="el-GR" sz="2100" dirty="0" err="1" smtClean="0">
                <a:latin typeface="Verdana" pitchFamily="34" charset="0"/>
                <a:ea typeface="Calibri" pitchFamily="34" charset="0"/>
                <a:cs typeface="Calibri" pitchFamily="34" charset="0"/>
              </a:rPr>
              <a:t>υποστελέχωση</a:t>
            </a:r>
            <a:r>
              <a:rPr lang="el-GR" sz="2100" dirty="0" smtClean="0">
                <a:latin typeface="Verdana" pitchFamily="34" charset="0"/>
                <a:ea typeface="Calibri" pitchFamily="34" charset="0"/>
                <a:cs typeface="Calibri" pitchFamily="34" charset="0"/>
              </a:rPr>
              <a:t>.</a:t>
            </a:r>
            <a:r>
              <a:rPr lang="el-GR" sz="2100" dirty="0">
                <a:latin typeface="Verdana" pitchFamily="34" charset="0"/>
                <a:ea typeface="Calibri" pitchFamily="34" charset="0"/>
                <a:cs typeface="Calibri" pitchFamily="34" charset="0"/>
              </a:rPr>
              <a:t/>
            </a:r>
            <a:br>
              <a:rPr lang="el-GR" sz="2100" dirty="0">
                <a:latin typeface="Verdana" pitchFamily="34" charset="0"/>
                <a:ea typeface="Calibri" pitchFamily="34" charset="0"/>
                <a:cs typeface="Calibri" pitchFamily="34" charset="0"/>
              </a:rPr>
            </a:br>
            <a:endParaRPr lang="el-GR" sz="2100" dirty="0" smtClean="0">
              <a:latin typeface="Verdana" pitchFamily="34" charset="0"/>
              <a:ea typeface="Calibri" pitchFamily="34" charset="0"/>
              <a:cs typeface="Calibri" pitchFamily="34" charset="0"/>
            </a:endParaRPr>
          </a:p>
          <a:p>
            <a:pPr defTabSz="914311" fontAlgn="base">
              <a:spcBef>
                <a:spcPct val="0"/>
              </a:spcBef>
              <a:spcAft>
                <a:spcPct val="0"/>
              </a:spcAft>
            </a:pPr>
            <a:r>
              <a:rPr lang="el-GR" sz="2100" b="1" dirty="0" smtClean="0">
                <a:solidFill>
                  <a:srgbClr val="FF0000"/>
                </a:solidFill>
                <a:latin typeface="Verdana" pitchFamily="34" charset="0"/>
                <a:ea typeface="Calibri" pitchFamily="34" charset="0"/>
                <a:cs typeface="Calibri" pitchFamily="34" charset="0"/>
              </a:rPr>
              <a:t>Δημιουργήθηκε  τμήμ</a:t>
            </a:r>
            <a:r>
              <a:rPr lang="el-GR" sz="2100" b="1" dirty="0" smtClean="0">
                <a:solidFill>
                  <a:srgbClr val="FF0000"/>
                </a:solidFill>
                <a:latin typeface="Verdana" pitchFamily="34" charset="0"/>
                <a:ea typeface="Calibri" pitchFamily="34" charset="0"/>
                <a:cs typeface="Calibri" pitchFamily="34" charset="0"/>
              </a:rPr>
              <a:t>α εσωτερικού Ελέγχου.</a:t>
            </a:r>
            <a:endParaRPr lang="el-GR" sz="2100" b="1" dirty="0" smtClean="0">
              <a:solidFill>
                <a:srgbClr val="FF0000"/>
              </a:solidFill>
              <a:latin typeface="Verdana" pitchFamily="34" charset="0"/>
              <a:ea typeface="Calibri" pitchFamily="34" charset="0"/>
              <a:cs typeface="Calibri" pitchFamily="34" charset="0"/>
            </a:endParaRPr>
          </a:p>
          <a:p>
            <a:pPr defTabSz="914311" fontAlgn="base">
              <a:spcBef>
                <a:spcPct val="0"/>
              </a:spcBef>
              <a:spcAft>
                <a:spcPct val="0"/>
              </a:spcAft>
            </a:pPr>
            <a:endParaRPr lang="el-GR" sz="2100" dirty="0">
              <a:latin typeface="Verdana" pitchFamily="34" charset="0"/>
              <a:ea typeface="Calibri" pitchFamily="34" charset="0"/>
              <a:cs typeface="Calibri" pitchFamily="34" charset="0"/>
            </a:endParaRPr>
          </a:p>
          <a:p>
            <a:pPr defTabSz="914311" fontAlgn="base">
              <a:spcBef>
                <a:spcPct val="0"/>
              </a:spcBef>
              <a:spcAft>
                <a:spcPct val="0"/>
              </a:spcAft>
            </a:pPr>
            <a:r>
              <a:rPr lang="el-GR" sz="2100" b="1" dirty="0">
                <a:latin typeface="Verdana" pitchFamily="34" charset="0"/>
                <a:ea typeface="Calibri" pitchFamily="34" charset="0"/>
                <a:cs typeface="Times New Roman" pitchFamily="18" charset="0"/>
              </a:rPr>
              <a:t>Αναγκαία η τροποποίηση του ΟΕΥ του Δήμου για βέλτιστο προγραμματισμό, καλύτερο συντονισμό και ενίσχυση του προσωπικού.</a:t>
            </a:r>
            <a:endParaRPr lang="el-GR" sz="2100" b="1" dirty="0">
              <a:latin typeface="Arial" pitchFamily="34" charset="0"/>
              <a:cs typeface="Arial" pitchFamily="34"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endParaRPr lang="el-GR" sz="2100" b="1" i="1" dirty="0">
              <a:latin typeface="Arial" pitchFamily="34" charset="0"/>
              <a:cs typeface="Arial" pitchFamily="34"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55700" y="654051"/>
            <a:ext cx="7848600" cy="6401742"/>
          </a:xfrm>
          <a:prstGeom prst="rect">
            <a:avLst/>
          </a:prstGeom>
        </p:spPr>
        <p:txBody>
          <a:bodyPr wrap="square" lIns="91432" tIns="45715" rIns="91432" bIns="45715">
            <a:spAutoFit/>
          </a:bodyPr>
          <a:lstStyle/>
          <a:p>
            <a:pPr defTabSz="914311" eaLnBrk="0" fontAlgn="base" hangingPunct="0">
              <a:spcBef>
                <a:spcPct val="0"/>
              </a:spcBef>
              <a:spcAft>
                <a:spcPct val="0"/>
              </a:spcAft>
            </a:pPr>
            <a:r>
              <a:rPr lang="el-GR" sz="3200" b="1" dirty="0">
                <a:latin typeface="Verdana" pitchFamily="34" charset="0"/>
                <a:ea typeface="Verdana" pitchFamily="34" charset="0"/>
                <a:cs typeface="Times New Roman" pitchFamily="18" charset="0"/>
              </a:rPr>
              <a:t>Ψηφιακή Διακυβέρνηση </a:t>
            </a:r>
            <a:endParaRPr lang="el-GR" sz="3200" dirty="0">
              <a:latin typeface="Verdana" pitchFamily="34" charset="0"/>
              <a:ea typeface="Verdana" pitchFamily="34" charset="0"/>
              <a:cs typeface="Arial" pitchFamily="34" charset="0"/>
            </a:endParaRPr>
          </a:p>
          <a:p>
            <a:pPr defTabSz="914311" eaLnBrk="0" fontAlgn="base" hangingPunct="0">
              <a:spcBef>
                <a:spcPct val="0"/>
              </a:spcBef>
              <a:spcAft>
                <a:spcPct val="0"/>
              </a:spcAft>
            </a:pPr>
            <a:endParaRPr lang="el-GR" sz="2100" dirty="0" smtClean="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2100" dirty="0" smtClean="0">
                <a:latin typeface="Verdana" pitchFamily="34" charset="0"/>
                <a:ea typeface="Calibri" pitchFamily="34" charset="0"/>
                <a:cs typeface="Times New Roman" pitchFamily="18" charset="0"/>
              </a:rPr>
              <a:t>Ο </a:t>
            </a:r>
            <a:r>
              <a:rPr lang="el-GR" sz="2100" dirty="0">
                <a:latin typeface="Verdana" pitchFamily="34" charset="0"/>
                <a:ea typeface="Calibri" pitchFamily="34" charset="0"/>
                <a:cs typeface="Times New Roman" pitchFamily="18" charset="0"/>
              </a:rPr>
              <a:t>Δήμος Χαλανδρίου διαθέτει ιδιαίτερα σύγχρονες ψηφιακές υποδομές και εφαρμογές για τη διευκόλυνση των πολιτών και των επιχειρήσεων. </a:t>
            </a:r>
          </a:p>
          <a:p>
            <a:pPr defTabSz="914311" eaLnBrk="0" fontAlgn="base" hangingPunct="0">
              <a:spcBef>
                <a:spcPct val="0"/>
              </a:spcBef>
              <a:spcAft>
                <a:spcPct val="0"/>
              </a:spcAft>
            </a:pPr>
            <a:endParaRPr lang="el-GR" sz="2100" dirty="0">
              <a:latin typeface="Arial" pitchFamily="34" charset="0"/>
              <a:cs typeface="Arial" pitchFamily="34" charset="0"/>
            </a:endParaRPr>
          </a:p>
          <a:p>
            <a:pPr defTabSz="914311" eaLnBrk="0" fontAlgn="base" hangingPunct="0">
              <a:spcBef>
                <a:spcPct val="0"/>
              </a:spcBef>
              <a:spcAft>
                <a:spcPct val="0"/>
              </a:spcAft>
            </a:pPr>
            <a:r>
              <a:rPr lang="el-GR" sz="2100" b="1" dirty="0">
                <a:latin typeface="Verdana" pitchFamily="34" charset="0"/>
                <a:ea typeface="Calibri" pitchFamily="34" charset="0"/>
                <a:cs typeface="Times New Roman" pitchFamily="18" charset="0"/>
              </a:rPr>
              <a:t>Ενδεικτικά</a:t>
            </a:r>
            <a:r>
              <a:rPr lang="el-GR" sz="2100" dirty="0">
                <a:latin typeface="Verdana" pitchFamily="34" charset="0"/>
                <a:ea typeface="Calibri" pitchFamily="34" charset="0"/>
                <a:cs typeface="Times New Roman" pitchFamily="18" charset="0"/>
              </a:rPr>
              <a:t>: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Γραμμή Δημότη</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 Ηλεκτρονική Εξυπηρέτηση του πολίτη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a:t>
            </a:r>
            <a:r>
              <a:rPr lang="el-GR" sz="2100" i="1" dirty="0">
                <a:latin typeface="Calibri"/>
                <a:ea typeface="Calibri" pitchFamily="34" charset="0"/>
                <a:cs typeface="Times New Roman" pitchFamily="18" charset="0"/>
              </a:rPr>
              <a:t>«</a:t>
            </a:r>
            <a:r>
              <a:rPr lang="el-GR" sz="2100" i="1" dirty="0" err="1">
                <a:latin typeface="Verdana" pitchFamily="34" charset="0"/>
                <a:ea typeface="Calibri" pitchFamily="34" charset="0"/>
                <a:cs typeface="Times New Roman" pitchFamily="18" charset="0"/>
              </a:rPr>
              <a:t>Chalandri</a:t>
            </a:r>
            <a:r>
              <a:rPr lang="el-GR" sz="2100" i="1" dirty="0">
                <a:latin typeface="Verdana" pitchFamily="34" charset="0"/>
                <a:ea typeface="Calibri" pitchFamily="34" charset="0"/>
                <a:cs typeface="Times New Roman" pitchFamily="18" charset="0"/>
              </a:rPr>
              <a:t> </a:t>
            </a:r>
            <a:r>
              <a:rPr lang="el-GR" sz="2100" i="1" dirty="0" err="1">
                <a:latin typeface="Verdana" pitchFamily="34" charset="0"/>
                <a:ea typeface="Calibri" pitchFamily="34" charset="0"/>
                <a:cs typeface="Times New Roman" pitchFamily="18" charset="0"/>
              </a:rPr>
              <a:t>Report</a:t>
            </a:r>
            <a:r>
              <a:rPr lang="el-GR" sz="2100" i="1" dirty="0">
                <a:latin typeface="Calibri"/>
                <a:ea typeface="Calibri" pitchFamily="34" charset="0"/>
                <a:cs typeface="Times New Roman" pitchFamily="18" charset="0"/>
              </a:rPr>
              <a:t>»</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Εφαρμογή Διαχείρισης Αθλητικών Χώρων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Εφαρμογή Διαχείρισης Παιδικών Σταθμών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Γεωγραφικό πληροφοριακό σύστημα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Ανοιχτά δεδομένα (</a:t>
            </a:r>
            <a:r>
              <a:rPr lang="el-GR" sz="2100" i="1" dirty="0" err="1">
                <a:latin typeface="Verdana" pitchFamily="34" charset="0"/>
                <a:ea typeface="Calibri" pitchFamily="34" charset="0"/>
                <a:cs typeface="Times New Roman" pitchFamily="18" charset="0"/>
              </a:rPr>
              <a:t>Open</a:t>
            </a:r>
            <a:r>
              <a:rPr lang="el-GR" sz="2100" i="1" dirty="0">
                <a:latin typeface="Verdana" pitchFamily="34" charset="0"/>
                <a:ea typeface="Calibri" pitchFamily="34" charset="0"/>
                <a:cs typeface="Times New Roman" pitchFamily="18" charset="0"/>
              </a:rPr>
              <a:t> </a:t>
            </a:r>
            <a:r>
              <a:rPr lang="el-GR" sz="2100" i="1" dirty="0" err="1">
                <a:latin typeface="Verdana" pitchFamily="34" charset="0"/>
                <a:ea typeface="Calibri" pitchFamily="34" charset="0"/>
                <a:cs typeface="Times New Roman" pitchFamily="18" charset="0"/>
              </a:rPr>
              <a:t>data</a:t>
            </a:r>
            <a:r>
              <a:rPr lang="el-GR" sz="2100" i="1" dirty="0">
                <a:latin typeface="Verdana" pitchFamily="34" charset="0"/>
                <a:ea typeface="Calibri" pitchFamily="34" charset="0"/>
                <a:cs typeface="Times New Roman" pitchFamily="18" charset="0"/>
              </a:rPr>
              <a:t>)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ψηφιακή πλατφόρμα βιώσιμης κινητικότητας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GI-</a:t>
            </a:r>
            <a:r>
              <a:rPr lang="el-GR" sz="2100" i="1" dirty="0" err="1">
                <a:latin typeface="Verdana" pitchFamily="34" charset="0"/>
                <a:ea typeface="Calibri" pitchFamily="34" charset="0"/>
                <a:cs typeface="Times New Roman" pitchFamily="18" charset="0"/>
              </a:rPr>
              <a:t>polis</a:t>
            </a:r>
            <a:r>
              <a:rPr lang="el-GR" sz="2100" i="1" dirty="0">
                <a:latin typeface="Verdana" pitchFamily="34" charset="0"/>
                <a:ea typeface="Calibri" pitchFamily="34" charset="0"/>
                <a:cs typeface="Times New Roman" pitchFamily="18" charset="0"/>
              </a:rPr>
              <a:t> ● Εφαρμογή Οικονομικής Διαχείρισης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Εφαρμογή </a:t>
            </a:r>
            <a:r>
              <a:rPr lang="el-GR" sz="2100" i="1" dirty="0" err="1">
                <a:latin typeface="Verdana" pitchFamily="34" charset="0"/>
                <a:ea typeface="Calibri" pitchFamily="34" charset="0"/>
                <a:cs typeface="Times New Roman" pitchFamily="18" charset="0"/>
              </a:rPr>
              <a:t>Business</a:t>
            </a:r>
            <a:r>
              <a:rPr lang="el-GR" sz="2100" i="1" dirty="0">
                <a:latin typeface="Verdana" pitchFamily="34" charset="0"/>
                <a:ea typeface="Calibri" pitchFamily="34" charset="0"/>
                <a:cs typeface="Times New Roman" pitchFamily="18" charset="0"/>
              </a:rPr>
              <a:t> </a:t>
            </a:r>
            <a:r>
              <a:rPr lang="el-GR" sz="2100" i="1" dirty="0" err="1">
                <a:latin typeface="Verdana" pitchFamily="34" charset="0"/>
                <a:ea typeface="Calibri" pitchFamily="34" charset="0"/>
                <a:cs typeface="Times New Roman" pitchFamily="18" charset="0"/>
              </a:rPr>
              <a:t>Intelligence</a:t>
            </a:r>
            <a:r>
              <a:rPr lang="el-GR" sz="2100" i="1" dirty="0">
                <a:latin typeface="Verdana" pitchFamily="34" charset="0"/>
                <a:ea typeface="Calibri" pitchFamily="34" charset="0"/>
                <a:cs typeface="Times New Roman" pitchFamily="18" charset="0"/>
              </a:rPr>
              <a:t>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Εφαρμογή Διαχείρισης Δημοσίων Έργων </a:t>
            </a:r>
          </a:p>
          <a:p>
            <a:pPr defTabSz="914311" eaLnBrk="0" fontAlgn="base" hangingPunct="0">
              <a:spcBef>
                <a:spcPct val="0"/>
              </a:spcBef>
              <a:spcAft>
                <a:spcPct val="0"/>
              </a:spcAft>
            </a:pPr>
            <a:r>
              <a:rPr lang="el-GR" sz="2100" i="1" dirty="0">
                <a:latin typeface="Verdana" pitchFamily="34" charset="0"/>
                <a:ea typeface="Calibri" pitchFamily="34" charset="0"/>
                <a:cs typeface="Times New Roman" pitchFamily="18" charset="0"/>
              </a:rPr>
              <a:t>● Εφαρμογή Κίνησης Οχημάτων</a:t>
            </a:r>
            <a:endParaRPr lang="el-GR" sz="2100" i="1" dirty="0">
              <a:latin typeface="Arial" pitchFamily="34" charset="0"/>
              <a:cs typeface="Arial"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1"/>
          <p:cNvSpPr>
            <a:spLocks noChangeArrowheads="1"/>
          </p:cNvSpPr>
          <p:nvPr/>
        </p:nvSpPr>
        <p:spPr bwMode="auto">
          <a:xfrm>
            <a:off x="1231900" y="837622"/>
            <a:ext cx="7391400" cy="3539420"/>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Ψηφιακός μετασχηματισμός</a:t>
            </a:r>
            <a:br>
              <a:rPr lang="el-GR" sz="3200" b="1" dirty="0">
                <a:latin typeface="Verdana" pitchFamily="34" charset="0"/>
                <a:ea typeface="Calibri" pitchFamily="34" charset="0"/>
                <a:cs typeface="Times New Roman" pitchFamily="18" charset="0"/>
              </a:rPr>
            </a:br>
            <a:r>
              <a:rPr lang="el-GR" sz="3200" dirty="0">
                <a:latin typeface="Verdana" pitchFamily="34" charset="0"/>
                <a:ea typeface="Calibri" pitchFamily="34" charset="0"/>
                <a:cs typeface="Times New Roman" pitchFamily="18" charset="0"/>
              </a:rPr>
              <a:t/>
            </a:r>
            <a:br>
              <a:rPr lang="el-GR" sz="3200" dirty="0">
                <a:latin typeface="Verdana" pitchFamily="34" charset="0"/>
                <a:ea typeface="Calibri" pitchFamily="34" charset="0"/>
                <a:cs typeface="Times New Roman" pitchFamily="18" charset="0"/>
              </a:rPr>
            </a:br>
            <a:r>
              <a:rPr lang="el-GR" sz="3200" dirty="0">
                <a:latin typeface="Verdana" pitchFamily="34" charset="0"/>
                <a:ea typeface="Calibri" pitchFamily="34" charset="0"/>
                <a:cs typeface="Times New Roman" pitchFamily="18" charset="0"/>
              </a:rPr>
              <a:t>Χρηματοδότηση ύψους </a:t>
            </a:r>
            <a:r>
              <a:rPr lang="el-GR" sz="3200" b="1" dirty="0">
                <a:latin typeface="Calibri"/>
                <a:ea typeface="Calibri" pitchFamily="34" charset="0"/>
                <a:cs typeface="Times New Roman" pitchFamily="18" charset="0"/>
              </a:rPr>
              <a:t>€</a:t>
            </a:r>
            <a:r>
              <a:rPr lang="el-GR" sz="3200" b="1" dirty="0">
                <a:latin typeface="Verdana" pitchFamily="34" charset="0"/>
                <a:ea typeface="Calibri" pitchFamily="34" charset="0"/>
                <a:cs typeface="Times New Roman" pitchFamily="18" charset="0"/>
              </a:rPr>
              <a:t>1.854.066,40 </a:t>
            </a:r>
            <a:r>
              <a:rPr lang="el-GR" sz="3200" dirty="0">
                <a:latin typeface="Verdana" pitchFamily="34" charset="0"/>
                <a:ea typeface="Calibri" pitchFamily="34" charset="0"/>
                <a:cs typeface="Times New Roman" pitchFamily="18" charset="0"/>
              </a:rPr>
              <a:t>- Υπουργείου Ψηφιακής Διακυβέρνησης</a:t>
            </a:r>
            <a:endParaRPr lang="el-GR" sz="3200" dirty="0">
              <a:latin typeface="Arial" pitchFamily="34" charset="0"/>
              <a:cs typeface="Arial" pitchFamily="34" charset="0"/>
            </a:endParaRPr>
          </a:p>
          <a:p>
            <a:pPr defTabSz="914311" eaLnBrk="0" fontAlgn="base" hangingPunct="0">
              <a:spcBef>
                <a:spcPct val="0"/>
              </a:spcBef>
              <a:spcAft>
                <a:spcPct val="0"/>
              </a:spcAft>
            </a:pPr>
            <a:endParaRPr lang="el-GR" sz="3200" dirty="0">
              <a:latin typeface="Verdana" pitchFamily="34" charset="0"/>
              <a:ea typeface="Calibri" pitchFamily="34" charset="0"/>
              <a:cs typeface="Times New Roman" pitchFamily="18" charset="0"/>
            </a:endParaRPr>
          </a:p>
          <a:p>
            <a:pPr defTabSz="914311" eaLnBrk="0" fontAlgn="base" hangingPunct="0">
              <a:spcBef>
                <a:spcPct val="0"/>
              </a:spcBef>
              <a:spcAft>
                <a:spcPct val="0"/>
              </a:spcAft>
            </a:pPr>
            <a:r>
              <a:rPr lang="el-GR" sz="3200" dirty="0">
                <a:latin typeface="Verdana" pitchFamily="34" charset="0"/>
                <a:ea typeface="Calibri" pitchFamily="34" charset="0"/>
                <a:cs typeface="Times New Roman" pitchFamily="18" charset="0"/>
              </a:rPr>
              <a:t>Δεκάδες ψηφιακές εφαρμογές</a:t>
            </a:r>
            <a:endParaRPr lang="el-GR" sz="3200" dirty="0">
              <a:latin typeface="Arial" pitchFamily="34" charset="0"/>
              <a:cs typeface="Arial"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1"/>
          <p:cNvSpPr>
            <a:spLocks noChangeArrowheads="1"/>
          </p:cNvSpPr>
          <p:nvPr/>
        </p:nvSpPr>
        <p:spPr bwMode="auto">
          <a:xfrm>
            <a:off x="774700" y="413238"/>
            <a:ext cx="8229600" cy="777904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Έξυπνο</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σύστημα ελεγχόμενης στάθμευσης.</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30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έξυπνες</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στάσεις ΜΜΜ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16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έξυπνες</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διαβάσεις πεζών, που θα είναι φιλικές προς τα άτομα με αναπηρία.</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έξυπνος</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οδηγός πόλης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έξυπνο</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σύστημα προειδοποίησης και αντιμετώπισης κινδύνων (πυρκαγιές, πλημμύρες, σεισμοί κλπ).</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Ψηφιακή πλατφόρμα διαχείρισης ευπαθών ομάδων</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Ηλεκτρονικό σύστημα διαχείρισης αστικού πρασίνου και κοινόχρηστων χώρων</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Ψηφιοποίηση πολιτιστικής κληρονομιάς</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Υποδομή προστασίας από </a:t>
            </a:r>
            <a:r>
              <a:rPr lang="el-GR" sz="2100" dirty="0" err="1">
                <a:latin typeface="Verdana" pitchFamily="34" charset="0"/>
                <a:ea typeface="Calibri" pitchFamily="34" charset="0"/>
                <a:cs typeface="Times New Roman" pitchFamily="18" charset="0"/>
              </a:rPr>
              <a:t>κυβερνοεπιθέσεις</a:t>
            </a:r>
            <a:r>
              <a:rPr lang="el-GR" sz="2100" dirty="0">
                <a:latin typeface="Verdana" pitchFamily="34" charset="0"/>
                <a:ea typeface="Calibri" pitchFamily="34" charset="0"/>
                <a:cs typeface="Times New Roman" pitchFamily="18" charset="0"/>
              </a:rPr>
              <a:t> και σύστημα τηλεργασίας</a:t>
            </a:r>
          </a:p>
          <a:p>
            <a:pPr defTabSz="914311" eaLnBrk="0" fontAlgn="base" hangingPunct="0">
              <a:lnSpc>
                <a:spcPct val="150000"/>
              </a:lnSpc>
              <a:spcBef>
                <a:spcPct val="0"/>
              </a:spcBef>
              <a:spcAft>
                <a:spcPct val="0"/>
              </a:spcAft>
            </a:pPr>
            <a:r>
              <a:rPr lang="el-GR" sz="2100" dirty="0">
                <a:latin typeface="Verdana" pitchFamily="34" charset="0"/>
                <a:ea typeface="Calibri" pitchFamily="34" charset="0"/>
                <a:cs typeface="Times New Roman" pitchFamily="18" charset="0"/>
              </a:rPr>
              <a:t>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1"/>
          <p:cNvSpPr>
            <a:spLocks noChangeArrowheads="1"/>
          </p:cNvSpPr>
          <p:nvPr/>
        </p:nvSpPr>
        <p:spPr bwMode="auto">
          <a:xfrm>
            <a:off x="1231900" y="-1034119"/>
            <a:ext cx="7467600" cy="729429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Ανθρώπινο δυναμικό</a:t>
            </a: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Εξειδικευμένο και αξιόμαχο παρά την </a:t>
            </a:r>
            <a:r>
              <a:rPr lang="el-GR" sz="2100" dirty="0" err="1">
                <a:latin typeface="Verdana" pitchFamily="34" charset="0"/>
                <a:ea typeface="Calibri" pitchFamily="34" charset="0"/>
                <a:cs typeface="Times New Roman" pitchFamily="18" charset="0"/>
              </a:rPr>
              <a:t>υποστελέχωση</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514 εργαζόμενοι</a:t>
            </a:r>
            <a:r>
              <a:rPr lang="el-GR" sz="2100" dirty="0">
                <a:latin typeface="Verdana" pitchFamily="34" charset="0"/>
                <a:ea typeface="Calibri" pitchFamily="34" charset="0"/>
                <a:cs typeface="Times New Roman" pitchFamily="18" charset="0"/>
              </a:rPr>
              <a:t>, εκ των οποίων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317 είναι μόνιμοι </a:t>
            </a:r>
            <a:r>
              <a:rPr lang="el-GR" sz="2100" dirty="0">
                <a:latin typeface="Verdana" pitchFamily="34" charset="0"/>
                <a:ea typeface="Calibri" pitchFamily="34" charset="0"/>
                <a:cs typeface="Times New Roman" pitchFamily="18" charset="0"/>
              </a:rPr>
              <a:t>υπάλληλοι </a:t>
            </a:r>
            <a:r>
              <a:rPr lang="el-GR" sz="2100" dirty="0" smtClean="0">
                <a:latin typeface="Verdana" pitchFamily="34" charset="0"/>
                <a:ea typeface="Calibri" pitchFamily="34" charset="0"/>
                <a:cs typeface="Times New Roman" pitchFamily="18" charset="0"/>
              </a:rPr>
              <a:t> και</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197 </a:t>
            </a:r>
            <a:r>
              <a:rPr lang="el-GR" sz="2100" b="1" dirty="0" smtClean="0">
                <a:latin typeface="Verdana" pitchFamily="34" charset="0"/>
                <a:ea typeface="Calibri" pitchFamily="34" charset="0"/>
                <a:cs typeface="Times New Roman" pitchFamily="18" charset="0"/>
              </a:rPr>
              <a:t>ΙΔΑΧ</a:t>
            </a:r>
          </a:p>
          <a:p>
            <a:pPr defTabSz="914311" fontAlgn="base">
              <a:lnSpc>
                <a:spcPct val="150000"/>
              </a:lnSpc>
              <a:spcBef>
                <a:spcPct val="0"/>
              </a:spcBef>
              <a:spcAft>
                <a:spcPct val="0"/>
              </a:spcAft>
            </a:pPr>
            <a:endParaRPr lang="el-GR" sz="2100" b="1" dirty="0" smtClean="0">
              <a:latin typeface="Verdana" pitchFamily="34" charset="0"/>
              <a:ea typeface="Calibri" pitchFamily="34" charset="0"/>
              <a:cs typeface="Times New Roman" pitchFamily="18" charset="0"/>
            </a:endParaRPr>
          </a:p>
          <a:p>
            <a:pPr defTabSz="914311" fontAlgn="base">
              <a:lnSpc>
                <a:spcPct val="150000"/>
              </a:lnSpc>
              <a:spcBef>
                <a:spcPct val="0"/>
              </a:spcBef>
              <a:spcAft>
                <a:spcPct val="0"/>
              </a:spcAft>
            </a:pPr>
            <a:r>
              <a:rPr lang="el-GR" sz="2100" b="1" dirty="0" smtClean="0">
                <a:latin typeface="Verdana" pitchFamily="34" charset="0"/>
                <a:ea typeface="Calibri" pitchFamily="34" charset="0"/>
                <a:cs typeface="Times New Roman" pitchFamily="18" charset="0"/>
              </a:rPr>
              <a:t>Εργαζόμενοι σε προγράμματα ΕΣΠΑ (Παιδικοί </a:t>
            </a:r>
            <a:r>
              <a:rPr lang="el-GR" sz="2100" b="1" dirty="0" err="1" smtClean="0">
                <a:latin typeface="Verdana" pitchFamily="34" charset="0"/>
                <a:ea typeface="Calibri" pitchFamily="34" charset="0"/>
                <a:cs typeface="Times New Roman" pitchFamily="18" charset="0"/>
              </a:rPr>
              <a:t>σταθμοι</a:t>
            </a:r>
            <a:r>
              <a:rPr lang="el-GR" sz="2100" b="1" dirty="0" smtClean="0">
                <a:latin typeface="Verdana" pitchFamily="34" charset="0"/>
                <a:ea typeface="Calibri" pitchFamily="34" charset="0"/>
                <a:cs typeface="Times New Roman" pitchFamily="18" charset="0"/>
              </a:rPr>
              <a:t>, Συμβουλευτικό Κέντρο </a:t>
            </a:r>
            <a:r>
              <a:rPr lang="el-GR" sz="2100" b="1" dirty="0" err="1" smtClean="0">
                <a:latin typeface="Verdana" pitchFamily="34" charset="0"/>
                <a:ea typeface="Calibri" pitchFamily="34" charset="0"/>
                <a:cs typeface="Times New Roman" pitchFamily="18" charset="0"/>
              </a:rPr>
              <a:t>Γυναικων</a:t>
            </a:r>
            <a:r>
              <a:rPr lang="el-GR" sz="2100" b="1" dirty="0" smtClean="0">
                <a:latin typeface="Verdana" pitchFamily="34" charset="0"/>
                <a:ea typeface="Calibri" pitchFamily="34" charset="0"/>
                <a:cs typeface="Times New Roman" pitchFamily="18" charset="0"/>
              </a:rPr>
              <a:t>, </a:t>
            </a:r>
            <a:r>
              <a:rPr lang="el-GR" sz="2100" b="1" dirty="0" err="1" smtClean="0">
                <a:latin typeface="Verdana" pitchFamily="34" charset="0"/>
                <a:ea typeface="Calibri" pitchFamily="34" charset="0"/>
                <a:cs typeface="Times New Roman" pitchFamily="18" charset="0"/>
              </a:rPr>
              <a:t>Κεντρο</a:t>
            </a:r>
            <a:r>
              <a:rPr lang="el-GR" sz="2100" b="1" dirty="0" smtClean="0">
                <a:latin typeface="Verdana" pitchFamily="34" charset="0"/>
                <a:ea typeface="Calibri" pitchFamily="34" charset="0"/>
                <a:cs typeface="Times New Roman" pitchFamily="18" charset="0"/>
              </a:rPr>
              <a:t> κοινότητας):</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b="1" dirty="0" smtClean="0">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94 ΙΔΟΧ</a:t>
            </a:r>
            <a:endParaRPr lang="el-GR" sz="2100" b="1" dirty="0">
              <a:latin typeface="Arial" pitchFamily="34" charset="0"/>
              <a:cs typeface="Arial" pitchFamily="34" charset="0"/>
            </a:endParaRPr>
          </a:p>
          <a:p>
            <a:pPr defTabSz="914311" eaLnBrk="0" fontAlgn="base" hangingPunct="0">
              <a:spcBef>
                <a:spcPct val="0"/>
              </a:spcBef>
              <a:spcAft>
                <a:spcPct val="0"/>
              </a:spcAft>
            </a:pPr>
            <a:endParaRPr lang="el-GR" sz="2100" dirty="0" smtClean="0">
              <a:latin typeface="Arial" pitchFamily="34" charset="0"/>
              <a:cs typeface="Arial" pitchFamily="34" charset="0"/>
            </a:endParaRPr>
          </a:p>
          <a:p>
            <a:pPr defTabSz="914311" eaLnBrk="0" fontAlgn="base" hangingPunct="0">
              <a:spcBef>
                <a:spcPct val="0"/>
              </a:spcBef>
              <a:spcAft>
                <a:spcPct val="0"/>
              </a:spcAft>
            </a:pPr>
            <a:r>
              <a:rPr lang="el-GR" sz="2100" b="1" dirty="0" smtClean="0">
                <a:latin typeface="Arial" pitchFamily="34" charset="0"/>
                <a:cs typeface="Arial" pitchFamily="34" charset="0"/>
              </a:rPr>
              <a:t>Εποχιακοί εργαζόμενοι (</a:t>
            </a:r>
            <a:r>
              <a:rPr lang="el-GR" sz="2100" b="1" dirty="0" err="1" smtClean="0">
                <a:latin typeface="Arial" pitchFamily="34" charset="0"/>
                <a:cs typeface="Arial" pitchFamily="34" charset="0"/>
              </a:rPr>
              <a:t>μεσοσταθμικά</a:t>
            </a:r>
            <a:r>
              <a:rPr lang="el-GR" sz="2100" b="1" dirty="0" smtClean="0">
                <a:latin typeface="Arial" pitchFamily="34" charset="0"/>
                <a:cs typeface="Arial" pitchFamily="34" charset="0"/>
              </a:rPr>
              <a:t>)</a:t>
            </a:r>
          </a:p>
          <a:p>
            <a:pPr defTabSz="914311" eaLnBrk="0" fontAlgn="base" hangingPunct="0">
              <a:spcBef>
                <a:spcPct val="0"/>
              </a:spcBef>
              <a:spcAft>
                <a:spcPct val="0"/>
              </a:spcAft>
            </a:pPr>
            <a:r>
              <a:rPr lang="el-GR" sz="2100" b="1" dirty="0" smtClean="0">
                <a:latin typeface="Arial" pitchFamily="34" charset="0"/>
                <a:cs typeface="Arial" pitchFamily="34" charset="0"/>
              </a:rPr>
              <a:t>202</a:t>
            </a:r>
          </a:p>
          <a:p>
            <a:pPr defTabSz="914311" eaLnBrk="0" fontAlgn="base" hangingPunct="0">
              <a:spcBef>
                <a:spcPct val="0"/>
              </a:spcBef>
              <a:spcAft>
                <a:spcPct val="0"/>
              </a:spcAft>
            </a:pPr>
            <a:endParaRPr lang="el-GR" sz="2100" b="1" dirty="0" smtClean="0">
              <a:latin typeface="Arial" pitchFamily="34" charset="0"/>
              <a:cs typeface="Arial" pitchFamily="34" charset="0"/>
            </a:endParaRPr>
          </a:p>
          <a:p>
            <a:pPr defTabSz="914311" eaLnBrk="0" fontAlgn="base" hangingPunct="0">
              <a:spcBef>
                <a:spcPct val="0"/>
              </a:spcBef>
              <a:spcAft>
                <a:spcPct val="0"/>
              </a:spcAft>
            </a:pPr>
            <a:endParaRPr lang="el-GR" sz="2100" dirty="0" smtClean="0">
              <a:latin typeface="Arial" pitchFamily="34" charset="0"/>
              <a:cs typeface="Arial"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698501" y="778784"/>
            <a:ext cx="8305800" cy="4947498"/>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3200" b="1" dirty="0">
                <a:latin typeface="Verdana" pitchFamily="34" charset="0"/>
                <a:ea typeface="Calibri" pitchFamily="34" charset="0"/>
                <a:cs typeface="Times New Roman" pitchFamily="18" charset="0"/>
              </a:rPr>
              <a:t>Κτιριακές υποδομές</a:t>
            </a:r>
            <a:endParaRPr lang="el-GR" sz="3200" dirty="0">
              <a:latin typeface="Arial" pitchFamily="34" charset="0"/>
              <a:cs typeface="Arial" pitchFamily="34" charset="0"/>
            </a:endParaRPr>
          </a:p>
          <a:p>
            <a:pPr defTabSz="914311" eaLnBrk="0" fontAlgn="base" hangingPunct="0">
              <a:lnSpc>
                <a:spcPct val="150000"/>
              </a:lnSpc>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Ολοκλήρωση νέου δημαρχείου </a:t>
            </a:r>
            <a:endParaRPr lang="el-GR" sz="2100" b="1"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Εξασφάλιση χρηματοδότησης για την ολοκλήρωση του κτιρίου Νόμπελ </a:t>
            </a: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Στρατηγικό σχέδιο αξιοποίησης της Δημοτικής Περιουσίας (οικία Σεβαστής </a:t>
            </a:r>
            <a:r>
              <a:rPr lang="el-GR" sz="2100" b="1" dirty="0" err="1">
                <a:latin typeface="Verdana" pitchFamily="34" charset="0"/>
                <a:ea typeface="Calibri" pitchFamily="34" charset="0"/>
                <a:cs typeface="Times New Roman" pitchFamily="18" charset="0"/>
              </a:rPr>
              <a:t>Καλλισπέρη</a:t>
            </a:r>
            <a:r>
              <a:rPr lang="el-GR" sz="2100" b="1" dirty="0">
                <a:latin typeface="Verdana" pitchFamily="34" charset="0"/>
                <a:ea typeface="Calibri" pitchFamily="34" charset="0"/>
                <a:cs typeface="Times New Roman" pitchFamily="18" charset="0"/>
              </a:rPr>
              <a:t>)</a:t>
            </a: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
        <p:nvSpPr>
          <p:cNvPr id="3" name="2 - Ορθογώνιο"/>
          <p:cNvSpPr/>
          <p:nvPr/>
        </p:nvSpPr>
        <p:spPr>
          <a:xfrm>
            <a:off x="774700" y="4046319"/>
            <a:ext cx="7696200" cy="1338818"/>
          </a:xfrm>
          <a:prstGeom prst="rect">
            <a:avLst/>
          </a:prstGeom>
        </p:spPr>
        <p:txBody>
          <a:bodyPr wrap="square" lIns="91432" tIns="45715" rIns="91432" bIns="45715">
            <a:spAutoFit/>
          </a:bodyPr>
          <a:lstStyle/>
          <a:p>
            <a:endParaRPr kumimoji="0" lang="el-GR"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a:lnSpc>
                <a:spcPct val="150000"/>
              </a:lnSpc>
            </a:pPr>
            <a:r>
              <a:rPr kumimoji="0" lang="el-GR"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lang="el-GR" sz="2100" b="1" dirty="0">
                <a:latin typeface="Verdana" pitchFamily="34" charset="0"/>
                <a:ea typeface="Calibri" pitchFamily="34" charset="0"/>
                <a:cs typeface="Times New Roman" pitchFamily="18" charset="0"/>
              </a:rPr>
              <a:t>Εξασφάλιση χρηματοδότησης  για το κληροδότημα  </a:t>
            </a:r>
            <a:r>
              <a:rPr lang="el-GR" sz="2100" b="1" dirty="0" err="1">
                <a:latin typeface="Verdana" pitchFamily="34" charset="0"/>
                <a:ea typeface="Calibri" pitchFamily="34" charset="0"/>
                <a:cs typeface="Times New Roman" pitchFamily="18" charset="0"/>
              </a:rPr>
              <a:t>Σαχάλα</a:t>
            </a:r>
            <a:r>
              <a:rPr lang="el-GR" sz="2100" b="1" dirty="0">
                <a:latin typeface="Verdana" pitchFamily="34" charset="0"/>
                <a:ea typeface="Calibri" pitchFamily="34" charset="0"/>
                <a:cs typeface="Times New Roman" pitchFamily="18" charset="0"/>
              </a:rPr>
              <a:t>  </a:t>
            </a:r>
            <a:endParaRPr lang="el-GR" sz="2100" b="1" dirty="0"/>
          </a:p>
        </p:txBody>
      </p:sp>
      <p:sp>
        <p:nvSpPr>
          <p:cNvPr id="4" name="3 - Ορθογώνιο"/>
          <p:cNvSpPr/>
          <p:nvPr/>
        </p:nvSpPr>
        <p:spPr>
          <a:xfrm>
            <a:off x="774700" y="5006143"/>
            <a:ext cx="7315200" cy="1615817"/>
          </a:xfrm>
          <a:prstGeom prst="rect">
            <a:avLst/>
          </a:prstGeom>
        </p:spPr>
        <p:txBody>
          <a:bodyPr wrap="square" lIns="91432" tIns="45715" rIns="91432" bIns="45715">
            <a:spAutoFit/>
          </a:bodyPr>
          <a:lstStyle/>
          <a:p>
            <a:endParaRPr kumimoji="0" lang="el-GR"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endParaRPr kumimoji="0" lang="el-GR"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r>
              <a:rPr kumimoji="0" lang="el-GR"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r>
              <a:rPr lang="el-GR" sz="2100" b="1" dirty="0">
                <a:latin typeface="Verdana" pitchFamily="34" charset="0"/>
                <a:ea typeface="Calibri" pitchFamily="34" charset="0"/>
                <a:cs typeface="Times New Roman" pitchFamily="18" charset="0"/>
              </a:rPr>
              <a:t> Εξασφάλιση χρηματοδότησης για το κτίριο                      </a:t>
            </a:r>
          </a:p>
          <a:p>
            <a:endParaRPr lang="el-GR" sz="2100" b="1" dirty="0">
              <a:latin typeface="Verdana" pitchFamily="34" charset="0"/>
              <a:ea typeface="Calibri" pitchFamily="34" charset="0"/>
              <a:cs typeface="Times New Roman" pitchFamily="18" charset="0"/>
            </a:endParaRPr>
          </a:p>
          <a:p>
            <a:r>
              <a:rPr lang="el-GR" sz="2100" b="1" dirty="0">
                <a:latin typeface="Verdana" pitchFamily="34" charset="0"/>
                <a:ea typeface="Calibri" pitchFamily="34" charset="0"/>
                <a:cs typeface="Times New Roman" pitchFamily="18" charset="0"/>
              </a:rPr>
              <a:t>Ζερβού</a:t>
            </a:r>
            <a:endParaRPr lang="el-GR" b="1"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1003301" y="524777"/>
            <a:ext cx="7391400" cy="4478139"/>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Υλικοτεχνική υποδομή &amp; εξοπλισμός</a:t>
            </a:r>
            <a:br>
              <a:rPr lang="el-GR" sz="32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Σε διαρκή εκσυγχρονισμό από ίδιους πόρους ή από χρηματοδοτούμενα προγράμματα.</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dirty="0">
                <a:latin typeface="Verdana" pitchFamily="34" charset="0"/>
                <a:ea typeface="Calibri" pitchFamily="34" charset="0"/>
                <a:cs typeface="Times New Roman" pitchFamily="18" charset="0"/>
              </a:rPr>
              <a:t>Οι μεγαλύτερες επενδύσεις στην υπηρεσία Καθαριότητας</a:t>
            </a:r>
            <a:br>
              <a:rPr lang="el-GR" sz="2100"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128 οχήματα και μηχανήματα έργου</a:t>
            </a:r>
            <a:endParaRPr lang="el-GR" sz="2100" b="1" dirty="0">
              <a:latin typeface="Arial" pitchFamily="34" charset="0"/>
              <a:cs typeface="Arial" pitchFamily="34"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469901" y="1568456"/>
            <a:ext cx="8305800" cy="230831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i="1" dirty="0">
                <a:solidFill>
                  <a:srgbClr val="FF0000"/>
                </a:solidFill>
                <a:latin typeface="Verdana" pitchFamily="34" charset="0"/>
                <a:ea typeface="Calibri" pitchFamily="34" charset="0"/>
                <a:cs typeface="Times New Roman" pitchFamily="18" charset="0"/>
              </a:rPr>
              <a:t>ΌΡΑΜΑ ΤΟΥ ΔΗΜΟΥ ΓΙΑ ΤΗΝ ΠΡΟΓΡΑΜΜΑΤΙΚΗ ΠΕΡΙΟΔΟ </a:t>
            </a:r>
          </a:p>
          <a:p>
            <a:pPr defTabSz="914311" fontAlgn="base">
              <a:lnSpc>
                <a:spcPct val="150000"/>
              </a:lnSpc>
              <a:spcBef>
                <a:spcPct val="0"/>
              </a:spcBef>
              <a:spcAft>
                <a:spcPct val="0"/>
              </a:spcAft>
            </a:pPr>
            <a:r>
              <a:rPr lang="el-GR" sz="3200" b="1" i="1" dirty="0">
                <a:solidFill>
                  <a:srgbClr val="FF0000"/>
                </a:solidFill>
                <a:latin typeface="Verdana" pitchFamily="34" charset="0"/>
                <a:ea typeface="Calibri" pitchFamily="34" charset="0"/>
                <a:cs typeface="Times New Roman" pitchFamily="18" charset="0"/>
              </a:rPr>
              <a:t>2024 - 2029</a:t>
            </a:r>
            <a:endParaRPr lang="el-GR" sz="3200" i="1" dirty="0">
              <a:solidFill>
                <a:srgbClr val="FF0000"/>
              </a:solidFill>
              <a:latin typeface="Arial" pitchFamily="34" charset="0"/>
              <a:cs typeface="Arial" pitchFamily="34"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698500" y="145625"/>
            <a:ext cx="8229600" cy="777904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100" dirty="0">
                <a:latin typeface="Verdana" pitchFamily="34" charset="0"/>
                <a:ea typeface="Calibri" pitchFamily="34" charset="0"/>
                <a:cs typeface="Times New Roman" pitchFamily="18" charset="0"/>
              </a:rPr>
              <a:t>Δημιουργία ενός Δήμου σύγχρονου, εξωστρεφούς,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έξυπνου</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και ανθεκτικού, κοινωνικά αλληλέγγυου, αποδοτικού &amp; βιώσιμου, ικανού να προάγει την κοινωνική συνοχή ενισχύοντας τη </a:t>
            </a:r>
            <a:r>
              <a:rPr lang="el-GR" sz="2100" dirty="0" err="1">
                <a:latin typeface="Verdana" pitchFamily="34" charset="0"/>
                <a:ea typeface="Calibri" pitchFamily="34" charset="0"/>
                <a:cs typeface="Times New Roman" pitchFamily="18" charset="0"/>
              </a:rPr>
              <a:t>συμμετοχικότητα</a:t>
            </a:r>
            <a:r>
              <a:rPr lang="el-GR" sz="2100" dirty="0">
                <a:latin typeface="Verdana" pitchFamily="34" charset="0"/>
                <a:ea typeface="Calibri" pitchFamily="34" charset="0"/>
                <a:cs typeface="Times New Roman" pitchFamily="18" charset="0"/>
              </a:rPr>
              <a:t> και την υπευθυνότητα των πολιτών, που  θα αξιοποιεί τα συγκριτικά πλεονεκτήματα του, τις νέες τεχνολογίες και τα ψηφιακά μέσα.</a:t>
            </a:r>
          </a:p>
          <a:p>
            <a:pPr defTabSz="914311" fontAlgn="base">
              <a:lnSpc>
                <a:spcPct val="150000"/>
              </a:lnSpc>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buFont typeface="Wingdings" pitchFamily="2" charset="2"/>
              <a:buChar char="ü"/>
            </a:pPr>
            <a:r>
              <a:rPr lang="el-GR" sz="2100" dirty="0">
                <a:latin typeface="Verdana" pitchFamily="34" charset="0"/>
                <a:ea typeface="Calibri" pitchFamily="34" charset="0"/>
                <a:cs typeface="Calibri" pitchFamily="34" charset="0"/>
              </a:rPr>
              <a:t> </a:t>
            </a:r>
            <a:r>
              <a:rPr lang="el-GR" sz="2100" b="1" dirty="0">
                <a:latin typeface="Verdana" pitchFamily="34" charset="0"/>
                <a:ea typeface="Calibri" pitchFamily="34" charset="0"/>
                <a:cs typeface="Times New Roman" pitchFamily="18" charset="0"/>
              </a:rPr>
              <a:t>Βελτίωση ποιότητας ζωής </a:t>
            </a:r>
          </a:p>
          <a:p>
            <a:pPr defTabSz="914311" eaLnBrk="0" fontAlgn="base" hangingPunct="0">
              <a:lnSpc>
                <a:spcPct val="150000"/>
              </a:lnSpc>
              <a:spcBef>
                <a:spcPct val="0"/>
              </a:spcBef>
              <a:spcAft>
                <a:spcPct val="0"/>
              </a:spcAft>
              <a:buFont typeface="Wingdings" pitchFamily="2" charset="2"/>
              <a:buChar char="ü"/>
            </a:pPr>
            <a:r>
              <a:rPr lang="el-GR" sz="2100" b="1" dirty="0">
                <a:latin typeface="Verdana" pitchFamily="34" charset="0"/>
                <a:ea typeface="Times New Roman" pitchFamily="18" charset="0"/>
                <a:cs typeface="Calibri" pitchFamily="34" charset="0"/>
              </a:rPr>
              <a:t> </a:t>
            </a:r>
            <a:r>
              <a:rPr lang="el-GR" sz="2100" b="1" dirty="0">
                <a:latin typeface="Verdana" pitchFamily="34" charset="0"/>
                <a:ea typeface="Times New Roman" pitchFamily="18" charset="0"/>
                <a:cs typeface="Times New Roman" pitchFamily="18" charset="0"/>
              </a:rPr>
              <a:t>Χ</a:t>
            </a:r>
            <a:r>
              <a:rPr lang="el-GR" sz="2100" b="1" dirty="0">
                <a:latin typeface="Verdana" pitchFamily="34" charset="0"/>
                <a:ea typeface="Calibri" pitchFamily="34" charset="0"/>
                <a:cs typeface="Times New Roman" pitchFamily="18" charset="0"/>
              </a:rPr>
              <a:t>ωρίς αποκλεισμούς και με ευκαιρίες για όλους</a:t>
            </a:r>
          </a:p>
          <a:p>
            <a:pPr defTabSz="914311" eaLnBrk="0" fontAlgn="base" hangingPunct="0">
              <a:lnSpc>
                <a:spcPct val="150000"/>
              </a:lnSpc>
              <a:spcBef>
                <a:spcPct val="0"/>
              </a:spcBef>
              <a:spcAft>
                <a:spcPct val="0"/>
              </a:spcAft>
              <a:buFont typeface="Wingdings" pitchFamily="2" charset="2"/>
              <a:buChar char="ü"/>
            </a:pPr>
            <a:r>
              <a:rPr lang="el-GR" sz="2100" b="1" dirty="0">
                <a:latin typeface="Verdana" pitchFamily="34" charset="0"/>
                <a:ea typeface="Calibri" pitchFamily="34" charset="0"/>
                <a:cs typeface="Times New Roman" pitchFamily="18" charset="0"/>
              </a:rPr>
              <a:t> Δημιουργία ισχυρής ταυτότητας </a:t>
            </a:r>
          </a:p>
          <a:p>
            <a:pPr defTabSz="914311" eaLnBrk="0" fontAlgn="base" hangingPunct="0">
              <a:lnSpc>
                <a:spcPct val="150000"/>
              </a:lnSpc>
              <a:spcBef>
                <a:spcPct val="0"/>
              </a:spcBef>
              <a:spcAft>
                <a:spcPct val="0"/>
              </a:spcAft>
              <a:buFont typeface="Wingdings" pitchFamily="2" charset="2"/>
              <a:buChar char="ü"/>
            </a:pPr>
            <a:r>
              <a:rPr lang="el-GR" sz="2100" b="1" dirty="0">
                <a:latin typeface="Verdana" pitchFamily="34" charset="0"/>
                <a:ea typeface="Calibri" pitchFamily="34" charset="0"/>
                <a:cs typeface="Times New Roman" pitchFamily="18" charset="0"/>
              </a:rPr>
              <a:t> Ασφαλών συνθηκών διαβίωσης </a:t>
            </a:r>
          </a:p>
          <a:p>
            <a:pPr defTabSz="914311" eaLnBrk="0" fontAlgn="base" hangingPunct="0">
              <a:lnSpc>
                <a:spcPct val="150000"/>
              </a:lnSpc>
              <a:spcBef>
                <a:spcPct val="0"/>
              </a:spcBef>
              <a:spcAft>
                <a:spcPct val="0"/>
              </a:spcAft>
            </a:pP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1"/>
          <p:cNvSpPr>
            <a:spLocks noChangeArrowheads="1"/>
          </p:cNvSpPr>
          <p:nvPr/>
        </p:nvSpPr>
        <p:spPr bwMode="auto">
          <a:xfrm>
            <a:off x="850901" y="175643"/>
            <a:ext cx="8001000" cy="7802126"/>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endParaRPr lang="el-GR" sz="32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endParaRPr lang="el-GR" sz="2100" b="1"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Βιώσιμη και αειφόρος ανάπτυξη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Περαιτέρω στήριξη των κοινωνικά ευπαθών ομάδων</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Έξυπνες</a:t>
            </a:r>
            <a:r>
              <a:rPr lang="el-GR" sz="2100" dirty="0">
                <a:latin typeface="Calibri"/>
                <a:ea typeface="Calibri" pitchFamily="34" charset="0"/>
                <a:cs typeface="Times New Roman" pitchFamily="18" charset="0"/>
              </a:rPr>
              <a:t>»</a:t>
            </a:r>
            <a:r>
              <a:rPr lang="el-GR" sz="2100" dirty="0">
                <a:latin typeface="Verdana" pitchFamily="34" charset="0"/>
                <a:ea typeface="Calibri" pitchFamily="34" charset="0"/>
                <a:cs typeface="Times New Roman" pitchFamily="18" charset="0"/>
              </a:rPr>
              <a:t> υπηρεσίες και ψηφιακές λειτουργίες για τον πολίτη</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Αναβάθμιση της προσβασιμότητας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Αστική ανθεκτικότητα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Αναβάθμιση υποδομών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Ενίσχυση του Πολιτισμού για ΌΛΟΥΣ</a:t>
            </a:r>
          </a:p>
          <a:p>
            <a:pPr defTabSz="914311" eaLnBrk="0" fontAlgn="base" hangingPunct="0">
              <a:lnSpc>
                <a:spcPct val="150000"/>
              </a:lnSpc>
              <a:spcBef>
                <a:spcPct val="0"/>
              </a:spcBef>
              <a:spcAft>
                <a:spcPct val="0"/>
              </a:spcAft>
              <a:buSzPct val="150000"/>
              <a:buFont typeface="Arial" pitchFamily="34" charset="0"/>
              <a:buChar char="•"/>
            </a:pPr>
            <a:r>
              <a:rPr lang="el-GR" sz="2100" dirty="0">
                <a:latin typeface="Verdana" pitchFamily="34" charset="0"/>
                <a:ea typeface="Calibri" pitchFamily="34" charset="0"/>
                <a:cs typeface="Times New Roman" pitchFamily="18" charset="0"/>
              </a:rPr>
              <a:t>Ενίσχυση του Αθλητισμού για ΟΛΟΥΣ </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dirty="0" err="1">
                <a:latin typeface="Verdana" pitchFamily="34" charset="0"/>
                <a:ea typeface="Calibri" pitchFamily="34" charset="0"/>
                <a:cs typeface="Times New Roman" pitchFamily="18" charset="0"/>
              </a:rPr>
              <a:t>Συμμετοχικότητα</a:t>
            </a:r>
            <a:r>
              <a:rPr lang="el-GR" sz="2100" dirty="0">
                <a:latin typeface="Verdana" pitchFamily="34" charset="0"/>
                <a:ea typeface="Calibri" pitchFamily="34" charset="0"/>
                <a:cs typeface="Times New Roman" pitchFamily="18" charset="0"/>
              </a:rPr>
              <a:t> και διαδικασίες διαβούλευσης</a:t>
            </a:r>
            <a:endParaRPr lang="el-GR" sz="2100" dirty="0">
              <a:latin typeface="Arial" pitchFamily="34" charset="0"/>
              <a:cs typeface="Arial" pitchFamily="34"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Εξωστρέφεια</a:t>
            </a:r>
            <a:endParaRPr lang="el-GR" sz="2100" b="1"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buSzPct val="150000"/>
              <a:buFont typeface="Arial" pitchFamily="34" charset="0"/>
              <a:buChar char="•"/>
            </a:pPr>
            <a:r>
              <a:rPr lang="el-GR" sz="2100" b="1" dirty="0">
                <a:latin typeface="Verdana" pitchFamily="34" charset="0"/>
                <a:ea typeface="Calibri" pitchFamily="34" charset="0"/>
                <a:cs typeface="Times New Roman" pitchFamily="18" charset="0"/>
              </a:rPr>
              <a:t> </a:t>
            </a:r>
            <a:r>
              <a:rPr lang="el-GR" sz="2100" dirty="0">
                <a:latin typeface="Verdana" pitchFamily="34" charset="0"/>
                <a:ea typeface="Calibri" pitchFamily="34" charset="0"/>
                <a:cs typeface="Times New Roman" pitchFamily="18" charset="0"/>
              </a:rPr>
              <a:t>Νομιμότητα και διαφάνεια</a:t>
            </a:r>
            <a:br>
              <a:rPr lang="el-GR" sz="2100" dirty="0">
                <a:latin typeface="Verdana" pitchFamily="34" charset="0"/>
                <a:ea typeface="Calibri" pitchFamily="34" charset="0"/>
                <a:cs typeface="Times New Roman" pitchFamily="18" charset="0"/>
              </a:rPr>
            </a:br>
            <a:r>
              <a:rPr lang="el-GR" sz="1300" dirty="0">
                <a:latin typeface="Verdana" pitchFamily="34" charset="0"/>
                <a:ea typeface="Calibri" pitchFamily="34" charset="0"/>
                <a:cs typeface="Times New Roman" pitchFamily="18" charset="0"/>
              </a:rPr>
              <a:t/>
            </a:r>
            <a:br>
              <a:rPr lang="el-GR" sz="1300" dirty="0">
                <a:latin typeface="Verdana" pitchFamily="34" charset="0"/>
                <a:ea typeface="Calibri" pitchFamily="34" charset="0"/>
                <a:cs typeface="Times New Roman" pitchFamily="18" charset="0"/>
              </a:rPr>
            </a:br>
            <a:endParaRPr lang="el-GR" dirty="0">
              <a:latin typeface="Arial" pitchFamily="34" charset="0"/>
              <a:cs typeface="Arial" pitchFamily="34" charset="0"/>
            </a:endParaRPr>
          </a:p>
        </p:txBody>
      </p:sp>
      <p:sp>
        <p:nvSpPr>
          <p:cNvPr id="3" name="2 - Ορθογώνιο"/>
          <p:cNvSpPr/>
          <p:nvPr/>
        </p:nvSpPr>
        <p:spPr>
          <a:xfrm>
            <a:off x="1003301" y="577852"/>
            <a:ext cx="7239000" cy="830987"/>
          </a:xfrm>
          <a:prstGeom prst="rect">
            <a:avLst/>
          </a:prstGeom>
        </p:spPr>
        <p:txBody>
          <a:bodyPr wrap="square" lIns="91432" tIns="45715" rIns="91432" bIns="45715">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Αρχές και μέθοδοι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469900" y="311656"/>
          <a:ext cx="8305800" cy="6227064"/>
        </p:xfrm>
        <a:graphic>
          <a:graphicData uri="http://schemas.openxmlformats.org/drawingml/2006/table">
            <a:tbl>
              <a:tblPr/>
              <a:tblGrid>
                <a:gridCol w="8305800"/>
              </a:tblGrid>
              <a:tr h="1792286">
                <a:tc>
                  <a:txBody>
                    <a:bodyPr/>
                    <a:lstStyle/>
                    <a:p>
                      <a:pPr algn="ctr">
                        <a:lnSpc>
                          <a:spcPct val="115000"/>
                        </a:lnSpc>
                        <a:spcAft>
                          <a:spcPts val="0"/>
                        </a:spcAft>
                      </a:pPr>
                      <a:r>
                        <a:rPr lang="el-GR" sz="3200" b="1" dirty="0">
                          <a:solidFill>
                            <a:srgbClr val="FF0000"/>
                          </a:solidFill>
                          <a:latin typeface="Verdana" pitchFamily="34" charset="0"/>
                          <a:ea typeface="Verdana" pitchFamily="34" charset="0"/>
                          <a:cs typeface="Calibri"/>
                        </a:rPr>
                        <a:t>ΘΕΜΑΤΙΚΟΣ ΤΟΜΕΑΣ 2: Υγεία, Παιδεία, Κοινωνική Πολιτική, Αθλητισμός &amp; Πολιτισμός</a:t>
                      </a:r>
                      <a:endParaRPr lang="el-GR" sz="32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r>
              <a:tr h="4434778">
                <a:tc>
                  <a:txBody>
                    <a:bodyPr/>
                    <a:lstStyle/>
                    <a:p>
                      <a:pPr algn="ctr">
                        <a:lnSpc>
                          <a:spcPct val="115000"/>
                        </a:lnSpc>
                        <a:spcAft>
                          <a:spcPts val="0"/>
                        </a:spcAft>
                      </a:pPr>
                      <a:r>
                        <a:rPr lang="el-GR" sz="3200" b="1" i="1" dirty="0">
                          <a:solidFill>
                            <a:srgbClr val="000000"/>
                          </a:solidFill>
                          <a:latin typeface="Verdana" pitchFamily="34" charset="0"/>
                          <a:ea typeface="Verdana" pitchFamily="34" charset="0"/>
                          <a:cs typeface="Calibri"/>
                        </a:rPr>
                        <a:t>Ενότητες: δημογραφικά χαρακτηριστικά, κοινωνικές υποδομές, δομές υγείας- πρόνοιας, δομές εκπαίδευσης, πολιτιστικές – αθλητικές υποδομές </a:t>
                      </a:r>
                      <a:endParaRPr lang="el-GR" sz="32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E3E5"/>
                    </a:solidFill>
                  </a:tcPr>
                </a:tc>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1"/>
          <p:cNvSpPr>
            <a:spLocks noChangeArrowheads="1"/>
          </p:cNvSpPr>
          <p:nvPr/>
        </p:nvSpPr>
        <p:spPr bwMode="auto">
          <a:xfrm>
            <a:off x="927100" y="1192174"/>
            <a:ext cx="7772400" cy="4016474"/>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Περιορισμοί</a:t>
            </a:r>
            <a:br>
              <a:rPr lang="el-GR" sz="3200" b="1"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Δυσμενές οικονομικό περιβάλλον</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Υποχρηματοδότηση από κεντρική κυβέρνηση και Περιφέρεια</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t>
            </a:r>
            <a:r>
              <a:rPr lang="el-GR" sz="2100" dirty="0" err="1">
                <a:latin typeface="Verdana" pitchFamily="34" charset="0"/>
                <a:ea typeface="Calibri" pitchFamily="34" charset="0"/>
                <a:cs typeface="Times New Roman" pitchFamily="18" charset="0"/>
              </a:rPr>
              <a:t>Υποστελέχωση</a:t>
            </a:r>
            <a:r>
              <a:rPr lang="el-GR" sz="2100" dirty="0">
                <a:latin typeface="Verdana" pitchFamily="34" charset="0"/>
                <a:ea typeface="Calibri" pitchFamily="34" charset="0"/>
                <a:cs typeface="Times New Roman" pitchFamily="18" charset="0"/>
              </a:rPr>
              <a:t>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Χρονοβόρες γραφειοκρατικές διαδικασίες.</a:t>
            </a:r>
            <a:endParaRPr lang="el-GR" sz="2100" dirty="0">
              <a:latin typeface="Arial" pitchFamily="34" charset="0"/>
              <a:cs typeface="Arial" pitchFamily="34" charset="0"/>
            </a:endParaRPr>
          </a:p>
          <a:p>
            <a:pPr defTabSz="914311" eaLnBrk="0" fontAlgn="base" hangingPunct="0">
              <a:spcBef>
                <a:spcPct val="0"/>
              </a:spcBef>
              <a:spcAft>
                <a:spcPct val="0"/>
              </a:spcAft>
            </a:pPr>
            <a:endParaRPr lang="el-GR" dirty="0">
              <a:latin typeface="Arial" pitchFamily="34" charset="0"/>
              <a:cs typeface="Arial"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03300" y="196851"/>
            <a:ext cx="7848600" cy="2539147"/>
          </a:xfrm>
          <a:prstGeom prst="rect">
            <a:avLst/>
          </a:prstGeom>
        </p:spPr>
        <p:txBody>
          <a:bodyPr wrap="square" lIns="91432" tIns="45715" rIns="91432" bIns="45715">
            <a:spAutoFit/>
          </a:bodyPr>
          <a:lstStyle/>
          <a:p>
            <a:pPr>
              <a:lnSpc>
                <a:spcPct val="150000"/>
              </a:lnSpc>
            </a:pPr>
            <a:r>
              <a:rPr lang="el-GR" sz="3200" b="1" dirty="0">
                <a:latin typeface="Verdana" pitchFamily="34" charset="0"/>
                <a:ea typeface="Verdana" pitchFamily="34" charset="0"/>
              </a:rPr>
              <a:t>ΆΞΟΝΕΣ ΠΡΟΤΕΡΑΙΟΤΗΤΑΣ ΕΠΙΧΕΙΡΗΣΙΑΚΟΥ ΣΧΕΔΙΟΥ</a:t>
            </a:r>
            <a:r>
              <a:rPr lang="el-GR" sz="2100" b="1" dirty="0">
                <a:latin typeface="Verdana" pitchFamily="34" charset="0"/>
                <a:ea typeface="Verdana" pitchFamily="34" charset="0"/>
              </a:rPr>
              <a:t/>
            </a:r>
            <a:br>
              <a:rPr lang="el-GR" sz="2100" b="1" dirty="0">
                <a:latin typeface="Verdana" pitchFamily="34" charset="0"/>
                <a:ea typeface="Verdana" pitchFamily="34" charset="0"/>
              </a:rPr>
            </a:br>
            <a:r>
              <a:rPr lang="el-GR" sz="2100" b="1" dirty="0">
                <a:latin typeface="Verdana" pitchFamily="34" charset="0"/>
                <a:ea typeface="Verdana" pitchFamily="34" charset="0"/>
              </a:rPr>
              <a:t/>
            </a:r>
            <a:br>
              <a:rPr lang="el-GR" sz="2100" b="1" dirty="0">
                <a:latin typeface="Verdana" pitchFamily="34" charset="0"/>
                <a:ea typeface="Verdana" pitchFamily="34" charset="0"/>
              </a:rPr>
            </a:br>
            <a:endParaRPr lang="el-GR" sz="2100" dirty="0">
              <a:latin typeface="Verdana" pitchFamily="34" charset="0"/>
              <a:ea typeface="Verdana" pitchFamily="34" charset="0"/>
            </a:endParaRPr>
          </a:p>
        </p:txBody>
      </p:sp>
      <p:pic>
        <p:nvPicPr>
          <p:cNvPr id="3" name="2 - Εικόνα"/>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1079502" y="1873250"/>
            <a:ext cx="7619999" cy="52578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1"/>
          <p:cNvSpPr>
            <a:spLocks noChangeArrowheads="1"/>
          </p:cNvSpPr>
          <p:nvPr/>
        </p:nvSpPr>
        <p:spPr bwMode="auto">
          <a:xfrm>
            <a:off x="1155700" y="-140205"/>
            <a:ext cx="7848600" cy="2769979"/>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1. Περιβάλλον &amp; Ποιότητα Ζωής </a:t>
            </a:r>
            <a:endParaRPr lang="el-GR" sz="3200" b="1" dirty="0">
              <a:latin typeface="Arial" pitchFamily="34" charset="0"/>
              <a:cs typeface="Arial" pitchFamily="34" charset="0"/>
            </a:endParaRPr>
          </a:p>
          <a:p>
            <a:pPr defTabSz="914311" eaLnBrk="0" fontAlgn="base" hangingPunct="0">
              <a:lnSpc>
                <a:spcPct val="150000"/>
              </a:lnSpc>
              <a:spcBef>
                <a:spcPct val="0"/>
              </a:spcBef>
              <a:spcAft>
                <a:spcPct val="0"/>
              </a:spcAft>
            </a:pPr>
            <a:r>
              <a:rPr lang="el-GR" sz="2100" dirty="0">
                <a:latin typeface="Verdana" pitchFamily="34" charset="0"/>
                <a:ea typeface="Calibri" pitchFamily="34" charset="0"/>
                <a:cs typeface="Times New Roman" pitchFamily="18" charset="0"/>
              </a:rPr>
              <a:t>√ Περιβαλλοντική διαχείριση για την αντιμετώπιση της κλιματικής αλλαγής</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Εξοικονόμηση φυσικών πόρων</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Βελτίωση περιβαλλοντικού αποτυπώματος Δήμου</a:t>
            </a:r>
            <a:endParaRPr lang="el-GR" sz="2100" dirty="0">
              <a:latin typeface="Arial" pitchFamily="34" charset="0"/>
              <a:cs typeface="Arial" pitchFamily="34" charset="0"/>
            </a:endParaRPr>
          </a:p>
        </p:txBody>
      </p:sp>
      <p:graphicFrame>
        <p:nvGraphicFramePr>
          <p:cNvPr id="3" name="2 - Διάγραμμα">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FB1A70BD-29E5-AE08-CFA1-5656C13E10D6}"/>
              </a:ext>
            </a:extLst>
          </p:cNvPr>
          <p:cNvGraphicFramePr/>
          <p:nvPr/>
        </p:nvGraphicFramePr>
        <p:xfrm>
          <a:off x="2070100" y="2559051"/>
          <a:ext cx="568579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1"/>
          <p:cNvSpPr>
            <a:spLocks noChangeArrowheads="1"/>
          </p:cNvSpPr>
          <p:nvPr/>
        </p:nvSpPr>
        <p:spPr bwMode="auto">
          <a:xfrm>
            <a:off x="241300" y="513609"/>
            <a:ext cx="9144000" cy="79406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defTabSz="914400" fontAlgn="base">
              <a:lnSpc>
                <a:spcPct val="150000"/>
              </a:lnSpc>
              <a:spcBef>
                <a:spcPct val="0"/>
              </a:spcBef>
              <a:spcAft>
                <a:spcPct val="0"/>
              </a:spcAft>
            </a:pPr>
            <a:endPar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endParaRPr>
          </a:p>
          <a:p>
            <a:pPr lvl="0" defTabSz="914400" fontAlgn="base">
              <a:lnSpc>
                <a:spcPct val="150000"/>
              </a:lnSpc>
              <a:spcBef>
                <a:spcPct val="0"/>
              </a:spcBef>
              <a:spcAft>
                <a:spcPct val="0"/>
              </a:spcAf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a:t>
            </a: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el-GR" sz="2000" b="1" i="0" u="none" strike="noStrike" cap="none" normalizeH="0" baseline="0" dirty="0" smtClean="0">
                <a:ln>
                  <a:noFill/>
                </a:ln>
                <a:solidFill>
                  <a:srgbClr val="FF0000"/>
                </a:solidFill>
                <a:effectLst/>
                <a:latin typeface="Verdana" pitchFamily="34" charset="0"/>
                <a:ea typeface="Calibri" pitchFamily="34" charset="0"/>
                <a:cs typeface="Times New Roman" pitchFamily="18" charset="0"/>
              </a:rPr>
              <a:t>Επέκταση των αναπλάσεων  </a:t>
            </a:r>
            <a:r>
              <a:rPr lang="el-GR" sz="2000" dirty="0" smtClean="0">
                <a:latin typeface="Verdana" pitchFamily="34" charset="0"/>
                <a:ea typeface="Calibri" pitchFamily="34" charset="0"/>
                <a:cs typeface="Times New Roman" pitchFamily="18" charset="0"/>
              </a:rPr>
              <a:t>με τη συμμετοχή του Δήμου στη σχεδιαζόμενη </a:t>
            </a:r>
            <a:r>
              <a:rPr lang="el-GR" sz="2000" b="1" dirty="0" smtClean="0">
                <a:solidFill>
                  <a:srgbClr val="FF0000"/>
                </a:solidFill>
                <a:latin typeface="Verdana" pitchFamily="34" charset="0"/>
                <a:ea typeface="Calibri" pitchFamily="34" charset="0"/>
                <a:cs typeface="Times New Roman" pitchFamily="18" charset="0"/>
              </a:rPr>
              <a:t>ΟΧΕ -ΒΑΑ</a:t>
            </a:r>
            <a:r>
              <a:rPr lang="el-GR" sz="2000" dirty="0" smtClean="0">
                <a:solidFill>
                  <a:srgbClr val="FF0000"/>
                </a:solidFill>
                <a:latin typeface="Verdana" pitchFamily="34" charset="0"/>
                <a:ea typeface="Calibri" pitchFamily="34" charset="0"/>
                <a:cs typeface="Times New Roman" pitchFamily="18" charset="0"/>
              </a:rPr>
              <a:t>, </a:t>
            </a:r>
            <a:r>
              <a:rPr lang="el-GR" sz="2000" b="1" dirty="0" smtClean="0">
                <a:solidFill>
                  <a:srgbClr val="FF0000"/>
                </a:solidFill>
                <a:latin typeface="Verdana" pitchFamily="34" charset="0"/>
                <a:ea typeface="Calibri" pitchFamily="34" charset="0"/>
                <a:cs typeface="Times New Roman" pitchFamily="18" charset="0"/>
              </a:rPr>
              <a:t>με επίκεντρο το </a:t>
            </a:r>
            <a:r>
              <a:rPr lang="el-GR" sz="2000" b="1" dirty="0" smtClean="0">
                <a:solidFill>
                  <a:srgbClr val="FF0000"/>
                </a:solidFill>
                <a:latin typeface="Verdana" pitchFamily="34" charset="0"/>
                <a:ea typeface="Calibri" pitchFamily="34" charset="0"/>
                <a:cs typeface="Times New Roman" pitchFamily="18" charset="0"/>
              </a:rPr>
              <a:t>Αδριάνειο Υδραγωγείο</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el-GR"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Μ. Ασίας, </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el-GR"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Β. Γεωργίου,</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el-GR"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Αργοναυτών, </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
              <a:tabLst/>
            </a:pPr>
            <a:r>
              <a:rPr kumimoji="0" lang="el-GR"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Σαπωνοποιία Ζερβού</a:t>
            </a:r>
          </a:p>
          <a:p>
            <a:pPr marL="0" marR="0" lvl="0" indent="0" algn="l" defTabSz="914400" rtl="0" eaLnBrk="1" fontAlgn="base" latinLnBrk="0" hangingPunct="1">
              <a:lnSpc>
                <a:spcPct val="150000"/>
              </a:lnSpc>
              <a:spcBef>
                <a:spcPct val="0"/>
              </a:spcBef>
              <a:spcAft>
                <a:spcPct val="0"/>
              </a:spcAft>
              <a:buClrTx/>
              <a:buSzTx/>
              <a:buFont typeface="Wingdings" pitchFamily="2" charset="2"/>
              <a:buChar char="q"/>
              <a:tabLst/>
            </a:pPr>
            <a:r>
              <a:rPr kumimoji="0" lang="el-GR" sz="2000" b="1" i="0" u="none" strike="noStrike" cap="none" normalizeH="0" baseline="0" dirty="0" smtClean="0">
                <a:ln>
                  <a:noFill/>
                </a:ln>
                <a:solidFill>
                  <a:srgbClr val="5B9BD5"/>
                </a:solidFill>
                <a:effectLst/>
                <a:latin typeface="Verdana" pitchFamily="34" charset="0"/>
                <a:ea typeface="Calibri" pitchFamily="34" charset="0"/>
                <a:cs typeface="Times New Roman" pitchFamily="18" charset="0"/>
              </a:rPr>
              <a:t> </a:t>
            </a:r>
            <a:r>
              <a:rPr kumimoji="0" lang="el-GR"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Θα δημιουργηθεί διαδρομή 3.550 μ.</a:t>
            </a: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η οποία θα συμπληρώσει αυτές που ήδη υλοποιούνται και θα συνδέσει σημαντικές υποδομές της πόλης (Ψηφιακό Πολιτιστικό Κέντρο στο πρώην σαπωνοποιείο Ζερβού, νέο δημαρχείο και θέατρο, </a:t>
            </a:r>
            <a:r>
              <a:rPr kumimoji="0" lang="el-GR" sz="2000" b="0" i="0" u="none" strike="noStrike" cap="none" normalizeH="0" baseline="0" dirty="0" err="1" smtClean="0">
                <a:ln>
                  <a:noFill/>
                </a:ln>
                <a:solidFill>
                  <a:schemeClr val="tx1"/>
                </a:solidFill>
                <a:effectLst/>
                <a:latin typeface="Verdana" pitchFamily="34" charset="0"/>
                <a:ea typeface="Calibri" pitchFamily="34" charset="0"/>
                <a:cs typeface="Times New Roman" pitchFamily="18" charset="0"/>
              </a:rPr>
              <a:t>Αετοπούλειο</a:t>
            </a: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Πολιτιστικό Κέντρο, οδούς Κόδρου).</a:t>
            </a:r>
            <a:b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t>
            </a:r>
            <a:r>
              <a:rPr kumimoji="0" lang="el-GR" sz="2000" b="1" i="0" u="none" strike="noStrike" cap="none" normalizeH="0" baseline="0" dirty="0" smtClean="0">
                <a:ln>
                  <a:noFill/>
                </a:ln>
                <a:solidFill>
                  <a:srgbClr val="5B9BD5"/>
                </a:solidFill>
                <a:effectLst/>
                <a:latin typeface="Verdana" pitchFamily="34" charset="0"/>
                <a:ea typeface="Calibri" pitchFamily="34" charset="0"/>
                <a:cs typeface="Times New Roman" pitchFamily="18" charset="0"/>
              </a:rPr>
              <a:t> </a:t>
            </a:r>
            <a:r>
              <a:rPr kumimoji="0" lang="el-GR" sz="2000" b="1" i="1"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Το διατηρητέο βιομηχανικό συγκρότημα Ζερβού </a:t>
            </a: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(παραχωρήθηκε από την ΚΤΥΠ στον Δήμο, το 2016, για 25 χρόνια) </a:t>
            </a: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θα μετατραπεί σε Ψηφιακό Πολιτιστικό Κέντρο</a:t>
            </a: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Ορθογώνιο"/>
          <p:cNvSpPr/>
          <p:nvPr/>
        </p:nvSpPr>
        <p:spPr>
          <a:xfrm>
            <a:off x="850900" y="273050"/>
            <a:ext cx="6575055" cy="523220"/>
          </a:xfrm>
          <a:prstGeom prst="rect">
            <a:avLst/>
          </a:prstGeom>
        </p:spPr>
        <p:txBody>
          <a:bodyPr wrap="square">
            <a:spAutoFit/>
          </a:bodyPr>
          <a:lstStyle/>
          <a:p>
            <a:r>
              <a:rPr lang="el-GR" sz="2800" b="1" dirty="0" smtClean="0">
                <a:latin typeface="Verdana" pitchFamily="34" charset="0"/>
                <a:ea typeface="Verdana" pitchFamily="34" charset="0"/>
              </a:rPr>
              <a:t>Στόχοι και ενδεικτικές δράσεις:</a:t>
            </a:r>
            <a:endParaRPr lang="el-GR" sz="2800"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17500" y="501651"/>
            <a:ext cx="8686800" cy="6370975"/>
          </a:xfrm>
          <a:prstGeom prst="rect">
            <a:avLst/>
          </a:prstGeom>
        </p:spPr>
        <p:txBody>
          <a:bodyPr wrap="square">
            <a:spAutoFit/>
          </a:bodyPr>
          <a:lstStyle/>
          <a:p>
            <a:pPr>
              <a:lnSpc>
                <a:spcPct val="150000"/>
              </a:lnSpc>
            </a:pPr>
            <a:r>
              <a:rPr lang="el-GR" sz="2000" b="1" dirty="0" smtClean="0">
                <a:latin typeface="Verdana" pitchFamily="34" charset="0"/>
                <a:ea typeface="Verdana" pitchFamily="34" charset="0"/>
              </a:rPr>
              <a:t>√  </a:t>
            </a:r>
            <a:r>
              <a:rPr lang="el-GR" sz="2400" b="1" dirty="0" smtClean="0">
                <a:latin typeface="Verdana" pitchFamily="34" charset="0"/>
                <a:ea typeface="Verdana" pitchFamily="34" charset="0"/>
              </a:rPr>
              <a:t>Εφαρμογή ολιστικούς σχεδίου ανασυγκρότησης του </a:t>
            </a:r>
            <a:r>
              <a:rPr lang="el-GR" sz="2400" b="1" dirty="0" smtClean="0">
                <a:solidFill>
                  <a:srgbClr val="FF0000"/>
                </a:solidFill>
                <a:latin typeface="Verdana" pitchFamily="34" charset="0"/>
                <a:ea typeface="Verdana" pitchFamily="34" charset="0"/>
              </a:rPr>
              <a:t>Πατήματος ΙΙ </a:t>
            </a:r>
            <a:r>
              <a:rPr lang="el-GR" sz="2400" b="1" dirty="0" smtClean="0">
                <a:latin typeface="Verdana" pitchFamily="34" charset="0"/>
                <a:ea typeface="Verdana" pitchFamily="34" charset="0"/>
              </a:rPr>
              <a:t>που επλήγη από την πυρκαγιά του 2024</a:t>
            </a:r>
            <a:br>
              <a:rPr lang="el-GR" sz="2400" b="1" dirty="0" smtClean="0">
                <a:latin typeface="Verdana" pitchFamily="34" charset="0"/>
                <a:ea typeface="Verdana" pitchFamily="34" charset="0"/>
              </a:rPr>
            </a:b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 Αντιπλημμυρικά έργα &amp; διευθέτηση Ρέματος </a:t>
            </a:r>
            <a:r>
              <a:rPr lang="el-GR" sz="2000" b="1" dirty="0" err="1" smtClean="0">
                <a:latin typeface="Verdana" pitchFamily="34" charset="0"/>
                <a:ea typeface="Verdana" pitchFamily="34" charset="0"/>
              </a:rPr>
              <a:t>Βριλησσού</a:t>
            </a:r>
            <a:r>
              <a:rPr lang="el-GR" sz="2000" b="1" dirty="0" smtClean="0">
                <a:latin typeface="Verdana" pitchFamily="34" charset="0"/>
                <a:ea typeface="Verdana" pitchFamily="34" charset="0"/>
              </a:rPr>
              <a:t> </a:t>
            </a: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  Πολεοδομική μελέτη ένταξης </a:t>
            </a:r>
            <a:r>
              <a:rPr lang="el-GR" sz="2000" dirty="0" smtClean="0">
                <a:latin typeface="Verdana" pitchFamily="34" charset="0"/>
                <a:ea typeface="Verdana" pitchFamily="34" charset="0"/>
              </a:rPr>
              <a:t>στο Σχέδιο Πόλης</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  Αξιοποίηση κοινόχρηστων χώρων </a:t>
            </a:r>
            <a:r>
              <a:rPr lang="el-GR" sz="2000" b="1" dirty="0" smtClean="0">
                <a:latin typeface="Verdana" pitchFamily="34" charset="0"/>
                <a:ea typeface="Verdana" pitchFamily="34" charset="0"/>
              </a:rPr>
              <a:t>, </a:t>
            </a:r>
          </a:p>
          <a:p>
            <a:pPr>
              <a:lnSpc>
                <a:spcPct val="150000"/>
              </a:lnSpc>
            </a:pPr>
            <a:r>
              <a:rPr lang="el-GR" sz="2000" b="1" dirty="0" smtClean="0">
                <a:latin typeface="Verdana" pitchFamily="34" charset="0"/>
                <a:ea typeface="Verdana" pitchFamily="34" charset="0"/>
              </a:rPr>
              <a:t> </a:t>
            </a:r>
            <a:r>
              <a:rPr lang="el-GR" sz="2000" b="1" dirty="0" smtClean="0">
                <a:latin typeface="Verdana" pitchFamily="34" charset="0"/>
                <a:ea typeface="Verdana" pitchFamily="34" charset="0"/>
              </a:rPr>
              <a:t>   ( ΚΧ 85, 92, 99,101,96,104,42,33,74,73)  </a:t>
            </a:r>
            <a:r>
              <a:rPr lang="el-GR" sz="2000" dirty="0" smtClean="0">
                <a:latin typeface="Verdana" pitchFamily="34" charset="0"/>
                <a:ea typeface="Verdana" pitchFamily="34" charset="0"/>
              </a:rPr>
              <a:t>με φυτεύσεις και        αναπλάσεις</a:t>
            </a: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  Διανοίξεις δρόμων, οδοστρώσεις, σήμανση, κυκλοφοριακή μελέτη</a:t>
            </a:r>
            <a:br>
              <a:rPr lang="el-GR" sz="2000" b="1" dirty="0" smtClean="0">
                <a:latin typeface="Verdana" pitchFamily="34" charset="0"/>
                <a:ea typeface="Verdana" pitchFamily="34" charset="0"/>
              </a:rPr>
            </a:br>
            <a:r>
              <a:rPr lang="el-GR" sz="2000" b="1" dirty="0" smtClean="0">
                <a:latin typeface="Verdana" pitchFamily="34" charset="0"/>
                <a:ea typeface="Verdana" pitchFamily="34" charset="0"/>
              </a:rPr>
              <a:t/>
            </a:r>
            <a:br>
              <a:rPr lang="el-GR" sz="2000" b="1" dirty="0" smtClean="0">
                <a:latin typeface="Verdana" pitchFamily="34" charset="0"/>
                <a:ea typeface="Verdana" pitchFamily="34" charset="0"/>
              </a:rPr>
            </a:br>
            <a:endParaRPr lang="el-GR" sz="2000" dirty="0">
              <a:latin typeface="Verdana" pitchFamily="34" charset="0"/>
              <a:ea typeface="Verdana" pitchFamily="34"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3700" y="654051"/>
            <a:ext cx="9067800" cy="7755959"/>
          </a:xfrm>
          <a:prstGeom prst="rect">
            <a:avLst/>
          </a:prstGeom>
        </p:spPr>
        <p:txBody>
          <a:bodyPr wrap="square" lIns="91432" tIns="45715" rIns="91432" bIns="45715">
            <a:spAutoFit/>
          </a:bodyPr>
          <a:lstStyle/>
          <a:p>
            <a:pPr>
              <a:lnSpc>
                <a:spcPct val="150000"/>
              </a:lnSpc>
            </a:pPr>
            <a:r>
              <a:rPr lang="el-GR" sz="3200" b="1" dirty="0">
                <a:latin typeface="Verdana" pitchFamily="34" charset="0"/>
                <a:ea typeface="Verdana" pitchFamily="34" charset="0"/>
              </a:rPr>
              <a:t/>
            </a:r>
            <a:br>
              <a:rPr lang="el-GR" sz="3200" b="1" dirty="0">
                <a:latin typeface="Verdana" pitchFamily="34" charset="0"/>
                <a:ea typeface="Verdana" pitchFamily="34" charset="0"/>
              </a:rPr>
            </a:br>
            <a:r>
              <a:rPr lang="el-GR" b="1" dirty="0" smtClean="0">
                <a:latin typeface="Verdana" pitchFamily="34" charset="0"/>
                <a:ea typeface="Verdana" pitchFamily="34" charset="0"/>
              </a:rPr>
              <a:t>√  </a:t>
            </a:r>
            <a:r>
              <a:rPr lang="el-GR" b="1" dirty="0">
                <a:latin typeface="Verdana" pitchFamily="34" charset="0"/>
                <a:ea typeface="Verdana" pitchFamily="34" charset="0"/>
              </a:rPr>
              <a:t>Αναβάθμιση και επέκταση αστικού πρασίνου (Διαχειριστική Μελέτη Ρεματιάς)</a:t>
            </a:r>
            <a:br>
              <a:rPr lang="el-GR" b="1" dirty="0">
                <a:latin typeface="Verdana" pitchFamily="34" charset="0"/>
                <a:ea typeface="Verdana" pitchFamily="34" charset="0"/>
              </a:rPr>
            </a:br>
            <a:r>
              <a:rPr lang="el-GR" b="1" dirty="0">
                <a:latin typeface="Verdana" pitchFamily="34" charset="0"/>
                <a:ea typeface="Verdana" pitchFamily="34" charset="0"/>
              </a:rPr>
              <a:t>√ Διαχείριση και εξοικονόμηση φυσικών πόρων (Αδριάνεια Κοινότητα Νερού)</a:t>
            </a:r>
            <a:br>
              <a:rPr lang="el-GR" b="1" dirty="0">
                <a:latin typeface="Verdana" pitchFamily="34" charset="0"/>
                <a:ea typeface="Verdana" pitchFamily="34" charset="0"/>
              </a:rPr>
            </a:br>
            <a:r>
              <a:rPr lang="el-GR" b="1" dirty="0">
                <a:latin typeface="Verdana" pitchFamily="34" charset="0"/>
                <a:ea typeface="Verdana" pitchFamily="34" charset="0"/>
              </a:rPr>
              <a:t>√ Εκσυγχρονισμός, αναβάθμιση υποδομών ύδρευσης, άρδευσης, αποχέτευσης και ηλεκτροφωτισμού («έξυπνα» συστήματα φωτισμού, ΑΠΕ κ.α.)</a:t>
            </a:r>
            <a:br>
              <a:rPr lang="el-GR" b="1" dirty="0">
                <a:latin typeface="Verdana" pitchFamily="34" charset="0"/>
                <a:ea typeface="Verdana" pitchFamily="34" charset="0"/>
              </a:rPr>
            </a:br>
            <a:r>
              <a:rPr lang="el-GR" b="1" dirty="0">
                <a:latin typeface="Verdana" pitchFamily="34" charset="0"/>
                <a:ea typeface="Verdana" pitchFamily="34" charset="0"/>
              </a:rPr>
              <a:t>√  Δημιουργία σύγχρονου αστικού περιβάλλοντος (βιοκλιματικές αναπλάσεις)</a:t>
            </a:r>
            <a:br>
              <a:rPr lang="el-GR" b="1" dirty="0">
                <a:latin typeface="Verdana" pitchFamily="34" charset="0"/>
                <a:ea typeface="Verdana" pitchFamily="34" charset="0"/>
              </a:rPr>
            </a:br>
            <a:r>
              <a:rPr lang="el-GR" b="1" dirty="0">
                <a:latin typeface="Verdana" pitchFamily="34" charset="0"/>
                <a:ea typeface="Verdana" pitchFamily="34" charset="0"/>
              </a:rPr>
              <a:t>√ Επέκταση της ενεργειακής αναβάθμισης δημοτικών </a:t>
            </a:r>
            <a:r>
              <a:rPr lang="el-GR" b="1" dirty="0" smtClean="0">
                <a:latin typeface="Verdana" pitchFamily="34" charset="0"/>
                <a:ea typeface="Verdana" pitchFamily="34" charset="0"/>
              </a:rPr>
              <a:t>κτηρίων</a:t>
            </a:r>
            <a:br>
              <a:rPr lang="el-GR" b="1" dirty="0" smtClean="0">
                <a:latin typeface="Verdana" pitchFamily="34" charset="0"/>
                <a:ea typeface="Verdana" pitchFamily="34" charset="0"/>
              </a:rPr>
            </a:br>
            <a:r>
              <a:rPr lang="el-GR" b="1" dirty="0" smtClean="0">
                <a:latin typeface="Verdana" pitchFamily="34" charset="0"/>
                <a:ea typeface="Verdana" pitchFamily="34" charset="0"/>
              </a:rPr>
              <a:t>√ Ολοκληρωμένη Διαχείριση Αποβλήτων – Ανακύκλωση – Κυκλική Οικονομία (ενίσχυση συστημάτων διαλογής στην πηγή, εγκατάσταση έξυπνων κάδων κ.α.)</a:t>
            </a:r>
            <a:r>
              <a:rPr lang="el-GR" dirty="0">
                <a:latin typeface="Verdana" pitchFamily="34" charset="0"/>
                <a:ea typeface="Verdana" pitchFamily="34" charset="0"/>
              </a:rPr>
              <a:t/>
            </a:r>
            <a:br>
              <a:rPr lang="el-GR" dirty="0">
                <a:latin typeface="Verdana" pitchFamily="34" charset="0"/>
                <a:ea typeface="Verdana" pitchFamily="34" charset="0"/>
              </a:rPr>
            </a:br>
            <a:endParaRPr lang="el-GR" dirty="0" smtClean="0">
              <a:latin typeface="Verdana" pitchFamily="34" charset="0"/>
              <a:ea typeface="Verdana" pitchFamily="34" charset="0"/>
            </a:endParaRPr>
          </a:p>
          <a:p>
            <a:endParaRPr lang="el-GR" dirty="0">
              <a:latin typeface="Verdana" pitchFamily="34" charset="0"/>
              <a:ea typeface="Verdana" pitchFamily="34" charset="0"/>
            </a:endParaRPr>
          </a:p>
          <a:p>
            <a:r>
              <a:rPr lang="el-GR" dirty="0">
                <a:latin typeface="Verdana" pitchFamily="34" charset="0"/>
                <a:ea typeface="Verdana" pitchFamily="34" charset="0"/>
              </a:rPr>
              <a:t/>
            </a:r>
            <a:br>
              <a:rPr lang="el-GR" dirty="0">
                <a:latin typeface="Verdana" pitchFamily="34" charset="0"/>
                <a:ea typeface="Verdana" pitchFamily="34" charset="0"/>
              </a:rPr>
            </a:br>
            <a:r>
              <a:rPr lang="el-GR" dirty="0">
                <a:latin typeface="Verdana" pitchFamily="34" charset="0"/>
                <a:ea typeface="Verdana" pitchFamily="34" charset="0"/>
              </a:rPr>
              <a:t/>
            </a:r>
            <a:br>
              <a:rPr lang="el-GR" dirty="0">
                <a:latin typeface="Verdana" pitchFamily="34" charset="0"/>
                <a:ea typeface="Verdana" pitchFamily="34" charset="0"/>
              </a:rPr>
            </a:br>
            <a:endParaRPr lang="el-GR" dirty="0">
              <a:latin typeface="Verdana" pitchFamily="34" charset="0"/>
              <a:ea typeface="Verdana"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98500" y="730251"/>
            <a:ext cx="8534400" cy="6863417"/>
          </a:xfrm>
          <a:prstGeom prst="rect">
            <a:avLst/>
          </a:prstGeom>
        </p:spPr>
        <p:txBody>
          <a:bodyPr wrap="square">
            <a:spAutoFit/>
          </a:bodyPr>
          <a:lstStyle/>
          <a:p>
            <a:r>
              <a:rPr lang="el-GR" sz="2000" b="1" dirty="0" smtClean="0">
                <a:latin typeface="Verdana" pitchFamily="34" charset="0"/>
                <a:ea typeface="Verdana" pitchFamily="34" charset="0"/>
              </a:rPr>
              <a:t>√</a:t>
            </a:r>
            <a:r>
              <a:rPr lang="el-GR" sz="2000" dirty="0" smtClean="0">
                <a:latin typeface="Verdana" pitchFamily="34" charset="0"/>
                <a:ea typeface="Verdana" pitchFamily="34" charset="0"/>
              </a:rPr>
              <a:t> </a:t>
            </a:r>
            <a:r>
              <a:rPr lang="el-GR" sz="2000" b="1" dirty="0" smtClean="0">
                <a:latin typeface="Verdana" pitchFamily="34" charset="0"/>
                <a:ea typeface="Verdana" pitchFamily="34" charset="0"/>
              </a:rPr>
              <a:t>Εφαρμογές πολεοδομικού σχεδιασμού </a:t>
            </a:r>
            <a:r>
              <a:rPr lang="el-GR" sz="2000" dirty="0" smtClean="0">
                <a:latin typeface="Verdana" pitchFamily="34" charset="0"/>
                <a:ea typeface="Verdana" pitchFamily="34" charset="0"/>
              </a:rPr>
              <a:t>(απαλλοτριώσεις, αγορές, πράξεις εφαρμογής, πράξεις αναλογισμού</a:t>
            </a:r>
            <a:br>
              <a:rPr lang="el-GR" sz="2000" dirty="0" smtClean="0">
                <a:latin typeface="Verdana" pitchFamily="34" charset="0"/>
                <a:ea typeface="Verdana" pitchFamily="34" charset="0"/>
              </a:rPr>
            </a:b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a:t>
            </a:r>
            <a:r>
              <a:rPr lang="el-GR" sz="2000" dirty="0" smtClean="0">
                <a:latin typeface="Verdana" pitchFamily="34" charset="0"/>
                <a:ea typeface="Verdana" pitchFamily="34" charset="0"/>
              </a:rPr>
              <a:t> </a:t>
            </a:r>
            <a:r>
              <a:rPr lang="el-GR" sz="2000" b="1" dirty="0" err="1" smtClean="0">
                <a:latin typeface="Verdana" pitchFamily="34" charset="0"/>
                <a:ea typeface="Verdana" pitchFamily="34" charset="0"/>
              </a:rPr>
              <a:t>Επικαιροποίηση</a:t>
            </a:r>
            <a:r>
              <a:rPr lang="el-GR" sz="2000" b="1" dirty="0" smtClean="0">
                <a:latin typeface="Verdana" pitchFamily="34" charset="0"/>
                <a:ea typeface="Verdana" pitchFamily="34" charset="0"/>
              </a:rPr>
              <a:t> Σχεδίων αντιμετώπισης εκτάκτων αναγκών και φυσ. καταστροφών</a:t>
            </a:r>
            <a:r>
              <a:rPr lang="el-GR" sz="2000" dirty="0" smtClean="0">
                <a:latin typeface="Verdana" pitchFamily="34" charset="0"/>
                <a:ea typeface="Verdana" pitchFamily="34" charset="0"/>
              </a:rPr>
              <a:t> – Πρόληψη των </a:t>
            </a:r>
            <a:r>
              <a:rPr lang="el-GR" sz="2000" dirty="0" err="1" smtClean="0">
                <a:latin typeface="Verdana" pitchFamily="34" charset="0"/>
                <a:ea typeface="Verdana" pitchFamily="34" charset="0"/>
              </a:rPr>
              <a:t>συνέπειών</a:t>
            </a:r>
            <a:r>
              <a:rPr lang="el-GR" sz="2000" dirty="0" smtClean="0">
                <a:latin typeface="Verdana" pitchFamily="34" charset="0"/>
                <a:ea typeface="Verdana" pitchFamily="34" charset="0"/>
              </a:rPr>
              <a:t> τους με τη χρήση νέων τεχνολογιών</a:t>
            </a:r>
            <a:br>
              <a:rPr lang="el-GR" sz="2000" dirty="0" smtClean="0">
                <a:latin typeface="Verdana" pitchFamily="34" charset="0"/>
                <a:ea typeface="Verdana" pitchFamily="34" charset="0"/>
              </a:rPr>
            </a:b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a:t>
            </a:r>
            <a:r>
              <a:rPr lang="el-GR" sz="2000" dirty="0" smtClean="0">
                <a:latin typeface="Verdana" pitchFamily="34" charset="0"/>
                <a:ea typeface="Verdana" pitchFamily="34" charset="0"/>
              </a:rPr>
              <a:t> </a:t>
            </a:r>
            <a:r>
              <a:rPr lang="el-GR" sz="2000" b="1" dirty="0" smtClean="0">
                <a:latin typeface="Verdana" pitchFamily="34" charset="0"/>
                <a:ea typeface="Verdana" pitchFamily="34" charset="0"/>
              </a:rPr>
              <a:t>Ανάπτυξη μορφών βιώσιμης αστικής κινητικότητας </a:t>
            </a:r>
            <a:r>
              <a:rPr lang="el-GR" sz="2000" dirty="0" smtClean="0">
                <a:latin typeface="Verdana" pitchFamily="34" charset="0"/>
                <a:ea typeface="Verdana" pitchFamily="34" charset="0"/>
              </a:rPr>
              <a:t>(Μείωση χρήσης Ι.Χ. και χρήση εναλλακτικών μέσων μετακίνησης, ενίσχυση ηλεκτροκίνησης κ.α., έξυπνες εφαρμογές διαχείρισης κυκλοφορίας κ.α.)</a:t>
            </a:r>
            <a:br>
              <a:rPr lang="el-GR" sz="2000" dirty="0" smtClean="0">
                <a:latin typeface="Verdana" pitchFamily="34" charset="0"/>
                <a:ea typeface="Verdana" pitchFamily="34" charset="0"/>
              </a:rPr>
            </a:b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a:t>
            </a:r>
            <a:r>
              <a:rPr lang="el-GR" sz="2000" dirty="0" smtClean="0">
                <a:latin typeface="Verdana" pitchFamily="34" charset="0"/>
                <a:ea typeface="Verdana" pitchFamily="34" charset="0"/>
              </a:rPr>
              <a:t> </a:t>
            </a:r>
            <a:r>
              <a:rPr lang="el-GR" sz="2000" b="1" dirty="0" smtClean="0">
                <a:latin typeface="Verdana" pitchFamily="34" charset="0"/>
                <a:ea typeface="Verdana" pitchFamily="34" charset="0"/>
              </a:rPr>
              <a:t>Ενίσχυση της δημοτικής συγκοινωνίας με γραμμή </a:t>
            </a:r>
            <a:r>
              <a:rPr lang="en-US" sz="2000" b="1" dirty="0" smtClean="0">
                <a:latin typeface="Verdana" pitchFamily="34" charset="0"/>
                <a:ea typeface="Verdana" pitchFamily="34" charset="0"/>
              </a:rPr>
              <a:t>express</a:t>
            </a:r>
            <a:r>
              <a:rPr lang="el-GR" sz="2000" b="1" dirty="0" smtClean="0">
                <a:latin typeface="Verdana" pitchFamily="34" charset="0"/>
                <a:ea typeface="Verdana" pitchFamily="34" charset="0"/>
              </a:rPr>
              <a:t> (Αγ. Παρασκευή – Πλατεία) και γραμμή από Πάτημα ΙΙ</a:t>
            </a:r>
            <a:br>
              <a:rPr lang="el-GR" sz="2000" b="1" dirty="0" smtClean="0">
                <a:latin typeface="Verdana" pitchFamily="34" charset="0"/>
                <a:ea typeface="Verdana" pitchFamily="34" charset="0"/>
              </a:rPr>
            </a:b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  Βελτίωση συνθηκών μετακίνησης για όλους </a:t>
            </a:r>
            <a:r>
              <a:rPr lang="el-GR" sz="2000" dirty="0" smtClean="0">
                <a:latin typeface="Verdana" pitchFamily="34" charset="0"/>
                <a:ea typeface="Verdana" pitchFamily="34" charset="0"/>
              </a:rPr>
              <a:t>(</a:t>
            </a:r>
            <a:r>
              <a:rPr lang="el-GR" sz="2000" dirty="0" err="1" smtClean="0">
                <a:latin typeface="Verdana" pitchFamily="34" charset="0"/>
                <a:ea typeface="Verdana" pitchFamily="34" charset="0"/>
              </a:rPr>
              <a:t>ποδηλατόδρομοι</a:t>
            </a:r>
            <a:r>
              <a:rPr lang="el-GR" sz="2000" dirty="0" smtClean="0">
                <a:latin typeface="Verdana" pitchFamily="34" charset="0"/>
                <a:ea typeface="Verdana" pitchFamily="34" charset="0"/>
              </a:rPr>
              <a:t>, ασφαλή μετακίνηση </a:t>
            </a:r>
            <a:r>
              <a:rPr lang="el-GR" sz="2000" dirty="0" err="1" smtClean="0">
                <a:latin typeface="Verdana" pitchFamily="34" charset="0"/>
                <a:ea typeface="Verdana" pitchFamily="34" charset="0"/>
              </a:rPr>
              <a:t>ΑμεΑ</a:t>
            </a: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r>
              <a:rPr lang="el-GR" sz="2000" b="1" dirty="0" smtClean="0">
                <a:latin typeface="Verdana" pitchFamily="34" charset="0"/>
                <a:ea typeface="Verdana" pitchFamily="34" charset="0"/>
              </a:rPr>
              <a:t>√ Περαιτέρω φροντίδα των αδέσποτων της πόλης με τη δημιουργία σταθμού πρώτων βοηθειών</a:t>
            </a:r>
            <a:r>
              <a:rPr lang="el-GR" sz="2000" dirty="0" smtClean="0">
                <a:latin typeface="Verdana" pitchFamily="34" charset="0"/>
                <a:ea typeface="Verdana" pitchFamily="34" charset="0"/>
              </a:rPr>
              <a:t/>
            </a:r>
            <a:br>
              <a:rPr lang="el-GR" sz="2000" dirty="0" smtClean="0">
                <a:latin typeface="Verdana" pitchFamily="34" charset="0"/>
                <a:ea typeface="Verdana" pitchFamily="34" charset="0"/>
              </a:rPr>
            </a:br>
            <a:endParaRPr lang="el-GR" sz="2000" dirty="0">
              <a:latin typeface="Verdana" pitchFamily="34" charset="0"/>
              <a:ea typeface="Verdana" pitchFamily="34"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ChangeArrowheads="1"/>
          </p:cNvSpPr>
          <p:nvPr/>
        </p:nvSpPr>
        <p:spPr bwMode="auto">
          <a:xfrm>
            <a:off x="241300" y="-244530"/>
            <a:ext cx="9144000" cy="422422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2. Κοινωνική Πολιτική, Υγεία, Παιδεία, Πολιτισμός &amp; Αθλητισμός </a:t>
            </a:r>
          </a:p>
          <a:p>
            <a:pPr defTabSz="914311" eaLnBrk="0" fontAlgn="base" hangingPunct="0">
              <a:lnSpc>
                <a:spcPct val="150000"/>
              </a:lnSpc>
              <a:spcBef>
                <a:spcPct val="0"/>
              </a:spcBef>
              <a:spcAft>
                <a:spcPct val="0"/>
              </a:spcAft>
            </a:pPr>
            <a:r>
              <a:rPr lang="el-GR" sz="2100" dirty="0">
                <a:latin typeface="Verdana" pitchFamily="34" charset="0"/>
                <a:ea typeface="Calibri" pitchFamily="34" charset="0"/>
                <a:cs typeface="Times New Roman" pitchFamily="18" charset="0"/>
              </a:rPr>
              <a:t>√ Αναβάθμιση της ποιότητα ζωής των κατοίκων</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Διασφάλιση κοινωνικής συνοχής σε περιβάλλον ανεργίας,  φτώχειας</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t>
            </a:r>
            <a:br>
              <a:rPr lang="el-GR" sz="2100" dirty="0">
                <a:latin typeface="Verdana" pitchFamily="34" charset="0"/>
                <a:ea typeface="Calibri" pitchFamily="34" charset="0"/>
                <a:cs typeface="Times New Roman" pitchFamily="18" charset="0"/>
              </a:rPr>
            </a:br>
            <a:r>
              <a:rPr lang="el-GR" sz="1300" dirty="0">
                <a:latin typeface="Verdana" pitchFamily="34" charset="0"/>
                <a:ea typeface="Calibri" pitchFamily="34" charset="0"/>
                <a:cs typeface="Times New Roman" pitchFamily="18" charset="0"/>
              </a:rPr>
              <a:t/>
            </a:r>
            <a:br>
              <a:rPr lang="el-GR" sz="1300" dirty="0">
                <a:latin typeface="Verdana" pitchFamily="34" charset="0"/>
                <a:ea typeface="Calibri" pitchFamily="34" charset="0"/>
                <a:cs typeface="Times New Roman" pitchFamily="18" charset="0"/>
              </a:rPr>
            </a:br>
            <a:endParaRPr lang="el-GR" dirty="0">
              <a:latin typeface="Arial" pitchFamily="34" charset="0"/>
              <a:cs typeface="Arial" pitchFamily="34" charset="0"/>
            </a:endParaRPr>
          </a:p>
        </p:txBody>
      </p:sp>
      <p:graphicFrame>
        <p:nvGraphicFramePr>
          <p:cNvPr id="3" name="2 - Διάγραμμα">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3EC1F6FE-F176-2749-2393-CC67B2299697}"/>
              </a:ext>
            </a:extLst>
          </p:cNvPr>
          <p:cNvGraphicFramePr/>
          <p:nvPr/>
        </p:nvGraphicFramePr>
        <p:xfrm>
          <a:off x="622301" y="2711450"/>
          <a:ext cx="8458200"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1859" name="Rectangle 3"/>
          <p:cNvSpPr>
            <a:spLocks noChangeArrowheads="1"/>
          </p:cNvSpPr>
          <p:nvPr/>
        </p:nvSpPr>
        <p:spPr bwMode="auto">
          <a:xfrm>
            <a:off x="0" y="3134758"/>
            <a:ext cx="184714" cy="969486"/>
          </a:xfrm>
          <a:prstGeom prst="rect">
            <a:avLst/>
          </a:prstGeom>
          <a:noFill/>
          <a:ln w="9525">
            <a:noFill/>
            <a:miter lim="800000"/>
            <a:headEnd/>
            <a:tailEnd/>
          </a:ln>
          <a:effectLst/>
        </p:spPr>
        <p:txBody>
          <a:bodyPr vert="horz" wrap="none" lIns="91432" tIns="45715" rIns="91432" bIns="45715" numCol="1" anchor="ctr" anchorCtr="0" compatLnSpc="1">
            <a:prstTxWarp prst="textNoShape">
              <a:avLst/>
            </a:prstTxWarp>
            <a:spAutoFit/>
          </a:bodyPr>
          <a:lstStyle/>
          <a:p>
            <a:pPr defTabSz="914311" fontAlgn="base">
              <a:spcBef>
                <a:spcPct val="0"/>
              </a:spcBef>
              <a:spcAft>
                <a:spcPct val="0"/>
              </a:spcAft>
            </a:pPr>
            <a:r>
              <a:rPr lang="el-GR" sz="1300" dirty="0">
                <a:latin typeface="Verdana" pitchFamily="34" charset="0"/>
                <a:ea typeface="Calibri" pitchFamily="34" charset="0"/>
                <a:cs typeface="Times New Roman" pitchFamily="18" charset="0"/>
              </a:rPr>
              <a:t/>
            </a:r>
            <a:br>
              <a:rPr lang="el-GR" sz="1300" dirty="0">
                <a:latin typeface="Verdana" pitchFamily="34" charset="0"/>
                <a:ea typeface="Calibri" pitchFamily="34" charset="0"/>
                <a:cs typeface="Times New Roman" pitchFamily="18" charset="0"/>
              </a:rPr>
            </a:br>
            <a:r>
              <a:rPr lang="el-GR" sz="1300" dirty="0">
                <a:latin typeface="Verdana" pitchFamily="34" charset="0"/>
                <a:ea typeface="Calibri" pitchFamily="34" charset="0"/>
                <a:cs typeface="Times New Roman" pitchFamily="18" charset="0"/>
              </a:rPr>
              <a:t/>
            </a:r>
            <a:br>
              <a:rPr lang="el-GR" sz="1300" dirty="0">
                <a:latin typeface="Verdana" pitchFamily="34" charset="0"/>
                <a:ea typeface="Calibri" pitchFamily="34" charset="0"/>
                <a:cs typeface="Times New Roman" pitchFamily="18" charset="0"/>
              </a:rPr>
            </a:br>
            <a:r>
              <a:rPr lang="el-GR" sz="1300" dirty="0">
                <a:latin typeface="Verdana" pitchFamily="34" charset="0"/>
                <a:ea typeface="Calibri" pitchFamily="34" charset="0"/>
                <a:cs typeface="Times New Roman" pitchFamily="18" charset="0"/>
              </a:rPr>
              <a:t/>
            </a:r>
            <a:br>
              <a:rPr lang="el-GR" sz="1300" dirty="0">
                <a:latin typeface="Verdana" pitchFamily="34" charset="0"/>
                <a:ea typeface="Calibri" pitchFamily="34" charset="0"/>
                <a:cs typeface="Times New Roman" pitchFamily="18" charset="0"/>
              </a:rPr>
            </a:br>
            <a:endParaRPr lang="el-GR" dirty="0">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46101" y="273050"/>
            <a:ext cx="8458200" cy="7548210"/>
          </a:xfrm>
          <a:prstGeom prst="rect">
            <a:avLst/>
          </a:prstGeom>
        </p:spPr>
        <p:txBody>
          <a:bodyPr wrap="square" lIns="91432" tIns="45715" rIns="91432" bIns="45715">
            <a:spAutoFit/>
          </a:bodyPr>
          <a:lstStyle/>
          <a:p>
            <a:pPr>
              <a:lnSpc>
                <a:spcPct val="150000"/>
              </a:lnSpc>
            </a:pPr>
            <a:r>
              <a:rPr lang="el-GR" sz="2900" b="1" dirty="0">
                <a:latin typeface="Verdana" pitchFamily="34" charset="0"/>
                <a:ea typeface="Verdana" pitchFamily="34" charset="0"/>
              </a:rPr>
              <a:t>Στόχοι και ενδεικτικές δράσεις:</a:t>
            </a:r>
            <a:br>
              <a:rPr lang="el-GR" sz="2900" b="1" dirty="0">
                <a:latin typeface="Verdana" pitchFamily="34" charset="0"/>
                <a:ea typeface="Verdana" pitchFamily="34" charset="0"/>
              </a:rPr>
            </a:br>
            <a:r>
              <a:rPr lang="el-GR" sz="2100" b="1" dirty="0">
                <a:latin typeface="Verdana" pitchFamily="34" charset="0"/>
                <a:ea typeface="Verdana" pitchFamily="34" charset="0"/>
              </a:rPr>
              <a:t>√  Ευπαθείς Ομάδες &amp; Κοινωνική Ένταξη (γραφείο υποστήριξης ανέργων, δημιουργία κοινωνικών συνεταιρισμών ευπαθών κοινωνικά ομάδων, στήριξη </a:t>
            </a:r>
            <a:r>
              <a:rPr lang="el-GR" sz="2100" b="1" dirty="0" err="1">
                <a:latin typeface="Verdana" pitchFamily="34" charset="0"/>
                <a:ea typeface="Verdana" pitchFamily="34" charset="0"/>
              </a:rPr>
              <a:t>μονογονεϊκών</a:t>
            </a:r>
            <a:r>
              <a:rPr lang="el-GR" sz="2100" b="1" dirty="0">
                <a:latin typeface="Verdana" pitchFamily="34" charset="0"/>
                <a:ea typeface="Verdana" pitchFamily="34" charset="0"/>
              </a:rPr>
              <a:t> οικογενειών, επαναδημιουργία του βοήθεια στο σπίτι κ.α.)</a:t>
            </a:r>
            <a:br>
              <a:rPr lang="el-GR" sz="2100" b="1" dirty="0">
                <a:latin typeface="Verdana" pitchFamily="34" charset="0"/>
                <a:ea typeface="Verdana" pitchFamily="34" charset="0"/>
              </a:rPr>
            </a:br>
            <a:r>
              <a:rPr lang="el-GR" sz="2100" b="1" dirty="0">
                <a:latin typeface="Verdana" pitchFamily="34" charset="0"/>
                <a:ea typeface="Verdana" pitchFamily="34" charset="0"/>
              </a:rPr>
              <a:t/>
            </a:r>
            <a:br>
              <a:rPr lang="el-GR" sz="2100" b="1" dirty="0">
                <a:latin typeface="Verdana" pitchFamily="34" charset="0"/>
                <a:ea typeface="Verdana" pitchFamily="34" charset="0"/>
              </a:rPr>
            </a:br>
            <a:r>
              <a:rPr lang="el-GR" sz="2100" b="1" dirty="0">
                <a:latin typeface="Verdana" pitchFamily="34" charset="0"/>
                <a:ea typeface="Verdana" pitchFamily="34" charset="0"/>
              </a:rPr>
              <a:t>√  Αναβάθμιση υποδομών υγείας (εκσυγχρονισμός υφιστάμενων υποδομών, διαμόρφωση προγραμμάτων υγείας και πρόληψης προς συγκεκριμένες πληθυσμιακές ομάδες (παιδική παχυσαρκία, πρόληψη εξαρτήσεων)</a:t>
            </a:r>
          </a:p>
          <a:p>
            <a:pPr>
              <a:lnSpc>
                <a:spcPct val="150000"/>
              </a:lnSpc>
            </a:pPr>
            <a:r>
              <a:rPr lang="el-GR" sz="2100" b="1" dirty="0">
                <a:latin typeface="Verdana" pitchFamily="34" charset="0"/>
                <a:ea typeface="Verdana" pitchFamily="34" charset="0"/>
              </a:rPr>
              <a:t/>
            </a:r>
            <a:br>
              <a:rPr lang="el-GR" sz="2100" b="1" dirty="0">
                <a:latin typeface="Verdana" pitchFamily="34" charset="0"/>
                <a:ea typeface="Verdana" pitchFamily="34" charset="0"/>
              </a:rPr>
            </a:br>
            <a:r>
              <a:rPr lang="el-GR" sz="2100" b="1" dirty="0">
                <a:latin typeface="Verdana" pitchFamily="34" charset="0"/>
                <a:ea typeface="Verdana" pitchFamily="34" charset="0"/>
              </a:rPr>
              <a:t/>
            </a:r>
            <a:br>
              <a:rPr lang="el-GR" sz="2100" b="1" dirty="0">
                <a:latin typeface="Verdana" pitchFamily="34" charset="0"/>
                <a:ea typeface="Verdana" pitchFamily="34" charset="0"/>
              </a:rPr>
            </a:br>
            <a:endParaRPr lang="el-GR" sz="2100" b="1" dirty="0">
              <a:latin typeface="Verdana" pitchFamily="34" charset="0"/>
              <a:ea typeface="Verdana"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393700" y="2528992"/>
            <a:ext cx="899160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Ανέγερση τριών σχολικών μονάδων: 6</a:t>
            </a:r>
            <a:r>
              <a:rPr kumimoji="0" lang="el-GR" sz="2000" b="1" i="0" u="none" strike="noStrike" cap="none" normalizeH="0" baseline="30000" dirty="0" smtClean="0">
                <a:ln>
                  <a:noFill/>
                </a:ln>
                <a:solidFill>
                  <a:schemeClr val="tx1"/>
                </a:solidFill>
                <a:effectLst/>
                <a:latin typeface="Verdana" pitchFamily="34" charset="0"/>
                <a:ea typeface="Calibri" pitchFamily="34" charset="0"/>
                <a:cs typeface="Times New Roman" pitchFamily="18" charset="0"/>
              </a:rPr>
              <a:t>ου</a:t>
            </a: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Λυκείου, 17</a:t>
            </a:r>
            <a:r>
              <a:rPr kumimoji="0" lang="el-GR" sz="2000" b="1" i="0" u="none" strike="noStrike" cap="none" normalizeH="0" baseline="30000" dirty="0" smtClean="0">
                <a:ln>
                  <a:noFill/>
                </a:ln>
                <a:solidFill>
                  <a:schemeClr val="tx1"/>
                </a:solidFill>
                <a:effectLst/>
                <a:latin typeface="Verdana" pitchFamily="34" charset="0"/>
                <a:ea typeface="Calibri" pitchFamily="34" charset="0"/>
                <a:cs typeface="Times New Roman" pitchFamily="18" charset="0"/>
              </a:rPr>
              <a:t>ου</a:t>
            </a: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Δημοτικού, Ειδικού Σχολείου</a:t>
            </a:r>
            <a:b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Ίδρυση του 9</a:t>
            </a:r>
            <a:r>
              <a:rPr kumimoji="0" lang="el-GR" sz="2000" b="1" i="0" u="none" strike="noStrike" cap="none" normalizeH="0" baseline="30000" dirty="0" smtClean="0">
                <a:ln>
                  <a:noFill/>
                </a:ln>
                <a:solidFill>
                  <a:schemeClr val="tx1"/>
                </a:solidFill>
                <a:effectLst/>
                <a:latin typeface="Verdana" pitchFamily="34" charset="0"/>
                <a:ea typeface="Calibri" pitchFamily="34" charset="0"/>
                <a:cs typeface="Times New Roman" pitchFamily="18" charset="0"/>
              </a:rPr>
              <a:t>ου</a:t>
            </a: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Παιδικού Σταθμού στο Κάτω Χαλάνδρι</a:t>
            </a: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000" b="1"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t/>
            </a:r>
            <a:br>
              <a:rPr kumimoji="0" lang="el-GR" sz="2000" b="0" i="0" u="none" strike="noStrike" cap="none" normalizeH="0" baseline="0" dirty="0" smtClean="0">
                <a:ln>
                  <a:noFill/>
                </a:ln>
                <a:solidFill>
                  <a:schemeClr val="tx1"/>
                </a:solidFill>
                <a:effectLst/>
                <a:latin typeface="Verdana" pitchFamily="34" charset="0"/>
                <a:ea typeface="Calibri" pitchFamily="34" charset="0"/>
                <a:cs typeface="Times New Roman" pitchFamily="18" charset="0"/>
              </a:rPr>
            </a:b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2 - Ορθογώνιο"/>
          <p:cNvSpPr/>
          <p:nvPr/>
        </p:nvSpPr>
        <p:spPr>
          <a:xfrm>
            <a:off x="393700" y="1187450"/>
            <a:ext cx="8001000" cy="1287019"/>
          </a:xfrm>
          <a:prstGeom prst="rect">
            <a:avLst/>
          </a:prstGeom>
        </p:spPr>
        <p:txBody>
          <a:bodyPr wrap="square">
            <a:spAutoFit/>
          </a:bodyPr>
          <a:lstStyle/>
          <a:p>
            <a:pPr>
              <a:lnSpc>
                <a:spcPct val="150000"/>
              </a:lnSpc>
            </a:pPr>
            <a:r>
              <a:rPr lang="el-GR" b="1" dirty="0" smtClean="0">
                <a:latin typeface="Verdana" pitchFamily="34" charset="0"/>
                <a:ea typeface="Verdana" pitchFamily="34" charset="0"/>
              </a:rPr>
              <a:t>√  Σύγχρονες υποδομές εκπαίδευσης (Συνέχιση της αναβάθμισης σχολικών μονάδων όλων των βαθμίδων εκπαίδευσης – βιοκλιματικές υποδομές κ.α.)</a:t>
            </a:r>
            <a:endParaRPr lang="el-GR" dirty="0"/>
          </a:p>
        </p:txBody>
      </p:sp>
      <p:sp>
        <p:nvSpPr>
          <p:cNvPr id="4" name="3 - Ορθογώνιο"/>
          <p:cNvSpPr/>
          <p:nvPr/>
        </p:nvSpPr>
        <p:spPr>
          <a:xfrm>
            <a:off x="469900" y="4845050"/>
            <a:ext cx="8229600" cy="1323439"/>
          </a:xfrm>
          <a:prstGeom prst="rect">
            <a:avLst/>
          </a:prstGeom>
        </p:spPr>
        <p:txBody>
          <a:bodyPr wrap="square">
            <a:spAutoFit/>
          </a:bodyPr>
          <a:lstStyle/>
          <a:p>
            <a:r>
              <a:rPr lang="el-GR" sz="2000" b="1" dirty="0" smtClean="0">
                <a:latin typeface="Verdana" pitchFamily="34" charset="0"/>
                <a:ea typeface="Verdana" pitchFamily="34" charset="0"/>
              </a:rPr>
              <a:t>√  Αξιοποίηση νέων τεχνολογιών &amp; καινοτόμων δράσεων για την εκπαίδευση </a:t>
            </a:r>
            <a:r>
              <a:rPr lang="el-GR" sz="2000" dirty="0" smtClean="0">
                <a:latin typeface="Verdana" pitchFamily="34" charset="0"/>
                <a:ea typeface="Verdana" pitchFamily="34" charset="0"/>
              </a:rPr>
              <a:t>(</a:t>
            </a:r>
            <a:r>
              <a:rPr lang="en-US" sz="2000" dirty="0" smtClean="0">
                <a:latin typeface="Verdana" pitchFamily="34" charset="0"/>
                <a:ea typeface="Verdana" pitchFamily="34" charset="0"/>
              </a:rPr>
              <a:t>open school</a:t>
            </a:r>
            <a:r>
              <a:rPr lang="el-GR" sz="2000" dirty="0" smtClean="0">
                <a:latin typeface="Verdana" pitchFamily="34" charset="0"/>
                <a:ea typeface="Verdana" pitchFamily="34" charset="0"/>
              </a:rPr>
              <a:t>, σχολείο ανοιχτό στην τοπική κοινωνία και τη γειτονιά, κ.α.)</a:t>
            </a:r>
            <a:br>
              <a:rPr lang="el-GR" sz="2000" dirty="0" smtClean="0">
                <a:latin typeface="Verdana" pitchFamily="34" charset="0"/>
                <a:ea typeface="Verdana" pitchFamily="34" charset="0"/>
              </a:rPr>
            </a:br>
            <a:endParaRPr lang="el-GR" sz="2000" dirty="0">
              <a:latin typeface="Verdana" pitchFamily="34" charset="0"/>
              <a:ea typeface="Verdana"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393700" y="425450"/>
          <a:ext cx="8686800" cy="6553200"/>
        </p:xfrm>
        <a:graphic>
          <a:graphicData uri="http://schemas.openxmlformats.org/drawingml/2006/table">
            <a:tbl>
              <a:tblPr/>
              <a:tblGrid>
                <a:gridCol w="8686800"/>
              </a:tblGrid>
              <a:tr h="1074637">
                <a:tc>
                  <a:txBody>
                    <a:bodyPr/>
                    <a:lstStyle/>
                    <a:p>
                      <a:pPr algn="ctr">
                        <a:lnSpc>
                          <a:spcPct val="115000"/>
                        </a:lnSpc>
                        <a:spcAft>
                          <a:spcPts val="0"/>
                        </a:spcAft>
                      </a:pPr>
                      <a:r>
                        <a:rPr lang="el-GR" sz="3600" b="1" dirty="0">
                          <a:solidFill>
                            <a:srgbClr val="000000"/>
                          </a:solidFill>
                          <a:latin typeface="Verdana" pitchFamily="34" charset="0"/>
                          <a:ea typeface="Verdana" pitchFamily="34" charset="0"/>
                          <a:cs typeface="Calibri"/>
                        </a:rPr>
                        <a:t>Πλεονεκτήματα</a:t>
                      </a:r>
                      <a:endParaRPr lang="el-GR" sz="3600" dirty="0">
                        <a:latin typeface="Verdana" pitchFamily="34" charset="0"/>
                        <a:ea typeface="Verdana"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CC"/>
                    </a:solidFill>
                  </a:tcPr>
                </a:tc>
              </a:tr>
              <a:tr h="5478563">
                <a:tc>
                  <a:txBody>
                    <a:bodyPr/>
                    <a:lstStyle/>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Ύπαρξη </a:t>
                      </a:r>
                      <a:r>
                        <a:rPr lang="el-GR" sz="2400" b="1" dirty="0">
                          <a:solidFill>
                            <a:srgbClr val="000000"/>
                          </a:solidFill>
                          <a:latin typeface="Calibri"/>
                          <a:ea typeface="Times New Roman"/>
                          <a:cs typeface="Calibri"/>
                        </a:rPr>
                        <a:t>δομών εκπαίδευσης</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b="1" dirty="0">
                          <a:solidFill>
                            <a:srgbClr val="000000"/>
                          </a:solidFill>
                          <a:latin typeface="Calibri"/>
                          <a:ea typeface="Symbol"/>
                          <a:cs typeface="Calibri"/>
                        </a:rPr>
                        <a:t>Επάρκεια</a:t>
                      </a:r>
                      <a:r>
                        <a:rPr lang="el-GR" sz="2400" dirty="0">
                          <a:solidFill>
                            <a:srgbClr val="000000"/>
                          </a:solidFill>
                          <a:latin typeface="Calibri"/>
                          <a:ea typeface="Symbol"/>
                          <a:cs typeface="Calibri"/>
                        </a:rPr>
                        <a:t> παιδικών βρεφονηπιακών </a:t>
                      </a:r>
                      <a:r>
                        <a:rPr lang="el-GR" sz="2400" b="1" dirty="0">
                          <a:solidFill>
                            <a:srgbClr val="000000"/>
                          </a:solidFill>
                          <a:latin typeface="Calibri"/>
                          <a:ea typeface="Symbol"/>
                          <a:cs typeface="Calibri"/>
                        </a:rPr>
                        <a:t>σταθμών</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Ύπαρξη δομών υγείας</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Ύπαρξη </a:t>
                      </a:r>
                      <a:r>
                        <a:rPr lang="el-GR" sz="2400" b="1" dirty="0">
                          <a:solidFill>
                            <a:srgbClr val="000000"/>
                          </a:solidFill>
                          <a:latin typeface="Calibri"/>
                          <a:ea typeface="Times New Roman"/>
                          <a:cs typeface="Calibri"/>
                        </a:rPr>
                        <a:t>υποδομών κοινωνικής μέριμνας</a:t>
                      </a:r>
                      <a:r>
                        <a:rPr lang="el-GR" sz="2400" dirty="0">
                          <a:solidFill>
                            <a:srgbClr val="000000"/>
                          </a:solidFill>
                          <a:latin typeface="Calibri"/>
                          <a:ea typeface="Times New Roman"/>
                          <a:cs typeface="Calibri"/>
                        </a:rPr>
                        <a:t> (Κοινωνικό Παντοπωλείο, Φαρμακείο)</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Symbol"/>
                          <a:cs typeface="Calibri"/>
                        </a:rPr>
                        <a:t>Δράσεις </a:t>
                      </a:r>
                      <a:r>
                        <a:rPr lang="el-GR" sz="2400" b="1" dirty="0">
                          <a:solidFill>
                            <a:srgbClr val="000000"/>
                          </a:solidFill>
                          <a:latin typeface="Calibri"/>
                          <a:ea typeface="Symbol"/>
                          <a:cs typeface="Calibri"/>
                        </a:rPr>
                        <a:t>ενίσχυσης των ευάλωτων</a:t>
                      </a:r>
                      <a:r>
                        <a:rPr lang="el-GR" sz="2400" dirty="0">
                          <a:solidFill>
                            <a:srgbClr val="000000"/>
                          </a:solidFill>
                          <a:latin typeface="Calibri"/>
                          <a:ea typeface="Symbol"/>
                          <a:cs typeface="Calibri"/>
                        </a:rPr>
                        <a:t> δημοτών (απαλλαγή από δημοτικά τέλη, κλπ)</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Ύπαρξη </a:t>
                      </a:r>
                      <a:r>
                        <a:rPr lang="el-GR" sz="2400" b="1" dirty="0">
                          <a:solidFill>
                            <a:srgbClr val="000000"/>
                          </a:solidFill>
                          <a:latin typeface="Calibri"/>
                          <a:ea typeface="Times New Roman"/>
                          <a:cs typeface="Calibri"/>
                        </a:rPr>
                        <a:t>δομών αθλητισμού</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Αξιόλογη </a:t>
                      </a:r>
                      <a:r>
                        <a:rPr lang="el-GR" sz="2400" b="1" dirty="0">
                          <a:solidFill>
                            <a:srgbClr val="000000"/>
                          </a:solidFill>
                          <a:latin typeface="Calibri"/>
                          <a:ea typeface="Times New Roman"/>
                          <a:cs typeface="Calibri"/>
                        </a:rPr>
                        <a:t>πολιτιστική δραστηριότητα</a:t>
                      </a:r>
                      <a:r>
                        <a:rPr lang="el-GR" sz="2400" dirty="0">
                          <a:solidFill>
                            <a:srgbClr val="000000"/>
                          </a:solidFill>
                          <a:latin typeface="Calibri"/>
                          <a:ea typeface="Times New Roman"/>
                          <a:cs typeface="Calibri"/>
                        </a:rPr>
                        <a:t> και εκδηλώσεις</a:t>
                      </a:r>
                      <a:br>
                        <a:rPr lang="el-GR" sz="2400" dirty="0">
                          <a:solidFill>
                            <a:srgbClr val="000000"/>
                          </a:solidFill>
                          <a:latin typeface="Calibri"/>
                          <a:ea typeface="Times New Roman"/>
                          <a:cs typeface="Calibri"/>
                        </a:rPr>
                      </a:br>
                      <a:r>
                        <a:rPr lang="el-GR" sz="2400" dirty="0">
                          <a:solidFill>
                            <a:srgbClr val="000000"/>
                          </a:solidFill>
                          <a:latin typeface="Calibri"/>
                          <a:ea typeface="Symbol"/>
                          <a:cs typeface="Calibri"/>
                        </a:rPr>
                        <a:t>Εθελοντικές δράσεις</a:t>
                      </a:r>
                      <a:endParaRPr lang="el-GR" sz="2400" dirty="0">
                        <a:latin typeface="Calibri"/>
                        <a:ea typeface="Calibri"/>
                        <a:cs typeface="Times New Roman"/>
                      </a:endParaRPr>
                    </a:p>
                    <a:p>
                      <a:pPr marL="342900" lvl="0" indent="-342900">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Σημαντικός αριθμός ιστορικών και θρησκευτικών χώρων </a:t>
                      </a:r>
                      <a:endParaRPr lang="el-GR" sz="2400" dirty="0">
                        <a:latin typeface="Calibri"/>
                        <a:ea typeface="Calibri"/>
                        <a:cs typeface="Times New Roman"/>
                      </a:endParaRPr>
                    </a:p>
                    <a:p>
                      <a:pPr marL="342900" lvl="0" indent="-342900" algn="just">
                        <a:lnSpc>
                          <a:spcPct val="115000"/>
                        </a:lnSpc>
                        <a:spcAft>
                          <a:spcPts val="0"/>
                        </a:spcAft>
                        <a:buFont typeface="Symbol"/>
                        <a:buChar char=""/>
                        <a:tabLst>
                          <a:tab pos="295275" algn="l"/>
                        </a:tabLst>
                      </a:pPr>
                      <a:r>
                        <a:rPr lang="el-GR" sz="2400" dirty="0">
                          <a:solidFill>
                            <a:srgbClr val="000000"/>
                          </a:solidFill>
                          <a:latin typeface="Calibri"/>
                          <a:ea typeface="Times New Roman"/>
                          <a:cs typeface="Calibri"/>
                        </a:rPr>
                        <a:t>Υψηλό μορφωτικό επίπεδο πληθυσμού</a:t>
                      </a:r>
                      <a:endParaRPr lang="el-GR" sz="2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CC"/>
                    </a:solidFill>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98500" y="460910"/>
            <a:ext cx="83058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Ενίσχυση &amp; αναβάθμιση του τομέα του πολιτισμού </a:t>
            </a:r>
            <a:r>
              <a:rPr kumimoji="0" lang="el-GR" sz="24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(Φεστιβάλ Ρεματιάς, εκδηλώσεις για την ιστορία και τον Πολιτισμό του Χαλανδρίου, καλλιτεχνικά εργαστήρια, ενίσχυση προσβασιμότητας σε υποδομές και δράσεις Πολιτισμού κ.α.).</a:t>
            </a:r>
            <a:endParaRPr kumimoji="0" lang="el-GR" sz="24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l-GR" sz="24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l-GR" sz="2400" b="1"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Ενίσχυση &amp; αναβάθμιση του τομέα του αθλητισμού</a:t>
            </a:r>
            <a:r>
              <a:rPr kumimoji="0" lang="el-GR" sz="2400" b="0" i="0" u="none" strike="noStrike" cap="none" normalizeH="0" baseline="0" dirty="0" smtClean="0">
                <a:ln>
                  <a:noFill/>
                </a:ln>
                <a:solidFill>
                  <a:schemeClr val="tx1"/>
                </a:solidFill>
                <a:effectLst/>
                <a:latin typeface="Verdana" pitchFamily="34" charset="0"/>
                <a:ea typeface="Verdana" pitchFamily="34" charset="0"/>
                <a:cs typeface="Times New Roman" pitchFamily="18" charset="0"/>
              </a:rPr>
              <a:t> (Περαιτέρω αναβάθμιση υποδομών, μαζικού αθλητισμού και προσβασιμότητας σε εγκαταστάσεις και προγράμματα).</a:t>
            </a:r>
            <a:endParaRPr kumimoji="0" lang="el-GR" sz="2400" b="0" i="0" u="none" strike="noStrike" cap="none" normalizeH="0" baseline="0" dirty="0" smtClean="0">
              <a:ln>
                <a:noFill/>
              </a:ln>
              <a:solidFill>
                <a:schemeClr val="tx1"/>
              </a:solidFill>
              <a:effectLst/>
              <a:latin typeface="Verdana" pitchFamily="34" charset="0"/>
              <a:ea typeface="Verdana" pitchFamily="34" charset="0"/>
              <a:cs typeface="Arial"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1"/>
          <p:cNvSpPr>
            <a:spLocks noChangeArrowheads="1"/>
          </p:cNvSpPr>
          <p:nvPr/>
        </p:nvSpPr>
        <p:spPr bwMode="auto">
          <a:xfrm>
            <a:off x="393701" y="192392"/>
            <a:ext cx="8610600" cy="4224223"/>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3. Τοπική Οικονομία &amp; Απασχόληση</a:t>
            </a: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Ενίσχυση </a:t>
            </a: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τοπικής οικονομίας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επιχειρηματικότητας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απασχόλησης</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r>
              <a:rPr lang="el-GR" sz="2100" dirty="0">
                <a:latin typeface="Verdana" pitchFamily="34" charset="0"/>
                <a:ea typeface="Calibri" pitchFamily="34" charset="0"/>
                <a:cs typeface="Times New Roman" pitchFamily="18" charset="0"/>
              </a:rPr>
              <a:t/>
            </a:r>
            <a:br>
              <a:rPr lang="el-GR" sz="2100" dirty="0">
                <a:latin typeface="Verdana" pitchFamily="34" charset="0"/>
                <a:ea typeface="Calibri" pitchFamily="34" charset="0"/>
                <a:cs typeface="Times New Roman" pitchFamily="18" charset="0"/>
              </a:rPr>
            </a:br>
            <a:endParaRPr lang="el-GR" sz="2100" dirty="0">
              <a:latin typeface="Arial" pitchFamily="34" charset="0"/>
              <a:cs typeface="Arial" pitchFamily="34" charset="0"/>
            </a:endParaRPr>
          </a:p>
        </p:txBody>
      </p:sp>
      <p:graphicFrame>
        <p:nvGraphicFramePr>
          <p:cNvPr id="3" name="2 - Διάγραμμα">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F171CBBF-1789-D45E-AB3C-FE5D160A425B}"/>
              </a:ext>
            </a:extLst>
          </p:cNvPr>
          <p:cNvGraphicFramePr/>
          <p:nvPr/>
        </p:nvGraphicFramePr>
        <p:xfrm>
          <a:off x="698500" y="3321050"/>
          <a:ext cx="80010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1"/>
          <p:cNvSpPr>
            <a:spLocks noChangeArrowheads="1"/>
          </p:cNvSpPr>
          <p:nvPr/>
        </p:nvSpPr>
        <p:spPr bwMode="auto">
          <a:xfrm>
            <a:off x="546101" y="408777"/>
            <a:ext cx="8991600" cy="6955740"/>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spcBef>
                <a:spcPct val="0"/>
              </a:spcBef>
              <a:spcAft>
                <a:spcPct val="0"/>
              </a:spcAft>
            </a:pPr>
            <a:r>
              <a:rPr lang="el-GR" sz="2900" b="1" dirty="0">
                <a:latin typeface="Verdana" pitchFamily="34" charset="0"/>
                <a:ea typeface="Verdana" pitchFamily="34" charset="0"/>
                <a:cs typeface="Times New Roman" pitchFamily="18" charset="0"/>
              </a:rPr>
              <a:t>Στόχοι και ενδεικτικές δράσεις :</a:t>
            </a:r>
            <a:r>
              <a:rPr lang="el-GR" sz="3200" dirty="0">
                <a:latin typeface="Verdana" pitchFamily="34" charset="0"/>
                <a:ea typeface="Verdana" pitchFamily="34" charset="0"/>
                <a:cs typeface="Times New Roman" pitchFamily="18" charset="0"/>
              </a:rPr>
              <a:t/>
            </a:r>
            <a:br>
              <a:rPr lang="el-GR" sz="3200" dirty="0">
                <a:latin typeface="Verdana" pitchFamily="34" charset="0"/>
                <a:ea typeface="Verdana" pitchFamily="34" charset="0"/>
                <a:cs typeface="Times New Roman" pitchFamily="18" charset="0"/>
              </a:rPr>
            </a:br>
            <a:r>
              <a:rPr lang="el-GR" sz="2100" dirty="0">
                <a:latin typeface="Verdana" pitchFamily="34" charset="0"/>
                <a:ea typeface="Verdana" pitchFamily="34" charset="0"/>
                <a:cs typeface="Times New Roman" pitchFamily="18" charset="0"/>
              </a:rPr>
              <a:t/>
            </a:r>
            <a:br>
              <a:rPr lang="el-GR" sz="2100" dirty="0">
                <a:latin typeface="Verdana" pitchFamily="34" charset="0"/>
                <a:ea typeface="Verdana" pitchFamily="34" charset="0"/>
                <a:cs typeface="Times New Roman" pitchFamily="18" charset="0"/>
              </a:rPr>
            </a:br>
            <a:endParaRPr lang="el-GR" sz="2100" dirty="0">
              <a:latin typeface="Verdana" pitchFamily="34" charset="0"/>
              <a:ea typeface="Verdana" pitchFamily="34" charset="0"/>
              <a:cs typeface="Times New Roman" pitchFamily="18" charset="0"/>
            </a:endParaRPr>
          </a:p>
          <a:p>
            <a:pPr defTabSz="914311" fontAlgn="base">
              <a:spcBef>
                <a:spcPct val="0"/>
              </a:spcBef>
              <a:spcAft>
                <a:spcPct val="0"/>
              </a:spcAft>
            </a:pPr>
            <a:r>
              <a:rPr lang="el-GR" sz="2100" b="1" dirty="0">
                <a:latin typeface="Verdana" pitchFamily="34" charset="0"/>
                <a:ea typeface="Verdana" pitchFamily="34" charset="0"/>
                <a:cs typeface="Times New Roman" pitchFamily="18" charset="0"/>
              </a:rPr>
              <a:t>√ Κίνητρα ενίσχυσης τοπικής επιχειρηματικότητας</a:t>
            </a:r>
            <a:br>
              <a:rPr lang="el-GR" sz="2100" b="1" dirty="0">
                <a:latin typeface="Verdana" pitchFamily="34" charset="0"/>
                <a:ea typeface="Verdana" pitchFamily="34" charset="0"/>
                <a:cs typeface="Times New Roman" pitchFamily="18" charset="0"/>
              </a:rPr>
            </a:br>
            <a:endParaRPr lang="el-GR" sz="2100" b="1" dirty="0">
              <a:latin typeface="Verdana" pitchFamily="34" charset="0"/>
              <a:ea typeface="Verdana" pitchFamily="34" charset="0"/>
              <a:cs typeface="Times New Roman" pitchFamily="18" charset="0"/>
            </a:endParaRPr>
          </a:p>
          <a:p>
            <a:pPr defTabSz="914311" eaLnBrk="0" fontAlgn="base" hangingPunct="0">
              <a:lnSpc>
                <a:spcPct val="150000"/>
              </a:lnSpc>
              <a:spcBef>
                <a:spcPct val="0"/>
              </a:spcBef>
              <a:spcAft>
                <a:spcPct val="0"/>
              </a:spcAft>
            </a:pPr>
            <a:r>
              <a:rPr lang="el-GR" sz="2100" b="1" dirty="0">
                <a:latin typeface="Verdana" pitchFamily="34" charset="0"/>
                <a:ea typeface="Verdana" pitchFamily="34" charset="0"/>
                <a:cs typeface="Times New Roman" pitchFamily="18" charset="0"/>
              </a:rPr>
              <a:t>√ Προώθηση προγραμμάτων &amp; δράσεων καινοτόμου επιχειρηματικότητας</a:t>
            </a:r>
            <a:br>
              <a:rPr lang="el-GR" sz="2100" b="1" dirty="0">
                <a:latin typeface="Verdana" pitchFamily="34" charset="0"/>
                <a:ea typeface="Verdana" pitchFamily="34" charset="0"/>
                <a:cs typeface="Times New Roman" pitchFamily="18" charset="0"/>
              </a:rPr>
            </a:br>
            <a:endParaRPr lang="el-GR" sz="2100" b="1" dirty="0">
              <a:latin typeface="Verdana" pitchFamily="34" charset="0"/>
              <a:ea typeface="Verdana" pitchFamily="34" charset="0"/>
              <a:cs typeface="Times New Roman" pitchFamily="18" charset="0"/>
            </a:endParaRPr>
          </a:p>
          <a:p>
            <a:pPr defTabSz="914311" eaLnBrk="0" fontAlgn="base" hangingPunct="0">
              <a:lnSpc>
                <a:spcPct val="150000"/>
              </a:lnSpc>
              <a:spcBef>
                <a:spcPct val="0"/>
              </a:spcBef>
              <a:spcAft>
                <a:spcPct val="0"/>
              </a:spcAft>
            </a:pPr>
            <a:r>
              <a:rPr lang="el-GR" sz="2100" b="1" dirty="0">
                <a:latin typeface="Verdana" pitchFamily="34" charset="0"/>
                <a:ea typeface="Verdana" pitchFamily="34" charset="0"/>
                <a:cs typeface="Times New Roman" pitchFamily="18" charset="0"/>
              </a:rPr>
              <a:t>√  Ενίσχυση των γνώσεων και των δεξιοτήτων του ανθρώπινου δυναμικού (</a:t>
            </a:r>
            <a:r>
              <a:rPr lang="el-GR" sz="2100" b="1" dirty="0">
                <a:latin typeface="Verdana" pitchFamily="34" charset="0"/>
                <a:ea typeface="Verdana" pitchFamily="34" charset="0"/>
                <a:cs typeface="Calibri" pitchFamily="34" charset="0"/>
              </a:rPr>
              <a:t>δια βίου μάθηση, ενίσχυση βρεφονηπιακών σταθμών) </a:t>
            </a:r>
            <a:br>
              <a:rPr lang="el-GR" sz="2100" b="1" dirty="0">
                <a:latin typeface="Verdana" pitchFamily="34" charset="0"/>
                <a:ea typeface="Verdana" pitchFamily="34" charset="0"/>
                <a:cs typeface="Calibri" pitchFamily="34" charset="0"/>
              </a:rPr>
            </a:br>
            <a:endParaRPr lang="el-GR" sz="2100" b="1" dirty="0">
              <a:latin typeface="Verdana" pitchFamily="34" charset="0"/>
              <a:ea typeface="Verdana" pitchFamily="34" charset="0"/>
              <a:cs typeface="Calibri" pitchFamily="34" charset="0"/>
            </a:endParaRPr>
          </a:p>
          <a:p>
            <a:pPr defTabSz="914311" eaLnBrk="0" fontAlgn="base" hangingPunct="0">
              <a:lnSpc>
                <a:spcPct val="150000"/>
              </a:lnSpc>
              <a:spcBef>
                <a:spcPct val="0"/>
              </a:spcBef>
              <a:spcAft>
                <a:spcPct val="0"/>
              </a:spcAft>
            </a:pPr>
            <a:r>
              <a:rPr lang="el-GR" sz="2100" b="1" dirty="0">
                <a:latin typeface="Verdana" pitchFamily="34" charset="0"/>
                <a:ea typeface="Verdana" pitchFamily="34" charset="0"/>
                <a:cs typeface="Times New Roman" pitchFamily="18" charset="0"/>
              </a:rPr>
              <a:t>√  Εφαρμογή νέων βοηθητικών δράσεων (ολοκλήρωση έργων υποδομών και ενίσχυση της ελκυστικότητας του εμπορικού κέντρου)</a:t>
            </a:r>
            <a:endParaRPr lang="el-GR" sz="2100" b="1" dirty="0">
              <a:latin typeface="Verdana" pitchFamily="34" charset="0"/>
              <a:ea typeface="Verdana" pitchFamily="34" charset="0"/>
              <a:cs typeface="Arial" pitchFamily="34" charset="0"/>
            </a:endParaRPr>
          </a:p>
          <a:p>
            <a:pPr defTabSz="914311" eaLnBrk="0" fontAlgn="base" hangingPunct="0">
              <a:spcBef>
                <a:spcPct val="0"/>
              </a:spcBef>
              <a:spcAft>
                <a:spcPct val="0"/>
              </a:spcAft>
            </a:pPr>
            <a:endParaRPr lang="el-GR" sz="2100" b="1" dirty="0">
              <a:latin typeface="Verdana" pitchFamily="34" charset="0"/>
              <a:ea typeface="Verdana" pitchFamily="34" charset="0"/>
              <a:cs typeface="Arial"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 Διάγραμμα">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3EC1F6FE-F176-2749-2393-CC67B2299697}"/>
              </a:ext>
            </a:extLst>
          </p:cNvPr>
          <p:cNvGraphicFramePr/>
          <p:nvPr/>
        </p:nvGraphicFramePr>
        <p:xfrm>
          <a:off x="698500" y="1949451"/>
          <a:ext cx="8458200" cy="5410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 Ορθογώνιο"/>
          <p:cNvSpPr/>
          <p:nvPr/>
        </p:nvSpPr>
        <p:spPr>
          <a:xfrm>
            <a:off x="469901" y="349252"/>
            <a:ext cx="8991600" cy="3046978"/>
          </a:xfrm>
          <a:prstGeom prst="rect">
            <a:avLst/>
          </a:prstGeom>
        </p:spPr>
        <p:txBody>
          <a:bodyPr wrap="square" lIns="91432" tIns="45715" rIns="91432" bIns="45715">
            <a:spAutoFit/>
          </a:bodyPr>
          <a:lstStyle/>
          <a:p>
            <a:r>
              <a:rPr lang="el-GR" sz="2400" b="1" dirty="0">
                <a:latin typeface="Verdana" pitchFamily="34" charset="0"/>
                <a:ea typeface="Verdana" pitchFamily="34" charset="0"/>
              </a:rPr>
              <a:t>4. Βελτίωση Διοικητικής Ικανότητας και Οικονομικής Κατάστασης του Δήμου</a:t>
            </a:r>
            <a:r>
              <a:rPr lang="el-GR" b="1" dirty="0">
                <a:latin typeface="Verdana" pitchFamily="34" charset="0"/>
                <a:ea typeface="Verdana" pitchFamily="34" charset="0"/>
              </a:rPr>
              <a:t/>
            </a:r>
            <a:br>
              <a:rPr lang="el-GR" b="1" dirty="0">
                <a:latin typeface="Verdana" pitchFamily="34" charset="0"/>
                <a:ea typeface="Verdana" pitchFamily="34" charset="0"/>
              </a:rPr>
            </a:br>
            <a:endParaRPr lang="el-GR" b="1" dirty="0" smtClean="0">
              <a:latin typeface="Verdana" pitchFamily="34" charset="0"/>
              <a:ea typeface="Verdana" pitchFamily="34" charset="0"/>
            </a:endParaRPr>
          </a:p>
          <a:p>
            <a:r>
              <a:rPr lang="el-GR" sz="2100" dirty="0">
                <a:latin typeface="Verdana" pitchFamily="34" charset="0"/>
                <a:ea typeface="Verdana" pitchFamily="34" charset="0"/>
              </a:rPr>
              <a:t>Συστηματική παρακολούθηση της λειτουργίας του Δήμου ώστε να επιτυγχάνεται η </a:t>
            </a:r>
            <a:r>
              <a:rPr lang="el-GR" sz="2100" b="1" dirty="0">
                <a:latin typeface="Verdana" pitchFamily="34" charset="0"/>
                <a:ea typeface="Verdana" pitchFamily="34" charset="0"/>
              </a:rPr>
              <a:t>εσωτερική συνοχή </a:t>
            </a:r>
            <a:r>
              <a:rPr lang="el-GR" sz="2100" dirty="0">
                <a:latin typeface="Verdana" pitchFamily="34" charset="0"/>
                <a:ea typeface="Verdana" pitchFamily="34" charset="0"/>
              </a:rPr>
              <a:t>και η </a:t>
            </a:r>
            <a:r>
              <a:rPr lang="el-GR" sz="2100" b="1" dirty="0">
                <a:latin typeface="Verdana" pitchFamily="34" charset="0"/>
                <a:ea typeface="Verdana" pitchFamily="34" charset="0"/>
              </a:rPr>
              <a:t>παραγωγή αποτελεσμάτων</a:t>
            </a:r>
            <a:r>
              <a:rPr lang="el-GR" b="1" dirty="0" smtClean="0">
                <a:latin typeface="Verdana" pitchFamily="34" charset="0"/>
                <a:ea typeface="Verdana" pitchFamily="34" charset="0"/>
              </a:rPr>
              <a:t>.</a:t>
            </a:r>
            <a:r>
              <a:rPr lang="el-GR" dirty="0" smtClean="0">
                <a:latin typeface="Verdana" pitchFamily="34" charset="0"/>
                <a:ea typeface="Verdana" pitchFamily="34" charset="0"/>
              </a:rPr>
              <a:t/>
            </a:r>
            <a:br>
              <a:rPr lang="el-GR" dirty="0" smtClean="0">
                <a:latin typeface="Verdana" pitchFamily="34" charset="0"/>
                <a:ea typeface="Verdana" pitchFamily="34" charset="0"/>
              </a:rPr>
            </a:br>
            <a:r>
              <a:rPr lang="el-GR" sz="2100" dirty="0">
                <a:latin typeface="Verdana" pitchFamily="34" charset="0"/>
                <a:ea typeface="Verdana" pitchFamily="34" charset="0"/>
              </a:rPr>
              <a:t/>
            </a:r>
            <a:br>
              <a:rPr lang="el-GR" sz="2100" dirty="0">
                <a:latin typeface="Verdana" pitchFamily="34" charset="0"/>
                <a:ea typeface="Verdana" pitchFamily="34" charset="0"/>
              </a:rPr>
            </a:br>
            <a:r>
              <a:rPr lang="el-GR" sz="2100" dirty="0">
                <a:latin typeface="Verdana" pitchFamily="34" charset="0"/>
                <a:ea typeface="Verdana" pitchFamily="34" charset="0"/>
              </a:rPr>
              <a:t/>
            </a:r>
            <a:br>
              <a:rPr lang="el-GR" sz="2100" dirty="0">
                <a:latin typeface="Verdana" pitchFamily="34" charset="0"/>
                <a:ea typeface="Verdana" pitchFamily="34" charset="0"/>
              </a:rPr>
            </a:br>
            <a:endParaRPr lang="el-GR" sz="2100" dirty="0">
              <a:latin typeface="Verdana" pitchFamily="34" charset="0"/>
              <a:ea typeface="Verdana" pitchFamily="34" charset="0"/>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1"/>
          <p:cNvSpPr>
            <a:spLocks noChangeArrowheads="1"/>
          </p:cNvSpPr>
          <p:nvPr/>
        </p:nvSpPr>
        <p:spPr bwMode="auto">
          <a:xfrm>
            <a:off x="469900" y="233841"/>
            <a:ext cx="8686801" cy="7063462"/>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900" b="1" dirty="0">
                <a:latin typeface="Verdana" pitchFamily="34" charset="0"/>
                <a:ea typeface="Calibri" pitchFamily="34" charset="0"/>
                <a:cs typeface="Times New Roman" pitchFamily="18" charset="0"/>
              </a:rPr>
              <a:t>Στόχοι και ενδεικτικές δράσεις :</a:t>
            </a:r>
            <a:endParaRPr lang="el-GR" sz="2900" dirty="0">
              <a:latin typeface="Arial" pitchFamily="34" charset="0"/>
              <a:cs typeface="Arial" pitchFamily="34" charset="0"/>
            </a:endParaRPr>
          </a:p>
          <a:p>
            <a:pPr defTabSz="914311" eaLnBrk="0" fontAlgn="base" hangingPunct="0">
              <a:lnSpc>
                <a:spcPct val="150000"/>
              </a:lnSpc>
              <a:spcBef>
                <a:spcPct val="0"/>
              </a:spcBef>
              <a:spcAft>
                <a:spcPct val="0"/>
              </a:spcAft>
            </a:pPr>
            <a:endParaRPr lang="el-GR" sz="2100"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b="1" dirty="0">
                <a:latin typeface="Verdana" pitchFamily="34" charset="0"/>
                <a:ea typeface="Times New Roman" pitchFamily="18" charset="0"/>
                <a:cs typeface="Calibri" pitchFamily="34" charset="0"/>
              </a:rPr>
              <a:t>Αναδιάρθρωση εσωτερικής οργάνωσης (Απλούστευση και προτυποποίηση οριζόντιων και κάθετων διαδικασιών λειτουργίας του Δήμου </a:t>
            </a:r>
          </a:p>
          <a:p>
            <a:pPr defTabSz="914311" eaLnBrk="0" fontAlgn="base" hangingPunct="0">
              <a:lnSpc>
                <a:spcPct val="150000"/>
              </a:lnSpc>
              <a:spcBef>
                <a:spcPct val="0"/>
              </a:spcBef>
              <a:spcAft>
                <a:spcPct val="0"/>
              </a:spcAft>
            </a:pPr>
            <a:r>
              <a:rPr lang="el-GR" sz="2100" b="1" dirty="0">
                <a:latin typeface="Verdana" pitchFamily="34" charset="0"/>
                <a:ea typeface="Times New Roman" pitchFamily="18" charset="0"/>
                <a:cs typeface="Calibri" pitchFamily="34" charset="0"/>
              </a:rPr>
              <a:t>● Αναβάθμιση πληροφοριακών συστημάτων του </a:t>
            </a:r>
          </a:p>
          <a:p>
            <a:pPr defTabSz="914311" eaLnBrk="0" fontAlgn="base" hangingPunct="0">
              <a:lnSpc>
                <a:spcPct val="150000"/>
              </a:lnSpc>
              <a:spcBef>
                <a:spcPct val="0"/>
              </a:spcBef>
              <a:spcAft>
                <a:spcPct val="0"/>
              </a:spcAft>
            </a:pPr>
            <a:r>
              <a:rPr lang="el-GR" sz="2100" b="1" dirty="0">
                <a:latin typeface="Verdana" pitchFamily="34" charset="0"/>
                <a:ea typeface="Times New Roman" pitchFamily="18" charset="0"/>
                <a:cs typeface="Calibri" pitchFamily="34" charset="0"/>
              </a:rPr>
              <a:t>● Τροποποίηση ΟΕΥ</a:t>
            </a:r>
            <a:endParaRPr lang="el-GR" sz="2100" b="1"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pPr>
            <a:endParaRPr lang="el-GR" sz="2100" b="1" dirty="0">
              <a:latin typeface="Verdana" pitchFamily="34" charset="0"/>
              <a:ea typeface="Calibri" pitchFamily="34" charset="0"/>
              <a:cs typeface="Times New Roman" pitchFamily="18" charset="0"/>
            </a:endParaRP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Ψηφιακή αναβάθμιση Δήμου («έξυπνες» δράσεις για τη βελτίωση της διαφάνειας και συμμετοχής των πολιτών </a:t>
            </a:r>
          </a:p>
          <a:p>
            <a:pPr defTabSz="914311" eaLnBrk="0" fontAlgn="base" hangingPunct="0">
              <a:lnSpc>
                <a:spcPct val="150000"/>
              </a:lnSpc>
              <a:spcBef>
                <a:spcPct val="0"/>
              </a:spcBef>
              <a:spcAft>
                <a:spcPct val="0"/>
              </a:spcAft>
            </a:pPr>
            <a:r>
              <a:rPr lang="el-GR" sz="2100" b="1" dirty="0">
                <a:latin typeface="Verdana" pitchFamily="34" charset="0"/>
                <a:ea typeface="Calibri" pitchFamily="34" charset="0"/>
                <a:cs typeface="Times New Roman" pitchFamily="18" charset="0"/>
              </a:rPr>
              <a:t> </a:t>
            </a:r>
            <a:r>
              <a:rPr lang="el-GR" sz="2100" b="1" dirty="0">
                <a:latin typeface="Verdana" pitchFamily="34" charset="0"/>
                <a:ea typeface="Times New Roman" pitchFamily="18" charset="0"/>
                <a:cs typeface="Calibri" pitchFamily="34" charset="0"/>
              </a:rPr>
              <a:t>● Περαιτέρω αναβάθμιση της ψηφιακής εξυπηρέτησης του πολίτη για πληρωμές </a:t>
            </a:r>
            <a:r>
              <a:rPr lang="el-GR" sz="2100" dirty="0">
                <a:latin typeface="Verdana" pitchFamily="34" charset="0"/>
                <a:ea typeface="Times New Roman" pitchFamily="18" charset="0"/>
                <a:cs typeface="Calibri" pitchFamily="34" charset="0"/>
              </a:rPr>
              <a:t/>
            </a:r>
            <a:br>
              <a:rPr lang="el-GR" sz="2100" dirty="0">
                <a:latin typeface="Verdana" pitchFamily="34" charset="0"/>
                <a:ea typeface="Times New Roman" pitchFamily="18" charset="0"/>
                <a:cs typeface="Calibri" pitchFamily="34" charset="0"/>
              </a:rPr>
            </a:br>
            <a:r>
              <a:rPr lang="el-GR" sz="2100" dirty="0">
                <a:latin typeface="Verdana" pitchFamily="34" charset="0"/>
                <a:ea typeface="Times New Roman" pitchFamily="18" charset="0"/>
                <a:cs typeface="Calibri" pitchFamily="34" charset="0"/>
              </a:rPr>
              <a:t/>
            </a:r>
            <a:br>
              <a:rPr lang="el-GR" sz="2100" dirty="0">
                <a:latin typeface="Verdana" pitchFamily="34" charset="0"/>
                <a:ea typeface="Times New Roman" pitchFamily="18" charset="0"/>
                <a:cs typeface="Calibri" pitchFamily="34" charset="0"/>
              </a:rPr>
            </a:br>
            <a:endParaRPr lang="el-GR" sz="2100" dirty="0">
              <a:latin typeface="Arial" pitchFamily="34" charset="0"/>
              <a:cs typeface="Arial" pitchFamily="34"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1155700" y="561795"/>
            <a:ext cx="7696200" cy="4455056"/>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2100" b="1" dirty="0">
                <a:latin typeface="Verdana" pitchFamily="34" charset="0"/>
                <a:ea typeface="Calibri" pitchFamily="34" charset="0"/>
                <a:cs typeface="Times New Roman" pitchFamily="18" charset="0"/>
              </a:rPr>
              <a:t>√  Εναργέστερη συμμετοχή πολιτών στη λήψη αποφάσεων μέσω διαδικασιών διαβούλευσης</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a:r>
            <a:br>
              <a:rPr lang="el-GR" sz="2100" b="1" dirty="0">
                <a:latin typeface="Verdana" pitchFamily="34" charset="0"/>
                <a:ea typeface="Calibri" pitchFamily="34" charset="0"/>
                <a:cs typeface="Times New Roman" pitchFamily="18" charset="0"/>
              </a:rPr>
            </a:br>
            <a:r>
              <a:rPr lang="el-GR" sz="2100" b="1" dirty="0">
                <a:latin typeface="Verdana" pitchFamily="34" charset="0"/>
                <a:ea typeface="Calibri" pitchFamily="34" charset="0"/>
                <a:cs typeface="Times New Roman" pitchFamily="18" charset="0"/>
              </a:rPr>
              <a:t>√ Εθνικές και Διαδημοτικές συνεργασίες </a:t>
            </a:r>
          </a:p>
          <a:p>
            <a:pPr defTabSz="914311" fontAlgn="base">
              <a:lnSpc>
                <a:spcPct val="150000"/>
              </a:lnSpc>
              <a:spcBef>
                <a:spcPct val="0"/>
              </a:spcBef>
              <a:spcAft>
                <a:spcPct val="0"/>
              </a:spcAft>
            </a:pPr>
            <a:r>
              <a:rPr lang="el-GR" sz="2100" b="1" dirty="0">
                <a:latin typeface="Verdana" pitchFamily="34" charset="0"/>
                <a:ea typeface="Calibri" pitchFamily="34" charset="0"/>
                <a:cs typeface="Times New Roman" pitchFamily="18" charset="0"/>
              </a:rPr>
              <a:t>        (	Συνέχιση συμμετοχής σε Διαδημοτικά Δίκτυα, περαιτέρω διεκδίκηση εθνικών και ευρωπαϊκών προγραμμάτων, περαιτέρω ανάπτυξη συνεργασιών με κοινωνικούς και επιστημονικούς φορείς).</a:t>
            </a:r>
            <a:endParaRPr lang="el-GR" sz="2100" b="1" dirty="0">
              <a:latin typeface="Arial" pitchFamily="34" charset="0"/>
              <a:cs typeface="Arial" pitchFamily="34"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1"/>
          <p:cNvSpPr>
            <a:spLocks noChangeArrowheads="1"/>
          </p:cNvSpPr>
          <p:nvPr/>
        </p:nvSpPr>
        <p:spPr bwMode="auto">
          <a:xfrm>
            <a:off x="2070100" y="2465626"/>
            <a:ext cx="7696200" cy="830987"/>
          </a:xfrm>
          <a:prstGeom prst="rect">
            <a:avLst/>
          </a:prstGeom>
          <a:noFill/>
          <a:ln w="9525">
            <a:noFill/>
            <a:miter lim="800000"/>
            <a:headEnd/>
            <a:tailEnd/>
          </a:ln>
          <a:effectLst/>
        </p:spPr>
        <p:txBody>
          <a:bodyPr vert="horz" wrap="square" lIns="91432" tIns="45715" rIns="91432" bIns="45715" numCol="1" anchor="ctr" anchorCtr="0" compatLnSpc="1">
            <a:prstTxWarp prst="textNoShape">
              <a:avLst/>
            </a:prstTxWarp>
            <a:spAutoFit/>
          </a:bodyPr>
          <a:lstStyle/>
          <a:p>
            <a:pPr defTabSz="914311" fontAlgn="base">
              <a:lnSpc>
                <a:spcPct val="150000"/>
              </a:lnSpc>
              <a:spcBef>
                <a:spcPct val="0"/>
              </a:spcBef>
              <a:spcAft>
                <a:spcPct val="0"/>
              </a:spcAft>
            </a:pPr>
            <a:r>
              <a:rPr lang="el-GR" sz="3200" b="1" dirty="0">
                <a:latin typeface="Verdana" pitchFamily="34" charset="0"/>
                <a:ea typeface="Calibri" pitchFamily="34" charset="0"/>
                <a:cs typeface="Times New Roman" pitchFamily="18" charset="0"/>
              </a:rPr>
              <a:t>Σας ευχαριστώ.</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3792</TotalTime>
  <Words>3264</Words>
  <Application>Microsoft Office PowerPoint</Application>
  <PresentationFormat>Προσαρμογή</PresentationFormat>
  <Paragraphs>644</Paragraphs>
  <Slides>96</Slides>
  <Notes>5</Notes>
  <HiddenSlides>0</HiddenSlides>
  <MMClips>0</MMClips>
  <ScaleCrop>false</ScaleCrop>
  <HeadingPairs>
    <vt:vector size="4" baseType="variant">
      <vt:variant>
        <vt:lpstr>Θέμα</vt:lpstr>
      </vt:variant>
      <vt:variant>
        <vt:i4>1</vt:i4>
      </vt:variant>
      <vt:variant>
        <vt:lpstr>Τίτλοι διαφανειών</vt:lpstr>
      </vt:variant>
      <vt:variant>
        <vt:i4>96</vt:i4>
      </vt:variant>
    </vt:vector>
  </HeadingPairs>
  <TitlesOfParts>
    <vt:vector size="97" baseType="lpstr">
      <vt:lpstr>Αφθονία</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Διαφάνεια 47</vt:lpstr>
      <vt:lpstr>Διαφάνεια 48</vt:lpstr>
      <vt:lpstr>Διαφάνεια 49</vt:lpstr>
      <vt:lpstr>Διαφάνεια 50</vt:lpstr>
      <vt:lpstr>Διαφάνεια 51</vt:lpstr>
      <vt:lpstr>Διαφάνεια 52</vt:lpstr>
      <vt:lpstr>Διαφάνεια 53</vt:lpstr>
      <vt:lpstr>Διαφάνεια 54</vt:lpstr>
      <vt:lpstr>Διαφάνεια 55</vt:lpstr>
      <vt:lpstr>Διαφάνεια 56</vt:lpstr>
      <vt:lpstr>Διαφάνεια 57</vt:lpstr>
      <vt:lpstr>Διαφάνεια 58</vt:lpstr>
      <vt:lpstr>Διαφάνεια 59</vt:lpstr>
      <vt:lpstr>Διαφάνεια 60</vt:lpstr>
      <vt:lpstr>Διαφάνεια 61</vt:lpstr>
      <vt:lpstr>Διαφάνεια 62</vt:lpstr>
      <vt:lpstr>Διαφάνεια 63</vt:lpstr>
      <vt:lpstr>Διαφάνεια 64</vt:lpstr>
      <vt:lpstr>Διαφάνεια 65</vt:lpstr>
      <vt:lpstr>Διαφάνεια 66</vt:lpstr>
      <vt:lpstr>Διαφάνεια 67</vt:lpstr>
      <vt:lpstr>Διαφάνεια 68</vt:lpstr>
      <vt:lpstr>Διαφάνεια 69</vt:lpstr>
      <vt:lpstr>Διαφάνεια 70</vt:lpstr>
      <vt:lpstr>Διαφάνεια 71</vt:lpstr>
      <vt:lpstr>Διαφάνεια 72</vt:lpstr>
      <vt:lpstr>Διαφάνεια 73</vt:lpstr>
      <vt:lpstr>Διαφάνεια 74</vt:lpstr>
      <vt:lpstr>Διαφάνεια 75</vt:lpstr>
      <vt:lpstr>Διαφάνεια 76</vt:lpstr>
      <vt:lpstr>Διαφάνεια 77</vt:lpstr>
      <vt:lpstr>Διαφάνεια 78</vt:lpstr>
      <vt:lpstr>Διαφάνεια 79</vt:lpstr>
      <vt:lpstr>Διαφάνεια 80</vt:lpstr>
      <vt:lpstr>Διαφάνεια 81</vt:lpstr>
      <vt:lpstr>Διαφάνεια 82</vt:lpstr>
      <vt:lpstr>Διαφάνεια 83</vt:lpstr>
      <vt:lpstr>Διαφάνεια 84</vt:lpstr>
      <vt:lpstr>Διαφάνεια 85</vt:lpstr>
      <vt:lpstr>Διαφάνεια 86</vt:lpstr>
      <vt:lpstr>Διαφάνεια 87</vt:lpstr>
      <vt:lpstr>Διαφάνεια 88</vt:lpstr>
      <vt:lpstr>Διαφάνεια 89</vt:lpstr>
      <vt:lpstr>Διαφάνεια 90</vt:lpstr>
      <vt:lpstr>Διαφάνεια 91</vt:lpstr>
      <vt:lpstr>Διαφάνεια 92</vt:lpstr>
      <vt:lpstr>Διαφάνεια 93</vt:lpstr>
      <vt:lpstr>Διαφάνεια 94</vt:lpstr>
      <vt:lpstr>Διαφάνεια 95</vt:lpstr>
      <vt:lpstr>Διαφάνεια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ΓΡΑΦΕΙΟ ΤΥΠΟΥ 2</dc:creator>
  <cp:lastModifiedBy>Toshiba</cp:lastModifiedBy>
  <cp:revision>15</cp:revision>
  <dcterms:created xsi:type="dcterms:W3CDTF">2025-03-24T12:46:20Z</dcterms:created>
  <dcterms:modified xsi:type="dcterms:W3CDTF">2025-03-27T16:59:21Z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2025-03-24T00:00:00Z</vt:filetime>
  </property>
  <property fmtid="{D5CDD505-2E9C-101B-9397-08002B2CF9AE}" pid="3" name="Creator">
    <vt:lpwstr>Microsoft® Word 2016</vt:lpwstr>
  </property>
  <property fmtid="{D5CDD505-2E9C-101B-9397-08002B2CF9AE}" pid="4" name="LastSaved">
    <vt:filetime>2025-03-24T00:00:00Z</vt:filetime>
  </property>
</Properties>
</file>