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70" r:id="rId2"/>
    <p:sldId id="271" r:id="rId3"/>
    <p:sldId id="294" r:id="rId4"/>
    <p:sldId id="272" r:id="rId5"/>
    <p:sldId id="273" r:id="rId6"/>
    <p:sldId id="295" r:id="rId7"/>
    <p:sldId id="274" r:id="rId8"/>
    <p:sldId id="296" r:id="rId9"/>
    <p:sldId id="276" r:id="rId10"/>
    <p:sldId id="277" r:id="rId11"/>
    <p:sldId id="278" r:id="rId12"/>
    <p:sldId id="297" r:id="rId13"/>
    <p:sldId id="279" r:id="rId14"/>
    <p:sldId id="280" r:id="rId15"/>
    <p:sldId id="293" r:id="rId16"/>
    <p:sldId id="281" r:id="rId17"/>
    <p:sldId id="282" r:id="rId18"/>
    <p:sldId id="286" r:id="rId19"/>
    <p:sldId id="283" r:id="rId20"/>
    <p:sldId id="288" r:id="rId21"/>
    <p:sldId id="289" r:id="rId22"/>
    <p:sldId id="290" r:id="rId23"/>
    <p:sldId id="292" r:id="rId24"/>
    <p:sldId id="284" r:id="rId25"/>
    <p:sldId id="285" r:id="rId26"/>
    <p:sldId id="287" r:id="rId2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42" autoAdjust="0"/>
  </p:normalViewPr>
  <p:slideViewPr>
    <p:cSldViewPr snapToGrid="0">
      <p:cViewPr>
        <p:scale>
          <a:sx n="75" d="100"/>
          <a:sy n="75" d="100"/>
        </p:scale>
        <p:origin x="974" y="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aseline="0" dirty="0">
                <a:solidFill>
                  <a:schemeClr val="tx1"/>
                </a:solidFill>
              </a:rPr>
              <a:t>ΠΡΟΫΠΟΛΟΓΙΣΘΕΙΣΕΣ ΔΑΠΑΝΕΣ ΓΙΑ ΑΔΕΣΠΟΤΑ ΖΩΑ ΑΝΑ ΕΤΟΣ </a:t>
            </a:r>
          </a:p>
          <a:p>
            <a:pPr>
              <a:defRPr/>
            </a:pPr>
            <a:r>
              <a:rPr lang="el-GR" baseline="0" dirty="0">
                <a:solidFill>
                  <a:schemeClr val="tx1"/>
                </a:solidFill>
              </a:rPr>
              <a:t>( 2014-2026 ) </a:t>
            </a:r>
          </a:p>
        </c:rich>
      </c:tx>
      <c:layout>
        <c:manualLayout>
          <c:xMode val="edge"/>
          <c:yMode val="edge"/>
          <c:x val="0.15228024864609863"/>
          <c:y val="4.8836349701837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9.9344552110608914E-2"/>
          <c:y val="0.25997473107709962"/>
          <c:w val="0.85022416111326871"/>
          <c:h val="0.67540404170823654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Φύλλο1!$A$2:$A$14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Φύλλο1!$B$2:$B$14</c:f>
              <c:numCache>
                <c:formatCode>#,##0</c:formatCode>
                <c:ptCount val="13"/>
                <c:pt idx="0">
                  <c:v>10500</c:v>
                </c:pt>
                <c:pt idx="1">
                  <c:v>55400</c:v>
                </c:pt>
                <c:pt idx="2">
                  <c:v>75800</c:v>
                </c:pt>
                <c:pt idx="3">
                  <c:v>66700</c:v>
                </c:pt>
                <c:pt idx="4">
                  <c:v>72500</c:v>
                </c:pt>
                <c:pt idx="5">
                  <c:v>74800</c:v>
                </c:pt>
                <c:pt idx="6">
                  <c:v>97000</c:v>
                </c:pt>
                <c:pt idx="7">
                  <c:v>136000</c:v>
                </c:pt>
                <c:pt idx="8">
                  <c:v>206000</c:v>
                </c:pt>
                <c:pt idx="9">
                  <c:v>143000</c:v>
                </c:pt>
                <c:pt idx="10">
                  <c:v>403986</c:v>
                </c:pt>
                <c:pt idx="11">
                  <c:v>448869</c:v>
                </c:pt>
                <c:pt idx="12">
                  <c:v>322907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B-43CD-BC2F-A482374268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58784912"/>
        <c:axId val="1758786832"/>
      </c:barChart>
      <c:catAx>
        <c:axId val="175878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58786832"/>
        <c:crosses val="autoZero"/>
        <c:auto val="1"/>
        <c:lblAlgn val="ctr"/>
        <c:lblOffset val="100"/>
        <c:noMultiLvlLbl val="0"/>
      </c:catAx>
      <c:valAx>
        <c:axId val="17587868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58784912"/>
        <c:crosses val="autoZero"/>
        <c:crossBetween val="between"/>
      </c:valAx>
      <c:spPr>
        <a:solidFill>
          <a:schemeClr val="bg1">
            <a:lumMod val="75000"/>
          </a:schemeClr>
        </a:solidFill>
        <a:ln w="15875">
          <a:solidFill>
            <a:schemeClr val="accent1">
              <a:lumMod val="50000"/>
              <a:alpha val="64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accent1">
          <a:lumMod val="50000"/>
          <a:alpha val="86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10" b="1" i="0" baseline="0" dirty="0">
                <a:solidFill>
                  <a:schemeClr val="tx1"/>
                </a:solidFill>
              </a:rPr>
              <a:t>Δείκτης Εξάρτησης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4-4B2E-BF89-BB3BD72BAFF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3-8084-4B2E-BF89-BB3BD72BAFFC}"/>
              </c:ext>
            </c:extLst>
          </c:dPt>
          <c:dLbls>
            <c:dLbl>
              <c:idx val="0"/>
              <c:layout>
                <c:manualLayout>
                  <c:x val="2.1096315361726709E-2"/>
                  <c:y val="-0.218886543781549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10" b="1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0" baseline="0" dirty="0"/>
                      <a:t>32,67%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1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4964781721306"/>
                      <c:h val="0.236586669443288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084-4B2E-BF89-BB3BD72BA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Φύλλο4!$B$3:$B$4</c:f>
              <c:strCache>
                <c:ptCount val="2"/>
                <c:pt idx="0">
                  <c:v>Σύνολο Επιχορηγήσεων              </c:v>
                </c:pt>
                <c:pt idx="1">
                  <c:v>Συνολικά Έσοδα                          </c:v>
                </c:pt>
              </c:strCache>
            </c:strRef>
          </c:cat>
          <c:val>
            <c:numRef>
              <c:f>Φύλλο4!$C$3:$C$4</c:f>
              <c:numCache>
                <c:formatCode>#,##0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84-4B2E-BF89-BB3BD72BA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8894019083164"/>
          <c:y val="4.2595421224557783E-2"/>
          <c:w val="0.8776315837552634"/>
          <c:h val="0.85109465959180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ΠΡΟΥΠΟΛΟΓΙΣΜΟΣ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Φύλλο1!$A$2:$A$13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Φύλλο1!$B$2:$B$13</c:f>
              <c:numCache>
                <c:formatCode>#,##0_ ;[Red]\-#,##0\ </c:formatCode>
                <c:ptCount val="12"/>
                <c:pt idx="0">
                  <c:v>40000</c:v>
                </c:pt>
                <c:pt idx="1">
                  <c:v>60000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170000</c:v>
                </c:pt>
                <c:pt idx="7">
                  <c:v>105000</c:v>
                </c:pt>
                <c:pt idx="8">
                  <c:v>125000</c:v>
                </c:pt>
                <c:pt idx="9">
                  <c:v>105000</c:v>
                </c:pt>
                <c:pt idx="10">
                  <c:v>126000</c:v>
                </c:pt>
                <c:pt idx="11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5-4096-A180-E8B5EE000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5380480"/>
        <c:axId val="165382016"/>
      </c:barChart>
      <c:catAx>
        <c:axId val="1653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5382016"/>
        <c:crosses val="autoZero"/>
        <c:auto val="1"/>
        <c:lblAlgn val="ctr"/>
        <c:lblOffset val="100"/>
        <c:noMultiLvlLbl val="0"/>
      </c:catAx>
      <c:valAx>
        <c:axId val="165382016"/>
        <c:scaling>
          <c:orientation val="minMax"/>
        </c:scaling>
        <c:delete val="0"/>
        <c:axPos val="l"/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538048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62533340953307E-2"/>
          <c:y val="0.11727506842856297"/>
          <c:w val="0.39959781875316136"/>
          <c:h val="0.848232264386565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0-439A-BF58-3FFDF255C60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0-439A-BF58-3FFDF255C60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50-439A-BF58-3FFDF255C60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50-439A-BF58-3FFDF255C60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50-439A-BF58-3FFDF255C60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D50-439A-BF58-3FFDF255C60E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D50-439A-BF58-3FFDF255C60E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D50-439A-BF58-3FFDF255C60E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D50-439A-BF58-3FFDF255C60E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D50-439A-BF58-3FFDF255C60E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D50-439A-BF58-3FFDF255C60E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D50-439A-BF58-3FFDF255C60E}"/>
              </c:ext>
            </c:extLst>
          </c:dPt>
          <c:dLbls>
            <c:dLbl>
              <c:idx val="0"/>
              <c:layout>
                <c:manualLayout>
                  <c:x val="1.7332604317626798E-2"/>
                  <c:y val="-0.12187409071987916"/>
                </c:manualLayout>
              </c:layout>
              <c:tx>
                <c:rich>
                  <a:bodyPr/>
                  <a:lstStyle/>
                  <a:p>
                    <a:fld id="{2D35809B-72EE-400F-A278-9CD99D346119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- </a:t>
                    </a:r>
                    <a:fld id="{C7B3E678-82FF-4EB4-BC40-4DF29805C80A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50-439A-BF58-3FFDF255C60E}"/>
                </c:ext>
              </c:extLst>
            </c:dLbl>
            <c:dLbl>
              <c:idx val="1"/>
              <c:layout>
                <c:manualLayout>
                  <c:x val="6.9330417270507191E-2"/>
                  <c:y val="-9.198044582632392E-2"/>
                </c:manualLayout>
              </c:layout>
              <c:tx>
                <c:rich>
                  <a:bodyPr/>
                  <a:lstStyle/>
                  <a:p>
                    <a:fld id="{3732190C-3A0B-4932-B34C-92831F76F6FE}" type="PERCENTAGE">
                      <a:rPr lang="en-US" baseline="0" smtClean="0"/>
                      <a:pPr/>
                      <a:t>[ΠΟΣΟΣΤΟ]</a:t>
                    </a:fld>
                    <a:r>
                      <a:rPr lang="en-US" baseline="0" dirty="0"/>
                      <a:t> - </a:t>
                    </a:r>
                    <a:fld id="{0CB09C8D-4BC9-4760-BC3C-FC8D2FA1564C}" type="VALUE">
                      <a:rPr lang="en-US" baseline="0" smtClean="0"/>
                      <a:pPr/>
                      <a:t>[ΤΙΜΗ]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50-439A-BF58-3FFDF255C60E}"/>
                </c:ext>
              </c:extLst>
            </c:dLbl>
            <c:dLbl>
              <c:idx val="2"/>
              <c:layout>
                <c:manualLayout>
                  <c:x val="4.3331553443191756E-2"/>
                  <c:y val="-3.4492667184871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E0E32F-5237-47E6-B20E-3D52DD5251AF}" type="PERCENTAGE">
                      <a:rPr lang="en-US" sz="1100" b="1" i="0" baseline="0" smtClean="0"/>
                      <a:pPr>
                        <a:defRPr sz="1100" b="1"/>
                      </a:pPr>
                      <a:t>[ΠΟΣΟΣΤΟ]</a:t>
                    </a:fld>
                    <a:r>
                      <a:rPr lang="en-US" sz="1100" b="1" i="0" baseline="0" dirty="0"/>
                      <a:t> - </a:t>
                    </a:r>
                    <a:fld id="{DD6B1987-08D5-4F13-ACEF-8583A299DC04}" type="VALUE">
                      <a:rPr lang="en-US" sz="1100" b="1" i="0" baseline="0" smtClean="0"/>
                      <a:pPr>
                        <a:defRPr sz="1100" b="1"/>
                      </a:pPr>
                      <a:t>[ΤΙΜΗ]</a:t>
                    </a:fld>
                    <a:endParaRPr lang="en-US" sz="1100" b="1" i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5925925925926"/>
                      <c:h val="4.17247202699010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D50-439A-BF58-3FFDF255C6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F521541-D1E0-4090-805B-05C8F25F9652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 - </a:t>
                    </a:r>
                    <a:fld id="{70072B9C-9DD0-45E0-BA6D-F7257E894A54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D50-439A-BF58-3FFDF255C6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66909E-1E35-4A97-AD7A-7A704DDE37CF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 - </a:t>
                    </a:r>
                    <a:fld id="{E3E9C018-8577-498B-A5DB-21B703FC72B5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50-439A-BF58-3FFDF255C60E}"/>
                </c:ext>
              </c:extLst>
            </c:dLbl>
            <c:dLbl>
              <c:idx val="5"/>
              <c:layout>
                <c:manualLayout>
                  <c:x val="8.8829597127837334E-2"/>
                  <c:y val="4.5990222913161105E-3"/>
                </c:manualLayout>
              </c:layout>
              <c:tx>
                <c:rich>
                  <a:bodyPr/>
                  <a:lstStyle/>
                  <a:p>
                    <a:fld id="{78DF71E6-AFF9-4C6B-9CA1-DF5A7D9E1CDD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 - </a:t>
                    </a:r>
                    <a:fld id="{0A557B47-914D-4F77-AEB7-E7FA1F683BDD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D50-439A-BF58-3FFDF255C60E}"/>
                </c:ext>
              </c:extLst>
            </c:dLbl>
            <c:dLbl>
              <c:idx val="6"/>
              <c:layout>
                <c:manualLayout>
                  <c:x val="8.5579733818282322E-2"/>
                  <c:y val="-4.8289734058820047E-2"/>
                </c:manualLayout>
              </c:layout>
              <c:tx>
                <c:rich>
                  <a:bodyPr/>
                  <a:lstStyle/>
                  <a:p>
                    <a:fld id="{51A3D599-4D3D-46A8-A17E-ACBD6348FF24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- </a:t>
                    </a:r>
                    <a:fld id="{544976EA-95EF-446A-AA41-3B86B04328AA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D50-439A-BF58-3FFDF255C60E}"/>
                </c:ext>
              </c:extLst>
            </c:dLbl>
            <c:dLbl>
              <c:idx val="7"/>
              <c:layout>
                <c:manualLayout>
                  <c:x val="-6.1747402881545468E-2"/>
                  <c:y val="-6.8985334369742928E-3"/>
                </c:manualLayout>
              </c:layout>
              <c:tx>
                <c:rich>
                  <a:bodyPr/>
                  <a:lstStyle/>
                  <a:p>
                    <a:fld id="{B9957542-CBE8-46AF-B889-D6EA7CADDDE3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- </a:t>
                    </a:r>
                    <a:fld id="{4AA5F153-D4E5-4E2F-A167-1E13ACDDB7BD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D50-439A-BF58-3FFDF255C60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FC72968-3F2A-495D-B4FC-0820017789AE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 - </a:t>
                    </a:r>
                    <a:fld id="{06F22C29-2763-4C7B-A03A-8709AE899693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D50-439A-BF58-3FFDF255C60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50-439A-BF58-3FFDF255C60E}"/>
                </c:ext>
              </c:extLst>
            </c:dLbl>
            <c:dLbl>
              <c:idx val="10"/>
              <c:layout>
                <c:manualLayout>
                  <c:x val="-7.911515007800525E-2"/>
                  <c:y val="-0.10577751270027248"/>
                </c:manualLayout>
              </c:layout>
              <c:tx>
                <c:rich>
                  <a:bodyPr/>
                  <a:lstStyle/>
                  <a:p>
                    <a:fld id="{10F9F714-01FD-40F7-94C5-86DAF401DCA8}" type="PERCENTAGE">
                      <a:rPr lang="en-US" smtClean="0"/>
                      <a:pPr/>
                      <a:t>[ΠΟΣΟΣΤΟ]</a:t>
                    </a:fld>
                    <a:r>
                      <a:rPr lang="en-US" dirty="0"/>
                      <a:t> -</a:t>
                    </a:r>
                    <a:fld id="{2540A922-A5B4-4638-9427-E66FC38EB391}" type="VALUE">
                      <a:rPr lang="en-US" smtClean="0"/>
                      <a:pPr/>
                      <a:t>[ΤΙΜΗ]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D50-439A-BF58-3FFDF255C60E}"/>
                </c:ext>
              </c:extLst>
            </c:dLbl>
            <c:dLbl>
              <c:idx val="11"/>
              <c:layout>
                <c:manualLayout>
                  <c:x val="2.0287584947605894E-2"/>
                  <c:y val="0.15406724675909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44CCF-6636-4985-868D-5F0040E8B951}" type="PERCENTAGE">
                      <a:rPr lang="en-US" b="1" i="0" baseline="0" smtClean="0"/>
                      <a:pPr>
                        <a:defRPr sz="1100" b="1"/>
                      </a:pPr>
                      <a:t>[ΠΟΣΟΣΤΟ]</a:t>
                    </a:fld>
                    <a:r>
                      <a:rPr lang="en-US" b="1" i="0" baseline="0" dirty="0"/>
                      <a:t> -</a:t>
                    </a:r>
                    <a:fld id="{51E8A39B-A6F9-467A-850C-24148D65ECA9}" type="VALUE">
                      <a:rPr lang="en-US" b="1" i="0" baseline="0" smtClean="0"/>
                      <a:pPr>
                        <a:defRPr sz="1100" b="1"/>
                      </a:pPr>
                      <a:t>[ΤΙΜΗ]</a:t>
                    </a:fld>
                    <a:endParaRPr lang="en-US" b="1" i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90741016021069"/>
                      <c:h val="6.40183902951214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D50-439A-BF58-3FFDF255C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Φύλλο2!$C$22:$C$33</c:f>
              <c:strCache>
                <c:ptCount val="12"/>
                <c:pt idx="0">
                  <c:v>ΓΕΝΙΚΕΣ ΥΠΗΡΕΣΙΕΣ </c:v>
                </c:pt>
                <c:pt idx="1">
                  <c:v>ΟΙΚΟΝΟΜΙΚΕΣ ΚΑΙ ΔΙΟΙΚΗΤΙΚΕΣ ΥΠΗΡΕΣΙΕΣ </c:v>
                </c:pt>
                <c:pt idx="2">
                  <c:v>ΥΠΗΡΕΣΙΕΣ ΠΟΛΙΤΙΣΜΟΥ ΚΑΙ ΑΘΛΗΤΙΣΜΟΥ </c:v>
                </c:pt>
                <c:pt idx="3">
                  <c:v>ΥΠΗΡΕΣΙΕΣ ΚΑΘΑΡΙΟΤΗΤΑΣ ΚΑΙ ΗΛΕΚΤΡΟΦΩΤΙΣΜΟΥ </c:v>
                </c:pt>
                <c:pt idx="4">
                  <c:v>ΥΠΗΡΕΣΙΑ ΤΕΧΝΙΚΩΝ ΕΡΓΩΝ </c:v>
                </c:pt>
                <c:pt idx="5">
                  <c:v>ΥΠΗΡΕΣΙΕΣ ΠΡΑΣΙΝΟΥ </c:v>
                </c:pt>
                <c:pt idx="6">
                  <c:v>ΥΠΗΡΕΣΙΑ ΝΕΚΡΟΤΑΦΕΙΩΝ </c:v>
                </c:pt>
                <c:pt idx="7">
                  <c:v>ΔΗΜΟΤΙΚΗ ΑΣΤΥΝΟΜΙΑ </c:v>
                </c:pt>
                <c:pt idx="8">
                  <c:v>ΥΠΗΡΕΣΙΑ ΚΟΙΝΩΝΙΚΗΣ ΠΟΛΙΤΙΚΗΣ </c:v>
                </c:pt>
                <c:pt idx="9">
                  <c:v>ΥΠΗΡΕΣΙΑ ΠΟΥ ΑΦΟΡΑ ΣΤΑ ΖΩΑ ΣΥΝΤΡΟΦΙΑΣ </c:v>
                </c:pt>
                <c:pt idx="10">
                  <c:v>ΥΠΗΡΕΣΙΑ ΠΟΥ ΑΦΟΡΑ ΣΤΗΝ ΠΟΛΙΤΙΚΗ ΠΡΟΣΤΑΣΙΑ </c:v>
                </c:pt>
                <c:pt idx="11">
                  <c:v>ΥΠΗΡΕΣΙΑ ΠΟΥ ΑΦΟΡΑ ΣΤΙΣ ΣΧΟΛΙΚΕΣ ΜΟΝΑΔΕΣ </c:v>
                </c:pt>
              </c:strCache>
            </c:strRef>
          </c:cat>
          <c:val>
            <c:numRef>
              <c:f>Φύλλο2!$D$22:$D$33</c:f>
              <c:numCache>
                <c:formatCode>#,##0.00\ "€"</c:formatCode>
                <c:ptCount val="12"/>
                <c:pt idx="0">
                  <c:v>500800</c:v>
                </c:pt>
                <c:pt idx="1">
                  <c:v>3468272.76</c:v>
                </c:pt>
                <c:pt idx="2">
                  <c:v>3620539.84</c:v>
                </c:pt>
                <c:pt idx="3">
                  <c:v>5831124.0800000001</c:v>
                </c:pt>
                <c:pt idx="4">
                  <c:v>1536175</c:v>
                </c:pt>
                <c:pt idx="5">
                  <c:v>731300</c:v>
                </c:pt>
                <c:pt idx="6">
                  <c:v>212800</c:v>
                </c:pt>
                <c:pt idx="7">
                  <c:v>74770</c:v>
                </c:pt>
                <c:pt idx="8">
                  <c:v>3868900</c:v>
                </c:pt>
                <c:pt idx="9">
                  <c:v>3120</c:v>
                </c:pt>
                <c:pt idx="10">
                  <c:v>698800</c:v>
                </c:pt>
                <c:pt idx="11">
                  <c:v>1178110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D50-439A-BF58-3FFDF255C6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56659914492181"/>
          <c:y val="6.8938167181399154E-2"/>
          <c:w val="0.29459028796212272"/>
          <c:h val="0.8987076968735798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43400245359075E-2"/>
          <c:y val="6.4247441706602612E-2"/>
          <c:w val="0.59738911963906749"/>
          <c:h val="0.916619080810216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AE-4374-8556-9770CF467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AE-4374-8556-9770CF4675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AE-4374-8556-9770CF4675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AE-4374-8556-9770CF4675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5AE-4374-8556-9770CF4675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5AE-4374-8556-9770CF4675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5AE-4374-8556-9770CF4675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5AE-4374-8556-9770CF4675D2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5AE-4374-8556-9770CF4675D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5AE-4374-8556-9770CF4675D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5AE-4374-8556-9770CF4675D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5AE-4374-8556-9770CF4675D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5AE-4374-8556-9770CF4675D2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AE-4374-8556-9770CF4675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AE-4374-8556-9770CF4675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AE-4374-8556-9770CF467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Φύλλο2!$C$41:$C$53</c:f>
              <c:strCache>
                <c:ptCount val="13"/>
                <c:pt idx="0">
                  <c:v>ΓΕΝΙΚΕΣ ΥΠΗΡΕΣΙΕΣ </c:v>
                </c:pt>
                <c:pt idx="1">
                  <c:v>ΟΙΚΟΝΟΜΙΚΕΣ ΚΑΙ ΔΙΟΙΚΗΤΙΚΕΣ ΥΠΗΡΕΣΙΕΣ </c:v>
                </c:pt>
                <c:pt idx="2">
                  <c:v>ΥΠΗΡΕΣΙΕΣ ΠΟΛΙΤΙΣΜΟΥ ΚΑΙ ΑΘΛΗΤΙΣΜΟΥ </c:v>
                </c:pt>
                <c:pt idx="3">
                  <c:v>ΥΠΗΡΕΣΙΕΣ ΚΑΘΑΡΙΟΤΗΤΑΣ ΚΑΙ ΗΛΕΚΤΡΟΦΩΤΙΣΜΟΥ </c:v>
                </c:pt>
                <c:pt idx="4">
                  <c:v>ΥΠΗΡΕΣΙΕΣ ΥΔΡΕΥΣΗΣ  ΑΔΡΕΥΣΗΣ ΑΠΟΧΕΤΕΥΣΗΣ</c:v>
                </c:pt>
                <c:pt idx="5">
                  <c:v>ΥΠΗΡΕΣΙΑ ΤΕΧΝΙΚΩΝ ΕΡΓΩΝ </c:v>
                </c:pt>
                <c:pt idx="6">
                  <c:v>ΥΠΗΡΕΣΙΕΣ ΠΡΑΣΙΝΟΥ </c:v>
                </c:pt>
                <c:pt idx="7">
                  <c:v>ΥΠΗΡΕΣΙΑ ΝΕΚΡΟΤΑΦΕΙΩΝ </c:v>
                </c:pt>
                <c:pt idx="8">
                  <c:v>ΔΗΜΟΤΙΚΗ ΑΣΤΥΝΟΜΙΑ </c:v>
                </c:pt>
                <c:pt idx="9">
                  <c:v>ΥΠΗΡΕΣΙΑ ΚΟΙΝΩΝΙΚΗΣ ΠΟΛΙΤΙΚΗΣ </c:v>
                </c:pt>
                <c:pt idx="10">
                  <c:v>ΥΠΗΡΕΣΙΑ ΠΟΥ ΑΦΟΡΑ ΣΤΑ ΖΩΑ ΣΥΝΤΡΟΦΙΑΣ </c:v>
                </c:pt>
                <c:pt idx="11">
                  <c:v>ΥΠΗΡΕΣΙΑ ΠΟΥ ΑΦΟΡΑ ΣΤΗΝ ΠΟΛΙΤΙΚΗ ΠΡΟΣΤΑΣΙΑ </c:v>
                </c:pt>
                <c:pt idx="12">
                  <c:v>ΥΠΗΡΕΣΙΑ ΠΟΥ ΑΦΟΡΑ ΣΤΙΣ ΣΧΟΛΙΚΕΣ ΜΟΝΑΔΕΣ </c:v>
                </c:pt>
              </c:strCache>
            </c:strRef>
          </c:cat>
          <c:val>
            <c:numRef>
              <c:f>Φύλλο2!$D$41:$D$53</c:f>
              <c:numCache>
                <c:formatCode>#,##0.00\ "€"</c:formatCode>
                <c:ptCount val="13"/>
                <c:pt idx="0">
                  <c:v>13422900.550000001</c:v>
                </c:pt>
                <c:pt idx="1">
                  <c:v>6659065.9199999999</c:v>
                </c:pt>
                <c:pt idx="2">
                  <c:v>6554806.04</c:v>
                </c:pt>
                <c:pt idx="3">
                  <c:v>17057421.210000001</c:v>
                </c:pt>
                <c:pt idx="4">
                  <c:v>3023693.81</c:v>
                </c:pt>
                <c:pt idx="5">
                  <c:v>45468395.439999998</c:v>
                </c:pt>
                <c:pt idx="6">
                  <c:v>2414044.81</c:v>
                </c:pt>
                <c:pt idx="7">
                  <c:v>372848.2</c:v>
                </c:pt>
                <c:pt idx="8">
                  <c:v>91770</c:v>
                </c:pt>
                <c:pt idx="9">
                  <c:v>5289418.59</c:v>
                </c:pt>
                <c:pt idx="10">
                  <c:v>322906.61</c:v>
                </c:pt>
                <c:pt idx="11">
                  <c:v>863185.64</c:v>
                </c:pt>
                <c:pt idx="12">
                  <c:v>4624809.49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5AE-4374-8556-9770CF4675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508844129224034"/>
          <c:y val="0"/>
          <c:w val="0.30406534191537321"/>
          <c:h val="0.9977117778398585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66619337971597"/>
          <c:y val="4.0758709972132955E-2"/>
          <c:w val="0.77433380662028406"/>
          <c:h val="0.71538322566875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ΠΡΟΥΠΟΛΟΓΙΣΜΟΣ</c:v>
                </c:pt>
              </c:strCache>
            </c:strRef>
          </c:tx>
          <c:invertIfNegative val="0"/>
          <c:cat>
            <c:numRef>
              <c:f>Φύλλο1!$A$2:$A$14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Φύλλο1!$B$2:$B$14</c:f>
              <c:numCache>
                <c:formatCode>#,##0_ ;[Red]\-#,##0\ </c:formatCode>
                <c:ptCount val="13"/>
                <c:pt idx="0">
                  <c:v>53500000</c:v>
                </c:pt>
                <c:pt idx="1">
                  <c:v>53790000</c:v>
                </c:pt>
                <c:pt idx="2">
                  <c:v>53220000</c:v>
                </c:pt>
                <c:pt idx="3">
                  <c:v>57570000</c:v>
                </c:pt>
                <c:pt idx="4">
                  <c:v>63490000</c:v>
                </c:pt>
                <c:pt idx="5">
                  <c:v>81240000</c:v>
                </c:pt>
                <c:pt idx="6">
                  <c:v>80570000</c:v>
                </c:pt>
                <c:pt idx="7">
                  <c:v>81960000</c:v>
                </c:pt>
                <c:pt idx="8" formatCode="#,##0">
                  <c:v>98580000</c:v>
                </c:pt>
                <c:pt idx="9" formatCode="#,##0">
                  <c:v>113570000</c:v>
                </c:pt>
                <c:pt idx="10" formatCode="#,##0">
                  <c:v>110692000</c:v>
                </c:pt>
                <c:pt idx="11" formatCode="#,##0">
                  <c:v>110705000</c:v>
                </c:pt>
                <c:pt idx="12" formatCode="#,##0">
                  <c:v>106165000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9-4320-8565-62C00B2228B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Τ.Π</c:v>
                </c:pt>
              </c:strCache>
            </c:strRef>
          </c:tx>
          <c:invertIfNegative val="0"/>
          <c:cat>
            <c:numRef>
              <c:f>Φύλλο1!$A$2:$A$14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Φύλλο1!$C$2:$C$14</c:f>
              <c:numCache>
                <c:formatCode>#,##0</c:formatCode>
                <c:ptCount val="13"/>
                <c:pt idx="0">
                  <c:v>9250000</c:v>
                </c:pt>
                <c:pt idx="1">
                  <c:v>8700000</c:v>
                </c:pt>
                <c:pt idx="2">
                  <c:v>5000000</c:v>
                </c:pt>
                <c:pt idx="3">
                  <c:v>7810000</c:v>
                </c:pt>
                <c:pt idx="4">
                  <c:v>11050000</c:v>
                </c:pt>
                <c:pt idx="5">
                  <c:v>20160000</c:v>
                </c:pt>
                <c:pt idx="6">
                  <c:v>17290000</c:v>
                </c:pt>
                <c:pt idx="7">
                  <c:v>16740000</c:v>
                </c:pt>
                <c:pt idx="8">
                  <c:v>33080000</c:v>
                </c:pt>
                <c:pt idx="9">
                  <c:v>43650000</c:v>
                </c:pt>
                <c:pt idx="10">
                  <c:v>36829000</c:v>
                </c:pt>
                <c:pt idx="11">
                  <c:v>32459000</c:v>
                </c:pt>
                <c:pt idx="12">
                  <c:v>42020000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9-4320-8565-62C00B2228B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%ποσοστό Τ.Π επι του προυπολογισμου</c:v>
                </c:pt>
              </c:strCache>
            </c:strRef>
          </c:tx>
          <c:invertIfNegative val="0"/>
          <c:cat>
            <c:numRef>
              <c:f>Φύλλο1!$A$2:$A$14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Φύλλο1!$D$2:$D$14</c:f>
              <c:numCache>
                <c:formatCode>0%</c:formatCode>
                <c:ptCount val="13"/>
                <c:pt idx="0">
                  <c:v>0.17</c:v>
                </c:pt>
                <c:pt idx="1">
                  <c:v>0.16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0.17</c:v>
                </c:pt>
                <c:pt idx="5">
                  <c:v>0.25</c:v>
                </c:pt>
                <c:pt idx="6">
                  <c:v>0.21</c:v>
                </c:pt>
                <c:pt idx="7">
                  <c:v>0.2</c:v>
                </c:pt>
                <c:pt idx="8">
                  <c:v>0.34</c:v>
                </c:pt>
                <c:pt idx="9">
                  <c:v>0.38</c:v>
                </c:pt>
                <c:pt idx="10">
                  <c:v>0.33</c:v>
                </c:pt>
                <c:pt idx="11">
                  <c:v>0.28999999999999998</c:v>
                </c:pt>
                <c:pt idx="1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79-4320-8565-62C00B222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10752"/>
        <c:axId val="159612288"/>
      </c:barChart>
      <c:catAx>
        <c:axId val="1596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9612288"/>
        <c:crosses val="autoZero"/>
        <c:auto val="1"/>
        <c:lblAlgn val="ctr"/>
        <c:lblOffset val="100"/>
        <c:noMultiLvlLbl val="0"/>
      </c:catAx>
      <c:valAx>
        <c:axId val="159612288"/>
        <c:scaling>
          <c:orientation val="minMax"/>
        </c:scaling>
        <c:delete val="0"/>
        <c:axPos val="l"/>
        <c:majorGridlines/>
        <c:numFmt formatCode="#,##0_ ;[Red]\-#,##0\ " sourceLinked="1"/>
        <c:majorTickMark val="none"/>
        <c:minorTickMark val="none"/>
        <c:tickLblPos val="nextTo"/>
        <c:spPr>
          <a:ln w="12700"/>
        </c:spPr>
        <c:txPr>
          <a:bodyPr/>
          <a:lstStyle/>
          <a:p>
            <a:pPr>
              <a:defRPr sz="1500" b="1" i="0" baseline="0"/>
            </a:pPr>
            <a:endParaRPr lang="el-GR"/>
          </a:p>
        </c:txPr>
        <c:crossAx val="159610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aseline="0"/>
            </a:pPr>
            <a:endParaRPr lang="el-GR"/>
          </a:p>
        </c:txPr>
      </c:dTable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41205214486526E-2"/>
          <c:y val="0.17033212367162839"/>
          <c:w val="0.70460932777713969"/>
          <c:h val="0.62603723747930906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explosion val="29"/>
          <c:dPt>
            <c:idx val="1"/>
            <c:bubble3D val="0"/>
            <c:explosion val="17"/>
            <c:extLst>
              <c:ext xmlns:c16="http://schemas.microsoft.com/office/drawing/2014/chart" uri="{C3380CC4-5D6E-409C-BE32-E72D297353CC}">
                <c16:uniqueId val="{00000001-1461-465F-B8E2-5CC401939CBE}"/>
              </c:ext>
            </c:extLst>
          </c:dPt>
          <c:dLbls>
            <c:dLbl>
              <c:idx val="0"/>
              <c:layout>
                <c:manualLayout>
                  <c:x val="9.3125540194215706E-2"/>
                  <c:y val="-4.9929312477309225E-3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
ΙΔΙ0Ι ΠΟΡΟΙ 
13.126.371,66
</a:t>
                    </a:r>
                    <a:r>
                      <a:rPr lang="el-GR" b="1" dirty="0"/>
                      <a:t>31%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461-465F-B8E2-5CC401939C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l-GR" dirty="0"/>
                      <a:t>
ΣΑΤΑ
407.860,15
</a:t>
                    </a:r>
                    <a:r>
                      <a:rPr lang="el-GR" b="1" dirty="0"/>
                      <a:t>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461-465F-B8E2-5CC401939CBE}"/>
                </c:ext>
              </c:extLst>
            </c:dLbl>
            <c:dLbl>
              <c:idx val="2"/>
              <c:layout>
                <c:manualLayout>
                  <c:x val="-6.84993892419688E-2"/>
                  <c:y val="-4.6097487966281513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
ΕΚΤΑΚΤΑ ΕΙΔΙΚΕΥΜΕΝΑ
262.600,00
</a:t>
                    </a:r>
                    <a:r>
                      <a:rPr lang="el-GR" b="1" dirty="0"/>
                      <a:t>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461-465F-B8E2-5CC401939CBE}"/>
                </c:ext>
              </c:extLst>
            </c:dLbl>
            <c:dLbl>
              <c:idx val="3"/>
              <c:layout>
                <c:manualLayout>
                  <c:x val="0"/>
                  <c:y val="-0.4867416667179452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
ΠΕΡΙΦΕΡΕΙΑ ΑΤΤΙΚΗΣ 
10.371</a:t>
                    </a:r>
                    <a:r>
                      <a:rPr lang="el-GR" dirty="0">
                        <a:solidFill>
                          <a:srgbClr val="00002C"/>
                        </a:solidFill>
                      </a:rPr>
                      <a:t>.80</a:t>
                    </a:r>
                    <a:r>
                      <a:rPr lang="el-GR" dirty="0"/>
                      <a:t>3,00
</a:t>
                    </a:r>
                    <a:r>
                      <a:rPr lang="el-GR" b="1" dirty="0"/>
                      <a:t>25%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461-465F-B8E2-5CC401939CBE}"/>
                </c:ext>
              </c:extLst>
            </c:dLbl>
            <c:dLbl>
              <c:idx val="4"/>
              <c:layout>
                <c:manualLayout>
                  <c:x val="0.23380022336857989"/>
                  <c:y val="0.11465938838696009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
ΠΔΕ,ΦΙΛΟΔΗΜΟΣ ,ΑΝΤΩΝΗΣ ΤΡΙΤΣΗΣ, ΤΑΜΕΙΟ ΑΝΑΚΑΜΨΗΣ 
17.852.043,44
</a:t>
                    </a:r>
                    <a:r>
                      <a:rPr lang="el-GR" b="1" dirty="0"/>
                      <a:t>42%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461-465F-B8E2-5CC401939C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ΙΔΙ0Ι ΠΟΡΟΙ </c:v>
                </c:pt>
                <c:pt idx="1">
                  <c:v>ΣΑΤΑ</c:v>
                </c:pt>
                <c:pt idx="2">
                  <c:v>ΕΚΤΑΚΤΑ ΕΙΔΙΚΕΥΜΕΝΑ</c:v>
                </c:pt>
                <c:pt idx="3">
                  <c:v>ΠΕΡΙΦΕΡΕΙΑ ΑΤΤΙΚΗΣ </c:v>
                </c:pt>
                <c:pt idx="4">
                  <c:v>ΠΔΕ,ΦΙΛΟΔΗΜΟΣ Ι. &amp;ΙΙ, ΑΝΤΩΝΗΣ ΤΡΙΤΣΗΣ, ΤΑΜΕΙΟ ΑΝΑΚΑΜΨΗΣ ΚΛΠ. </c:v>
                </c:pt>
              </c:strCache>
            </c:strRef>
          </c:cat>
          <c:val>
            <c:numRef>
              <c:f>Φύλλο1!$B$2:$B$6</c:f>
              <c:numCache>
                <c:formatCode>#,##0.00</c:formatCode>
                <c:ptCount val="5"/>
                <c:pt idx="0">
                  <c:v>13126371.66</c:v>
                </c:pt>
                <c:pt idx="1">
                  <c:v>407860.15</c:v>
                </c:pt>
                <c:pt idx="2">
                  <c:v>262600</c:v>
                </c:pt>
                <c:pt idx="3">
                  <c:v>10371803</c:v>
                </c:pt>
                <c:pt idx="4">
                  <c:v>17852043.440000001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61-465F-B8E2-5CC401939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22222222222224E-2"/>
          <c:y val="0.16915382859751227"/>
          <c:w val="0.84444444444444444"/>
          <c:h val="0.74711514321579364"/>
        </c:manualLayout>
      </c:layout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Pt>
            <c:idx val="1"/>
            <c:bubble3D val="0"/>
            <c:explosion val="49"/>
            <c:extLst>
              <c:ext xmlns:c16="http://schemas.microsoft.com/office/drawing/2014/chart" uri="{C3380CC4-5D6E-409C-BE32-E72D297353CC}">
                <c16:uniqueId val="{00000001-66D4-4364-93A5-E9D9FC9E0829}"/>
              </c:ext>
            </c:extLst>
          </c:dPt>
          <c:dPt>
            <c:idx val="2"/>
            <c:bubble3D val="0"/>
            <c:explosion val="35"/>
            <c:extLst>
              <c:ext xmlns:c16="http://schemas.microsoft.com/office/drawing/2014/chart" uri="{C3380CC4-5D6E-409C-BE32-E72D297353CC}">
                <c16:uniqueId val="{00000003-66D4-4364-93A5-E9D9FC9E0829}"/>
              </c:ext>
            </c:extLst>
          </c:dPt>
          <c:dPt>
            <c:idx val="4"/>
            <c:bubble3D val="0"/>
            <c:explosion val="38"/>
            <c:extLst>
              <c:ext xmlns:c16="http://schemas.microsoft.com/office/drawing/2014/chart" uri="{C3380CC4-5D6E-409C-BE32-E72D297353CC}">
                <c16:uniqueId val="{00000005-66D4-4364-93A5-E9D9FC9E08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l-GR" dirty="0"/>
                      <a:t>ΔΑΠΑΝΕΣ ΚΑΤΑΣΚΕΥΗΣ ΚΤΙΡΙΩΝ, ΕΡΓΩΝ ΙΔΙΟΚΤΗΣΙΑΣ ΔΗΜΟΥ
</a:t>
                    </a:r>
                    <a:r>
                      <a:rPr lang="el-GR" b="1" dirty="0"/>
                      <a:t>15,98%</a:t>
                    </a:r>
                    <a:r>
                      <a:rPr lang="el-GR" dirty="0"/>
                      <a:t>
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6D4-4364-93A5-E9D9FC9E0829}"/>
                </c:ext>
              </c:extLst>
            </c:dLbl>
            <c:dLbl>
              <c:idx val="1"/>
              <c:layout>
                <c:manualLayout>
                  <c:x val="0.1021223206474190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ΔΑΠΑΝΕΣ ΚΑΤΑΣΚΕΥΗΣ ΠΑΓΙΩΝ (ΜΟΝΙΜΩΝ) ΕΓΚΑΤΑΣΤΑΣΕΩΝ 
</a:t>
                    </a:r>
                    <a:r>
                      <a:rPr lang="el-GR" b="1" dirty="0"/>
                      <a:t>56,91%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D4-4364-93A5-E9D9FC9E08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l-GR" dirty="0"/>
                      <a:t>ΕΠΙΣΚΕΥΕΣ ΚΑΙ ΣΥΝΤΗΡΗΣΕΙΣ ΠΑΓΙΩΝ ΕΓΚΑΤΑΣΤΑΣΕΩΝ ΚΟΙΝΗΣ ΧΡΗΣΕΩΣ 
</a:t>
                    </a:r>
                    <a:r>
                      <a:rPr lang="el-GR" b="1" dirty="0"/>
                      <a:t>12,11%</a:t>
                    </a:r>
                    <a:r>
                      <a:rPr lang="el-GR" dirty="0"/>
                      <a:t>
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6D4-4364-93A5-E9D9FC9E0829}"/>
                </c:ext>
              </c:extLst>
            </c:dLbl>
            <c:dLbl>
              <c:idx val="3"/>
              <c:layout>
                <c:manualLayout>
                  <c:x val="-1.883655949256343E-2"/>
                  <c:y val="-4.2410704096770516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ΜΕΛΕΤΕΣ, ΕΡΕΥΝΕΣ ΚΑΙ ΠΕΙΡΑΜΑΤΙΚΕΣ ΕΡΓΑΣΙΕΣ 
</a:t>
                    </a:r>
                    <a:r>
                      <a:rPr lang="el-GR" b="1" dirty="0"/>
                      <a:t>2,32%</a:t>
                    </a:r>
                    <a:r>
                      <a:rPr lang="el-GR" dirty="0"/>
                      <a:t>
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6D4-4364-93A5-E9D9FC9E0829}"/>
                </c:ext>
              </c:extLst>
            </c:dLbl>
            <c:dLbl>
              <c:idx val="4"/>
              <c:layout>
                <c:manualLayout>
                  <c:x val="0.21393585958005248"/>
                  <c:y val="-8.0708090836471527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ΕΙΔΙΚΕΣ ΔΑΠΑΝΕΣ 
</a:t>
                    </a:r>
                    <a:r>
                      <a:rPr lang="el-GR" b="1" dirty="0"/>
                      <a:t>12,68%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6D4-4364-93A5-E9D9FC9E0829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Φύλλο1!$A$2:$A$6</c:f>
              <c:numCache>
                <c:formatCode>General</c:formatCode>
                <c:ptCount val="5"/>
                <c:pt idx="0">
                  <c:v>731</c:v>
                </c:pt>
                <c:pt idx="1">
                  <c:v>732</c:v>
                </c:pt>
                <c:pt idx="2">
                  <c:v>733</c:v>
                </c:pt>
                <c:pt idx="3">
                  <c:v>741</c:v>
                </c:pt>
                <c:pt idx="4">
                  <c:v>742</c:v>
                </c:pt>
              </c:numCache>
            </c:numRef>
          </c:cat>
          <c:val>
            <c:numRef>
              <c:f>Φύλλο1!$B$2:$B$6</c:f>
              <c:numCache>
                <c:formatCode>0.00%</c:formatCode>
                <c:ptCount val="5"/>
                <c:pt idx="0">
                  <c:v>0.1598</c:v>
                </c:pt>
                <c:pt idx="1">
                  <c:v>0.56910000000000005</c:v>
                </c:pt>
                <c:pt idx="2">
                  <c:v>0.1211</c:v>
                </c:pt>
                <c:pt idx="3">
                  <c:v>2.3199999999999998E-2</c:v>
                </c:pt>
                <c:pt idx="4">
                  <c:v>0.1268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D4-4364-93A5-E9D9FC9E0829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2025</c:v>
                </c:pt>
              </c:strCache>
            </c:strRef>
          </c:tx>
          <c:explosion val="25"/>
          <c:cat>
            <c:numRef>
              <c:f>Φύλλο1!$A$2:$A$6</c:f>
              <c:numCache>
                <c:formatCode>General</c:formatCode>
                <c:ptCount val="5"/>
                <c:pt idx="0">
                  <c:v>731</c:v>
                </c:pt>
                <c:pt idx="1">
                  <c:v>732</c:v>
                </c:pt>
                <c:pt idx="2">
                  <c:v>733</c:v>
                </c:pt>
                <c:pt idx="3">
                  <c:v>741</c:v>
                </c:pt>
                <c:pt idx="4">
                  <c:v>742</c:v>
                </c:pt>
              </c:numCache>
            </c:numRef>
          </c:cat>
          <c:val>
            <c:numRef>
              <c:f>Φύλλο1!$C$2:$C$6</c:f>
              <c:numCache>
                <c:formatCode>0.00%</c:formatCode>
                <c:ptCount val="5"/>
                <c:pt idx="0">
                  <c:v>0.11</c:v>
                </c:pt>
                <c:pt idx="1">
                  <c:v>0.55000000000000004</c:v>
                </c:pt>
                <c:pt idx="2">
                  <c:v>0.13</c:v>
                </c:pt>
                <c:pt idx="3">
                  <c:v>0.04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D4-4364-93A5-E9D9FC9E0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Φύλλο3!$B$1</c:f>
              <c:strCache>
                <c:ptCount val="1"/>
                <c:pt idx="0">
                  <c:v>ΧΡΗΜΑΤΙΚΟ ΥΠΟΛΟΙΠΟ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548337814886236E-17"/>
                  <c:y val="-9.322274140783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29-4BC4-B30F-B6B30E3B0665}"/>
                </c:ext>
              </c:extLst>
            </c:dLbl>
            <c:dLbl>
              <c:idx val="1"/>
              <c:layout>
                <c:manualLayout>
                  <c:x val="-2.5096675629772471E-17"/>
                  <c:y val="1.62912900774466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29-4BC4-B30F-B6B30E3B0665}"/>
                </c:ext>
              </c:extLst>
            </c:dLbl>
            <c:dLbl>
              <c:idx val="2"/>
              <c:layout>
                <c:manualLayout>
                  <c:x val="-4.1067761806981521E-3"/>
                  <c:y val="-1.1087217793874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29-4BC4-B30F-B6B30E3B0665}"/>
                </c:ext>
              </c:extLst>
            </c:dLbl>
            <c:dLbl>
              <c:idx val="3"/>
              <c:layout>
                <c:manualLayout>
                  <c:x val="6.8446269678302529E-3"/>
                  <c:y val="-1.1087217793874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29-4BC4-B30F-B6B30E3B0665}"/>
                </c:ext>
              </c:extLst>
            </c:dLbl>
            <c:dLbl>
              <c:idx val="4"/>
              <c:layout>
                <c:manualLayout>
                  <c:x val="1.3689253935659502E-3"/>
                  <c:y val="-1.1087217793874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29-4BC4-B30F-B6B30E3B0665}"/>
                </c:ext>
              </c:extLst>
            </c:dLbl>
            <c:dLbl>
              <c:idx val="5"/>
              <c:layout>
                <c:manualLayout>
                  <c:x val="0"/>
                  <c:y val="4.366979794876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29-4BC4-B30F-B6B30E3B0665}"/>
                </c:ext>
              </c:extLst>
            </c:dLbl>
            <c:dLbl>
              <c:idx val="6"/>
              <c:layout>
                <c:manualLayout>
                  <c:x val="1.3689253935660506E-3"/>
                  <c:y val="-9.322274140783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29-4BC4-B30F-B6B30E3B0665}"/>
                </c:ext>
              </c:extLst>
            </c:dLbl>
            <c:dLbl>
              <c:idx val="7"/>
              <c:layout>
                <c:manualLayout>
                  <c:x val="0"/>
                  <c:y val="-9.3222741407837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29-4BC4-B30F-B6B30E3B0665}"/>
                </c:ext>
              </c:extLst>
            </c:dLbl>
            <c:dLbl>
              <c:idx val="8"/>
              <c:layout>
                <c:manualLayout>
                  <c:x val="-2.7378507871322019E-3"/>
                  <c:y val="-1.10872177938748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29-4BC4-B30F-B6B30E3B0665}"/>
                </c:ext>
              </c:extLst>
            </c:dLbl>
            <c:dLbl>
              <c:idx val="9"/>
              <c:layout>
                <c:manualLayout>
                  <c:x val="1.3689253935660506E-3"/>
                  <c:y val="-1.10872177938748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29-4BC4-B30F-B6B30E3B0665}"/>
                </c:ext>
              </c:extLst>
            </c:dLbl>
            <c:dLbl>
              <c:idx val="10"/>
              <c:layout>
                <c:manualLayout>
                  <c:x val="-4.1067761806981521E-3"/>
                  <c:y val="-3.84657256651953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29-4BC4-B30F-B6B30E3B0665}"/>
                </c:ext>
              </c:extLst>
            </c:dLbl>
            <c:dLbl>
              <c:idx val="11"/>
              <c:layout>
                <c:manualLayout>
                  <c:x val="-2.3219925328744197E-3"/>
                  <c:y val="-8.6271405776403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FB-4474-BB71-4DBA23878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Φύλλο3!$A$2:$A$13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Φύλλο3!$B$2:$B$13</c:f>
              <c:numCache>
                <c:formatCode>#,##0.00\ "€"</c:formatCode>
                <c:ptCount val="12"/>
                <c:pt idx="0">
                  <c:v>9260000</c:v>
                </c:pt>
                <c:pt idx="1">
                  <c:v>13640000</c:v>
                </c:pt>
                <c:pt idx="2">
                  <c:v>17670000</c:v>
                </c:pt>
                <c:pt idx="3">
                  <c:v>17430000</c:v>
                </c:pt>
                <c:pt idx="4">
                  <c:v>16390000</c:v>
                </c:pt>
                <c:pt idx="5">
                  <c:v>15240000</c:v>
                </c:pt>
                <c:pt idx="6">
                  <c:v>12370000</c:v>
                </c:pt>
                <c:pt idx="7">
                  <c:v>11100000</c:v>
                </c:pt>
                <c:pt idx="8">
                  <c:v>14630000</c:v>
                </c:pt>
                <c:pt idx="9">
                  <c:v>12940000</c:v>
                </c:pt>
                <c:pt idx="10">
                  <c:v>10237491</c:v>
                </c:pt>
                <c:pt idx="11" formatCode="&quot;€&quot;#,##0.00_);[Red]\(&quot;€&quot;#,##0.00\)">
                  <c:v>16762665.539999999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29-4BC4-B30F-B6B30E3B06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53682608"/>
        <c:axId val="1653683088"/>
      </c:barChart>
      <c:catAx>
        <c:axId val="165368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53683088"/>
        <c:crosses val="autoZero"/>
        <c:auto val="1"/>
        <c:lblAlgn val="ctr"/>
        <c:lblOffset val="100"/>
        <c:noMultiLvlLbl val="0"/>
      </c:catAx>
      <c:valAx>
        <c:axId val="165368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5368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       </a:t>
            </a:r>
            <a:r>
              <a:rPr lang="el-GR"/>
              <a:t>Δείκτης</a:t>
            </a:r>
            <a:r>
              <a:rPr lang="el-GR" baseline="0"/>
              <a:t> Λειτουργικής Αυτονομίας </a:t>
            </a:r>
            <a:endParaRPr lang="el-GR"/>
          </a:p>
        </c:rich>
      </c:tx>
      <c:layout>
        <c:manualLayout>
          <c:xMode val="edge"/>
          <c:yMode val="edge"/>
          <c:x val="0.11974885844748859"/>
          <c:y val="3.0864197530864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32375000000000004"/>
          <c:y val="0.25507333120522097"/>
          <c:w val="0.40886867037961716"/>
          <c:h val="0.6796060331985528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27000"/>
              </a:sp3d>
            </c:spPr>
            <c:extLst>
              <c:ext xmlns:c16="http://schemas.microsoft.com/office/drawing/2014/chart" uri="{C3380CC4-5D6E-409C-BE32-E72D297353CC}">
                <c16:uniqueId val="{00000001-ADCB-4372-A4A0-7DBFD9D302EA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/>
              </a:sp3d>
            </c:spPr>
            <c:extLst>
              <c:ext xmlns:c16="http://schemas.microsoft.com/office/drawing/2014/chart" uri="{C3380CC4-5D6E-409C-BE32-E72D297353CC}">
                <c16:uniqueId val="{00000003-ADCB-4372-A4A0-7DBFD9D302EA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CB-4372-A4A0-7DBFD9D302EA}"/>
              </c:ext>
            </c:extLst>
          </c:dPt>
          <c:dLbls>
            <c:delete val="1"/>
          </c:dLbls>
          <c:val>
            <c:numRef>
              <c:f>Φύλλο5!$E$5:$G$5</c:f>
              <c:numCache>
                <c:formatCode>0.00%</c:formatCode>
                <c:ptCount val="3"/>
                <c:pt idx="0">
                  <c:v>0.67369999999999997</c:v>
                </c:pt>
                <c:pt idx="1">
                  <c:v>0.32629999999999998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CB-4372-A4A0-7DBFD9D302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0.30894</cdr:x>
      <cdr:y>0.61004</cdr:y>
    </cdr:from>
    <cdr:to>
      <cdr:x>0.73145</cdr:x>
      <cdr:y>0.94928</cdr:y>
    </cdr:to>
    <cdr:sp macro="" textlink="">
      <cdr:nvSpPr>
        <cdr:cNvPr id="2" name="Ορθογώνιο 1"/>
        <cdr:cNvSpPr/>
      </cdr:nvSpPr>
      <cdr:spPr>
        <a:xfrm xmlns:a="http://schemas.openxmlformats.org/drawingml/2006/main">
          <a:off x="1484039" y="1539585"/>
          <a:ext cx="2029589" cy="8561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el-G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  </a:t>
          </a:r>
          <a:r>
            <a:rPr lang="el-G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56,18</a:t>
          </a:r>
          <a:r>
            <a:rPr lang="el-GR" sz="1800" b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0.52034</cdr:x>
      <cdr:y>0.32737</cdr:y>
    </cdr:from>
    <cdr:to>
      <cdr:x>0.60709</cdr:x>
      <cdr:y>0.58804</cdr:y>
    </cdr:to>
    <cdr:cxnSp macro="">
      <cdr:nvCxnSpPr>
        <cdr:cNvPr id="4" name="Ευθύγραμμο βέλος σύνδεσης 3">
          <a:extLst xmlns:a="http://schemas.openxmlformats.org/drawingml/2006/main">
            <a:ext uri="{FF2B5EF4-FFF2-40B4-BE49-F238E27FC236}">
              <a16:creationId xmlns:a16="http://schemas.microsoft.com/office/drawing/2014/main" id="{92B0F5C2-B982-4FA3-D695-A3E830B32C1F}"/>
            </a:ext>
          </a:extLst>
        </cdr:cNvPr>
        <cdr:cNvCxnSpPr/>
      </cdr:nvCxnSpPr>
      <cdr:spPr>
        <a:xfrm xmlns:a="http://schemas.openxmlformats.org/drawingml/2006/main" flipV="1">
          <a:off x="2084597" y="678730"/>
          <a:ext cx="347519" cy="540446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accent4">
              <a:lumMod val="40000"/>
              <a:lumOff val="60000"/>
            </a:schemeClr>
          </a:solidFill>
          <a:tailEnd type="triangle"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0.11391</cdr:x>
      <cdr:y>0.05</cdr:y>
    </cdr:from>
    <cdr:to>
      <cdr:x>0.89053</cdr:x>
      <cdr:y>0.20333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86740" y="114300"/>
          <a:ext cx="4000500" cy="35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/>
        </a:p>
      </cdr:txBody>
    </cdr:sp>
  </cdr:relSizeAnchor>
  <cdr:relSizeAnchor xmlns:cdr="http://schemas.openxmlformats.org/drawingml/2006/chartDrawing">
    <cdr:from>
      <cdr:x>0.10207</cdr:x>
      <cdr:y>0.08667</cdr:y>
    </cdr:from>
    <cdr:to>
      <cdr:x>0.92604</cdr:x>
      <cdr:y>0.22667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25780" y="198120"/>
          <a:ext cx="424434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/>
        </a:p>
      </cdr:txBody>
    </cdr:sp>
  </cdr:relSizeAnchor>
  <cdr:relSizeAnchor xmlns:cdr="http://schemas.openxmlformats.org/drawingml/2006/chartDrawing">
    <cdr:from>
      <cdr:x>0.09615</cdr:x>
      <cdr:y>0.06333</cdr:y>
    </cdr:from>
    <cdr:to>
      <cdr:x>0.93047</cdr:x>
      <cdr:y>0.17333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95300" y="144780"/>
          <a:ext cx="429768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latin typeface="Palatino Linotype" panose="02040502050505030304" pitchFamily="18" charset="0"/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3CE538-2498-4013-ACE4-E80372566D2D}" type="datetime1">
              <a:rPr lang="el-GR" smtClean="0">
                <a:latin typeface="Palatino Linotype" panose="02040502050505030304" pitchFamily="18" charset="0"/>
              </a:rPr>
              <a:t>26/1/2026</a:t>
            </a:fld>
            <a:endParaRPr lang="el-GR">
              <a:latin typeface="Palatino Linotype" panose="02040502050505030304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latin typeface="Palatino Linotype" panose="02040502050505030304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el-GR" smtClean="0">
                <a:latin typeface="Palatino Linotype" panose="02040502050505030304" pitchFamily="18" charset="0"/>
              </a:rPr>
              <a:t>‹#›</a:t>
            </a:fld>
            <a:endParaRPr lang="el-GR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l-GR" noProof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D4CDCA77-8737-46C5-96BF-B604FD06759D}" type="datetime1">
              <a:rPr lang="el-GR" noProof="0" smtClean="0"/>
              <a:t>26/1/2026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1" smtClean="0"/>
              <a:pPr/>
              <a:t>1</a:t>
            </a:fld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400323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14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181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16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4939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ΔΗΜΟΣ ΧΑΛΑΝΔΡΙΟΥ – ΠΡΟΫΠΟΛΟΓΙΣΜΟΣ 2026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58961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4369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9228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9989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4861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10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57162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11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2029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l-GR" noProof="0" smtClean="0"/>
              <a:pPr/>
              <a:t>13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0722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0BE46685-9F8A-490E-8EA2-88F80528BF31}" type="datetime1">
              <a:rPr lang="el-GR" noProof="0" smtClean="0"/>
              <a:t>26/1/2026</a:t>
            </a:fld>
            <a:endParaRPr lang="el-GR" noProof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2336684-6F5C-413E-AB3D-008F2261DE46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ABCC015-9841-48D0-9FB1-349E362B9373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C39DDDF-FA3C-4EB3-A228-8DE9A52EFC01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Έλλειψη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>
              <a:latin typeface="Palatino Linotype" panose="02040502050505030304" pitchFamily="18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>
              <a:latin typeface="Palatino Linotype" panose="02040502050505030304" pitchFamily="18" charset="0"/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>
              <a:latin typeface="Palatino Linotype" panose="02040502050505030304" pitchFamily="18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58D1F02-B844-42BC-90FE-0622E953C3AE}" type="datetime1">
              <a:rPr lang="el-GR" noProof="0" smtClean="0"/>
              <a:t>26/1/2026</a:t>
            </a:fld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3" hasCustomPrompt="1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16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600">
                <a:latin typeface="Palatino Linotype" panose="020405020505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5A0604C-A70C-491B-B6D7-B1CB20C17B41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quarter" idx="13" hasCustomPrompt="1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  <a:endParaRPr lang="el-GR" dirty="0"/>
          </a:p>
        </p:txBody>
      </p:sp>
      <p:sp>
        <p:nvSpPr>
          <p:cNvPr id="13" name="Σύμβολο κράτησης θέσης περιεχομένου 12"/>
          <p:cNvSpPr>
            <a:spLocks noGrp="1"/>
          </p:cNvSpPr>
          <p:nvPr>
            <p:ph sz="quarter" idx="14" hasCustomPrompt="1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09B98DC-9E7C-4464-ABAB-3A5D8E9F5DD1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00EF402-1C6A-4D56-AB2F-394998F981B2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AFB50A-EC22-4044-A25E-E57ACBA6020B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>
                <a:latin typeface="Palatino Linotype" panose="02040502050505030304" pitchFamily="18" charset="0"/>
              </a:defRPr>
            </a:lvl1pPr>
            <a:lvl2pPr>
              <a:defRPr sz="2800">
                <a:latin typeface="Palatino Linotype" panose="02040502050505030304" pitchFamily="18" charset="0"/>
              </a:defRPr>
            </a:lvl2pPr>
            <a:lvl3pPr>
              <a:defRPr sz="24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BD9A97E-4939-4E41-9180-F7FBD5D13561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BD83DF1-F149-4E9E-88BE-A0D8614A2EE7}" type="datetime1">
              <a:rPr lang="el-GR" smtClean="0"/>
              <a:t>26/1/2026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Έλλειψη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l-GR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4CC10765-DE83-45BF-930F-E5692CC9E5E4}" type="datetime1">
              <a:rPr lang="el-GR" noProof="0" smtClean="0"/>
              <a:t>26/1/2026</a:t>
            </a:fld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401CF334-2D5C-4859-84A6-CA7E6E43FAEB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1155191"/>
          </a:xfrm>
        </p:spPr>
        <p:txBody>
          <a:bodyPr rtlCol="0"/>
          <a:lstStyle/>
          <a:p>
            <a:pPr rtl="0"/>
            <a:r>
              <a:rPr lang="el-GR" dirty="0"/>
              <a:t>ΠΡΟΫΠΟΛΟΓΙΣΜΟΣ 2026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subTitle" idx="1"/>
          </p:nvPr>
        </p:nvSpPr>
        <p:spPr>
          <a:xfrm>
            <a:off x="1828800" y="1993392"/>
            <a:ext cx="8534400" cy="4178808"/>
          </a:xfrm>
        </p:spPr>
        <p:txBody>
          <a:bodyPr rtlCol="0">
            <a:normAutofit/>
          </a:bodyPr>
          <a:lstStyle/>
          <a:p>
            <a:pPr rtl="0"/>
            <a:endParaRPr lang="el-GR" b="1" dirty="0">
              <a:latin typeface="Palatino Linotype" panose="02040502050505030304" pitchFamily="18" charset="0"/>
            </a:endParaRPr>
          </a:p>
          <a:p>
            <a:pPr rtl="0"/>
            <a:endParaRPr lang="el-GR" b="1" dirty="0"/>
          </a:p>
          <a:p>
            <a:pPr rtl="0"/>
            <a:r>
              <a:rPr lang="el-GR" sz="3600" b="1" i="1" dirty="0">
                <a:solidFill>
                  <a:schemeClr val="accent1">
                    <a:lumMod val="50000"/>
                  </a:schemeClr>
                </a:solidFill>
              </a:rPr>
              <a:t>106.165.266,31€ </a:t>
            </a:r>
          </a:p>
          <a:p>
            <a:pPr rtl="0"/>
            <a:endParaRPr lang="el-GR" b="1" dirty="0"/>
          </a:p>
          <a:p>
            <a:pPr rtl="0"/>
            <a:endParaRPr lang="el-GR" b="1" dirty="0"/>
          </a:p>
          <a:p>
            <a:r>
              <a:rPr lang="el-GR" sz="4000" b="1" dirty="0"/>
              <a:t>ΔΗΜΟΥ ΧΑΛΑΝΔΡΙΟΥ</a:t>
            </a:r>
          </a:p>
          <a:p>
            <a:pPr rtl="0"/>
            <a:endParaRPr lang="el-GR" b="1" dirty="0"/>
          </a:p>
          <a:p>
            <a:pPr rtl="0"/>
            <a:endParaRPr lang="el-GR" b="1" dirty="0"/>
          </a:p>
          <a:p>
            <a:pPr rtl="0"/>
            <a:endParaRPr lang="el-GR" b="1" dirty="0">
              <a:latin typeface="Palatino Linotype" panose="02040502050505030304" pitchFamily="18" charset="0"/>
            </a:endParaRPr>
          </a:p>
          <a:p>
            <a:pPr rtl="0"/>
            <a:endParaRPr lang="el-GR" b="1" dirty="0"/>
          </a:p>
          <a:p>
            <a:pPr rtl="0"/>
            <a:endParaRPr lang="el-GR" b="1" dirty="0">
              <a:latin typeface="Palatino Linotype" panose="02040502050505030304" pitchFamily="18" charset="0"/>
            </a:endParaRPr>
          </a:p>
          <a:p>
            <a:pPr rtl="0"/>
            <a:endParaRPr lang="el-GR" b="1" dirty="0"/>
          </a:p>
          <a:p>
            <a:pPr rtl="0"/>
            <a:endParaRPr lang="el-GR" b="1" dirty="0">
              <a:latin typeface="Palatino Linotype" panose="02040502050505030304" pitchFamily="18" charset="0"/>
            </a:endParaRPr>
          </a:p>
          <a:p>
            <a:pPr rtl="0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420624"/>
            <a:ext cx="10972800" cy="1508760"/>
          </a:xfrm>
        </p:spPr>
        <p:txBody>
          <a:bodyPr rtlCol="0"/>
          <a:lstStyle/>
          <a:p>
            <a:br>
              <a:rPr lang="el-GR" sz="2800" b="1" u="sng" dirty="0"/>
            </a:br>
            <a:br>
              <a:rPr lang="el-GR" sz="2800" b="1" u="sng" dirty="0"/>
            </a:br>
            <a:br>
              <a:rPr lang="el-GR" sz="2800" b="1" u="sng" dirty="0"/>
            </a:br>
            <a:br>
              <a:rPr lang="el-GR" sz="2800" b="1" u="sng" dirty="0"/>
            </a:br>
            <a:r>
              <a:rPr lang="el-GR" sz="2800" b="1" u="sng" dirty="0"/>
              <a:t>Έσοδα και Έξοδα βάση τη πηγή χρηματοδότησης</a:t>
            </a:r>
            <a:br>
              <a:rPr lang="el-GR" dirty="0"/>
            </a:br>
            <a:endParaRPr lang="el-GR" sz="2400" dirty="0">
              <a:latin typeface="Tahoma" panose="020B060403050404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2E80DC4-C2C4-90ED-E537-E881E8111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55107"/>
              </p:ext>
            </p:extLst>
          </p:nvPr>
        </p:nvGraphicFramePr>
        <p:xfrm>
          <a:off x="1106424" y="2432304"/>
          <a:ext cx="9619489" cy="330704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5485">
                  <a:extLst>
                    <a:ext uri="{9D8B030D-6E8A-4147-A177-3AD203B41FA5}">
                      <a16:colId xmlns:a16="http://schemas.microsoft.com/office/drawing/2014/main" val="656457152"/>
                    </a:ext>
                  </a:extLst>
                </a:gridCol>
                <a:gridCol w="3200791">
                  <a:extLst>
                    <a:ext uri="{9D8B030D-6E8A-4147-A177-3AD203B41FA5}">
                      <a16:colId xmlns:a16="http://schemas.microsoft.com/office/drawing/2014/main" val="3480176794"/>
                    </a:ext>
                  </a:extLst>
                </a:gridCol>
                <a:gridCol w="1520668">
                  <a:extLst>
                    <a:ext uri="{9D8B030D-6E8A-4147-A177-3AD203B41FA5}">
                      <a16:colId xmlns:a16="http://schemas.microsoft.com/office/drawing/2014/main" val="2859082531"/>
                    </a:ext>
                  </a:extLst>
                </a:gridCol>
                <a:gridCol w="1660304">
                  <a:extLst>
                    <a:ext uri="{9D8B030D-6E8A-4147-A177-3AD203B41FA5}">
                      <a16:colId xmlns:a16="http://schemas.microsoft.com/office/drawing/2014/main" val="3628244994"/>
                    </a:ext>
                  </a:extLst>
                </a:gridCol>
                <a:gridCol w="1526974">
                  <a:extLst>
                    <a:ext uri="{9D8B030D-6E8A-4147-A177-3AD203B41FA5}">
                      <a16:colId xmlns:a16="http://schemas.microsoft.com/office/drawing/2014/main" val="693640230"/>
                    </a:ext>
                  </a:extLst>
                </a:gridCol>
                <a:gridCol w="1415267">
                  <a:extLst>
                    <a:ext uri="{9D8B030D-6E8A-4147-A177-3AD203B41FA5}">
                      <a16:colId xmlns:a16="http://schemas.microsoft.com/office/drawing/2014/main" val="1970156844"/>
                    </a:ext>
                  </a:extLst>
                </a:gridCol>
              </a:tblGrid>
              <a:tr h="227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ΠΗΓΗ ΧΡΗΜΑΤΟΔΟΤΗΣΗΣ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ΕΣΟΔΑ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ΕΞΟΔΑ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ΠΟΣΟ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6842861"/>
                  </a:ext>
                </a:extLst>
              </a:tr>
              <a:tr h="43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0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Αφορά τον τακτικό προϋπολογισμό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54.714.363,51 €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71.435.251,22 €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16.720.887,71 €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3203378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1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Εθνικό σκέλος του ΠΔΕ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12.668.175,11 €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12.668.175,11 €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0,00 €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1018959"/>
                  </a:ext>
                </a:extLst>
              </a:tr>
              <a:tr h="43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2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Συγχρηματοδοτούμενο σκέλος του ΠΔΕ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6.568.107,73 €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6.568.107,73 €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0,00 €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834261"/>
                  </a:ext>
                </a:extLst>
              </a:tr>
              <a:tr h="997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3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Ταμείο Ανάκαμψης και Ανθεκτικότητας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3.696.498,17 €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3.738.276,00 €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41.777,83 €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ΧΡΗΜΑΤΙΚΟ ΥΠΟΛΟΙΠΟ ΑΠΌ ΤΑΜΕΙΟ ΑΝΑΚΑΜΨΗΣ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366425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4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Πράσινο Ταμείο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2.536.049,50 €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2.536.049,50 €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0,00 €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80356929"/>
                  </a:ext>
                </a:extLst>
              </a:tr>
              <a:tr h="43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0">
                          <a:effectLst/>
                        </a:rPr>
                        <a:t>5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Πρόγραμμα ΦΙΛΟΔΗΜΟΣ Ι Αντώνης Τρίτσης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9.219.406,75 €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9.219.406,75 €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0,00 €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2185695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</a:rPr>
                        <a:t>89.402.600,77 €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</a:rPr>
                        <a:t>106.165.266,31 €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</a:rPr>
                        <a:t>16.762.665,54 €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179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BDD926B-F5CD-81CC-82F0-9AD919CA6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4186"/>
              </p:ext>
            </p:extLst>
          </p:nvPr>
        </p:nvGraphicFramePr>
        <p:xfrm>
          <a:off x="1219200" y="452016"/>
          <a:ext cx="9458962" cy="51313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28457">
                  <a:extLst>
                    <a:ext uri="{9D8B030D-6E8A-4147-A177-3AD203B41FA5}">
                      <a16:colId xmlns:a16="http://schemas.microsoft.com/office/drawing/2014/main" val="362335684"/>
                    </a:ext>
                  </a:extLst>
                </a:gridCol>
                <a:gridCol w="1447465">
                  <a:extLst>
                    <a:ext uri="{9D8B030D-6E8A-4147-A177-3AD203B41FA5}">
                      <a16:colId xmlns:a16="http://schemas.microsoft.com/office/drawing/2014/main" val="874372172"/>
                    </a:ext>
                  </a:extLst>
                </a:gridCol>
                <a:gridCol w="4223621">
                  <a:extLst>
                    <a:ext uri="{9D8B030D-6E8A-4147-A177-3AD203B41FA5}">
                      <a16:colId xmlns:a16="http://schemas.microsoft.com/office/drawing/2014/main" val="1728101652"/>
                    </a:ext>
                  </a:extLst>
                </a:gridCol>
                <a:gridCol w="3459419">
                  <a:extLst>
                    <a:ext uri="{9D8B030D-6E8A-4147-A177-3AD203B41FA5}">
                      <a16:colId xmlns:a16="http://schemas.microsoft.com/office/drawing/2014/main" val="1236630711"/>
                    </a:ext>
                  </a:extLst>
                </a:gridCol>
              </a:tblGrid>
              <a:tr h="2168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ΣΥΝΟΠΤΙΚΟΣ ΠΙΝΑΚΑΣ ΕΣΟΔΩΝ 2026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87767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Α/Α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Μείζονες Κατηγορίες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Περιγραφή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Προβλέψεις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extLst>
                  <a:ext uri="{0D108BD9-81ED-4DB2-BD59-A6C34878D82A}">
                    <a16:rowId xmlns:a16="http://schemas.microsoft.com/office/drawing/2014/main" val="3312435763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11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Φόροι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22.830.000,00 €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3159256875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12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Κοινωνικές εισφορές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4212208888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Μεταβιβάσεις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37.426.803,77 €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635019801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14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Πωλήσεις αγαθών και υπηρεσιών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2.650.000,00 €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439108052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5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15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Λοιπά τρέχοντα έσοδα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6.550.000,00 €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108107283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6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31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Πωλήσεις παγίων περιουσιακών στοιχείων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10.000,00 €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522286582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7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32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Πωλήσεις Αποθεμάτων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1734417072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8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Πωλήσεις Τιμαλφών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621427407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9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Χρεωστικοί τίτλοι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998830151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10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44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Δάνεια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0,00 €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539373213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11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45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Συμμετοχικοί τίτλοι και μερίδια επενδυτικών κεφαλαίων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462531839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12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49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Προκαταβολές και λοιπές απαιτήσεις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46.000,00 €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048637722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53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Χρεωστικοί τίτλοι (υποχρεώσεις)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1076020917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14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54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Δάνεια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10.630.547,00 €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750532303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15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59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Ληφθείσες προκαταβολές και λοιπές υποχρεώσεις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9.259.250,00 €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178066226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400" kern="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  <a:latin typeface="+mn-lt"/>
                        </a:rPr>
                        <a:t>ΣΥΝΟΛΟ</a:t>
                      </a:r>
                      <a:endParaRPr lang="el-GR" sz="1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  <a:latin typeface="+mn-lt"/>
                        </a:rPr>
                        <a:t>89.402.600,77 €</a:t>
                      </a:r>
                      <a:endParaRPr lang="el-GR" sz="1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796523022"/>
                  </a:ext>
                </a:extLst>
              </a:tr>
              <a:tr h="2168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1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4C41305E-0FAE-04A7-5494-29313FCF2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59543"/>
              </p:ext>
            </p:extLst>
          </p:nvPr>
        </p:nvGraphicFramePr>
        <p:xfrm>
          <a:off x="1386840" y="1137920"/>
          <a:ext cx="9418320" cy="506781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52470">
                  <a:extLst>
                    <a:ext uri="{9D8B030D-6E8A-4147-A177-3AD203B41FA5}">
                      <a16:colId xmlns:a16="http://schemas.microsoft.com/office/drawing/2014/main" val="717770222"/>
                    </a:ext>
                  </a:extLst>
                </a:gridCol>
                <a:gridCol w="1401010">
                  <a:extLst>
                    <a:ext uri="{9D8B030D-6E8A-4147-A177-3AD203B41FA5}">
                      <a16:colId xmlns:a16="http://schemas.microsoft.com/office/drawing/2014/main" val="2179528677"/>
                    </a:ext>
                  </a:extLst>
                </a:gridCol>
                <a:gridCol w="4088065">
                  <a:extLst>
                    <a:ext uri="{9D8B030D-6E8A-4147-A177-3AD203B41FA5}">
                      <a16:colId xmlns:a16="http://schemas.microsoft.com/office/drawing/2014/main" val="2334002395"/>
                    </a:ext>
                  </a:extLst>
                </a:gridCol>
                <a:gridCol w="3376775">
                  <a:extLst>
                    <a:ext uri="{9D8B030D-6E8A-4147-A177-3AD203B41FA5}">
                      <a16:colId xmlns:a16="http://schemas.microsoft.com/office/drawing/2014/main" val="164786729"/>
                    </a:ext>
                  </a:extLst>
                </a:gridCol>
              </a:tblGrid>
              <a:tr h="2633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b="1" kern="0" dirty="0">
                          <a:effectLst/>
                          <a:latin typeface="+mn-lt"/>
                        </a:rPr>
                        <a:t>ΣΥΝΟΠΤΙΚΟΣ ΠΙΝΑΚΑΣ ΕΞΟΔΩΝ 2026</a:t>
                      </a:r>
                      <a:endParaRPr lang="el-GR" sz="16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820970"/>
                  </a:ext>
                </a:extLst>
              </a:tr>
              <a:tr h="14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900" kern="0">
                          <a:effectLst/>
                          <a:latin typeface="+mn-lt"/>
                        </a:rPr>
                        <a:t>Α/Α</a:t>
                      </a:r>
                      <a:endParaRPr lang="el-GR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900" kern="0">
                          <a:effectLst/>
                          <a:latin typeface="+mn-lt"/>
                        </a:rPr>
                        <a:t>Μείζονες Κατηγορίες</a:t>
                      </a:r>
                      <a:endParaRPr lang="el-GR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900" kern="0">
                          <a:effectLst/>
                          <a:latin typeface="+mn-lt"/>
                        </a:rPr>
                        <a:t>Περιγραφή</a:t>
                      </a:r>
                      <a:endParaRPr lang="el-GR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900" kern="0" dirty="0">
                          <a:effectLst/>
                          <a:latin typeface="+mn-lt"/>
                        </a:rPr>
                        <a:t>Προβλέψεις</a:t>
                      </a:r>
                      <a:endParaRPr lang="el-GR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ctr"/>
                </a:tc>
                <a:extLst>
                  <a:ext uri="{0D108BD9-81ED-4DB2-BD59-A6C34878D82A}">
                    <a16:rowId xmlns:a16="http://schemas.microsoft.com/office/drawing/2014/main" val="1416657967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21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Παροχές σε εργαζόμενους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21.724.711,68 €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592240754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2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22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Κοινωνικές παροχές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1.057.546,98 €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1914638854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3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Μεταβιβάσεις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4.785.740,97 €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729860111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4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24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Αγαθά και υπηρεσίες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21.908.456,18 €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1445868045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5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25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Επιδοτήσεις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                 -  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701810295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6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26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Τόκοι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426.768,57 €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111949778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7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27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Λοιπές δαπάνες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387.500,00 €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607770246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9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31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Αγορές παγίων περιουσιακών στοιχείων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44.681.083,73 €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3490724257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10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32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Αγορές Αποθεμάτων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12.000,00 €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89708107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11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33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Αγορές Τιμαλφών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                 -  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879396372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12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43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Χρεωστικοί τίτλοι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                 -  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812794106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13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44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Δάνεια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                 -  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872094566"/>
                  </a:ext>
                </a:extLst>
              </a:tr>
              <a:tr h="474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14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45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Συμμετοχικοί τίτλοι και μερίδια επενδυτικών κεφαλαίων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                 -  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808601070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15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49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Προκαταβολές και λοιπές απαιτήσεις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46.000,00 €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790462803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16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53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Χρεωστικοί τίτλοι (υποχρεώσεις)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                        -  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2265847835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  <a:latin typeface="+mn-lt"/>
                        </a:rPr>
                        <a:t>17</a:t>
                      </a:r>
                      <a:endParaRPr lang="el-G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54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Δάνεια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1.240.657,20 €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3701576735"/>
                  </a:ext>
                </a:extLst>
              </a:tr>
              <a:tr h="4747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18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59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Ληφθείσες προκαταβολές και λοιπές υποχρεώσεις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                          9.894.801,00 € 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1064787387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2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1200" kern="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kern="0" dirty="0">
                          <a:effectLst/>
                          <a:latin typeface="+mn-lt"/>
                        </a:rPr>
                        <a:t>ΣΥΝΟΛΟ</a:t>
                      </a:r>
                      <a:endParaRPr lang="el-GR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  <a:latin typeface="+mn-lt"/>
                        </a:rPr>
                        <a:t>   106.165.266,31 € </a:t>
                      </a:r>
                      <a:endParaRPr lang="el-GR" sz="1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5" marR="41985" marT="0" marB="0" anchor="b"/>
                </a:tc>
                <a:extLst>
                  <a:ext uri="{0D108BD9-81ED-4DB2-BD59-A6C34878D82A}">
                    <a16:rowId xmlns:a16="http://schemas.microsoft.com/office/drawing/2014/main" val="46917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338327"/>
            <a:ext cx="10972800" cy="950973"/>
          </a:xfrm>
        </p:spPr>
        <p:txBody>
          <a:bodyPr rtlCol="0"/>
          <a:lstStyle/>
          <a:p>
            <a:pPr rtl="0">
              <a:lnSpc>
                <a:spcPts val="2000"/>
              </a:lnSpc>
            </a:pPr>
            <a:r>
              <a:rPr lang="el-GR" sz="2400" b="1" dirty="0"/>
              <a:t>ΙΣΟΣΚΕΛΙΣΜΟΣ ΠΡΟΥΠΟΛΟΓΙΣΜΟΥ ΒΑΣΗ ΤΗΣ ΠΡΟΒΛΕΨΗΣ</a:t>
            </a:r>
            <a:br>
              <a:rPr lang="el-GR" sz="2400" b="1" dirty="0"/>
            </a:br>
            <a:r>
              <a:rPr lang="el-GR" sz="2400" b="1" dirty="0"/>
              <a:t> ΧΡΗΜΑΤΙΚΟΥ ΥΠΟΛΟΙΠΟΥ </a:t>
            </a:r>
            <a:endParaRPr lang="el-GR" sz="2400" b="1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328235"/>
            <a:ext cx="10972800" cy="5249672"/>
          </a:xfrm>
        </p:spPr>
        <p:txBody>
          <a:bodyPr rtlCol="0"/>
          <a:lstStyle/>
          <a:p>
            <a:pPr marL="0" indent="0" algn="ctr">
              <a:buNone/>
            </a:pPr>
            <a:endParaRPr lang="el-GR" b="1" u="sng" dirty="0"/>
          </a:p>
          <a:p>
            <a:pPr marL="0" indent="0" algn="ctr">
              <a:buNone/>
            </a:pPr>
            <a:r>
              <a:rPr lang="el-GR" b="1" u="sng" dirty="0"/>
              <a:t>Χρηματικό Υπόλοιπο</a:t>
            </a:r>
            <a:endParaRPr lang="el-GR" dirty="0"/>
          </a:p>
          <a:p>
            <a:pPr marL="0" indent="0">
              <a:buNone/>
            </a:pPr>
            <a:r>
              <a:rPr lang="el-GR" sz="2000" dirty="0"/>
              <a:t>Σύμφωνα με τις οδηγίες κατάρτισης του προϋπολογισμού το χρηματικό υπόλοιπο του έτους 2025 που μεταφέρεται στην χρήση 2026, </a:t>
            </a:r>
            <a:r>
              <a:rPr lang="el-GR" sz="2000" b="1" dirty="0"/>
              <a:t>καλύπτει το έλλειμμα που προκύπτει από τα προϋπολογισμένα έσοδα σε σχέση με τα προϋπολογισμένα έξοδα.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497088E1-B506-F9C6-EDF6-1BC42F51D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85641"/>
              </p:ext>
            </p:extLst>
          </p:nvPr>
        </p:nvGraphicFramePr>
        <p:xfrm>
          <a:off x="1773936" y="3428998"/>
          <a:ext cx="7863839" cy="314890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38792">
                  <a:extLst>
                    <a:ext uri="{9D8B030D-6E8A-4147-A177-3AD203B41FA5}">
                      <a16:colId xmlns:a16="http://schemas.microsoft.com/office/drawing/2014/main" val="3371552036"/>
                    </a:ext>
                  </a:extLst>
                </a:gridCol>
                <a:gridCol w="4368885">
                  <a:extLst>
                    <a:ext uri="{9D8B030D-6E8A-4147-A177-3AD203B41FA5}">
                      <a16:colId xmlns:a16="http://schemas.microsoft.com/office/drawing/2014/main" val="688803968"/>
                    </a:ext>
                  </a:extLst>
                </a:gridCol>
                <a:gridCol w="3156162">
                  <a:extLst>
                    <a:ext uri="{9D8B030D-6E8A-4147-A177-3AD203B41FA5}">
                      <a16:colId xmlns:a16="http://schemas.microsoft.com/office/drawing/2014/main" val="2727028184"/>
                    </a:ext>
                  </a:extLst>
                </a:gridCol>
              </a:tblGrid>
              <a:tr h="333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 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ΧΡΗΜΑΤΙΚΑ ΔΙΑΘΕΣΙΜΑ ΠΡΟΕΡΧΟΜΕΝΑ ΑΠΟ: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ΠΡΟΒΛΕΨΗ ΠΟΣΟΥ 31.12.2025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466699"/>
                  </a:ext>
                </a:extLst>
              </a:tr>
              <a:tr h="552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1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ΠΡΟΓΡΑΜΜΑ ΔΗΜΟΣΙΩΝ ΕΠΕΝΔΥΣΕΩΝ (ΕΘΝΙΚΟ ΚΑΙ ΣΥΓΧΡΗΜΑΤΟΔΟΤΟΥΜΕΝΟ)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 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3472218"/>
                  </a:ext>
                </a:extLst>
              </a:tr>
              <a:tr h="33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2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ΤΑΜΕΙΟ ΑΝΑΚΑΜΨΗΣ ΚΑΙ ΑΝΘΕΚΤΙΚΟΤΗΤΑΣ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                                         41.778,00€  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120565"/>
                  </a:ext>
                </a:extLst>
              </a:tr>
              <a:tr h="33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3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ΤΕΛΗ ΚΑΘΑΡΙΟΤΗΤΑΣ ΚΑΙ ΗΛΕΚΤΡΟΦΩΤΙΣΜΟΥ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                                       2.100.538,00€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752121"/>
                  </a:ext>
                </a:extLst>
              </a:tr>
              <a:tr h="33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4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ΤΕΛΗ ΥΔΡΕΥΣΗΣ - ΑΡΔΕΥΣΗΣ - ΑΠΟΧΕΤΕΥΣΗΣ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                                              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690198"/>
                  </a:ext>
                </a:extLst>
              </a:tr>
              <a:tr h="33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5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ΛΟΙΠΑ ΕΙΔΙΚΕΥΜΕΝΑ ΕΣΟΔΑ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                                          667.499,00€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5059786"/>
                  </a:ext>
                </a:extLst>
              </a:tr>
              <a:tr h="33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6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ΑΝΕΙΔΙΚΕΥΤΑ ΕΣΟΔΑ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 dirty="0">
                          <a:effectLst/>
                        </a:rPr>
                        <a:t>                                    13.952.850,54€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407579"/>
                  </a:ext>
                </a:extLst>
              </a:tr>
              <a:tr h="311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0">
                          <a:effectLst/>
                        </a:rPr>
                        <a:t> 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>
                          <a:effectLst/>
                        </a:rPr>
                        <a:t>ΣΥΝΟΛΙΚΟ ΠΟΣΟ =</a:t>
                      </a:r>
                      <a:endParaRPr lang="el-GR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0" dirty="0">
                          <a:effectLst/>
                        </a:rPr>
                        <a:t>                                   16.762.665,54€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386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92024"/>
            <a:ext cx="10972800" cy="539496"/>
          </a:xfrm>
        </p:spPr>
        <p:txBody>
          <a:bodyPr rtlCol="0"/>
          <a:lstStyle/>
          <a:p>
            <a:pPr rtl="0"/>
            <a:r>
              <a:rPr lang="el-GR" sz="2400" b="1" dirty="0"/>
              <a:t>ΥΠΗΡΕΣΙΑ 55 - ΚΟΙΝΩΝΙΚΗ ΠΟΛΙΤΙΚΗ </a:t>
            </a:r>
            <a:endParaRPr lang="el-GR" sz="2400" b="1" dirty="0">
              <a:latin typeface="Tahoma" panose="020B0604030504040204" pitchFamily="34" charset="0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D16E6F-2BFF-3173-83C2-524438ED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l-GR" sz="2000" dirty="0"/>
              <a:t>   ΕΞΟΔΑ </a:t>
            </a:r>
            <a:r>
              <a:rPr lang="el-GR" dirty="0"/>
              <a:t>            5.289.418,59€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46B7CA-E8DE-049A-2E27-B4B3BE430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ΕΣΟΔΑ             </a:t>
            </a:r>
            <a:r>
              <a:rPr lang="el-GR" dirty="0"/>
              <a:t>3.448.507,45€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l-GR" dirty="0">
                <a:latin typeface="Palatino Linotype" panose="02040502050505030304" pitchFamily="18" charset="0"/>
              </a:rPr>
              <a:t>	</a:t>
            </a:r>
          </a:p>
          <a:p>
            <a:pPr marL="0" indent="0" algn="ctr" rtl="0">
              <a:buNone/>
            </a:pP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0F77DF7D-02B8-1A5F-8F5E-6148B370C1FF}"/>
              </a:ext>
            </a:extLst>
          </p:cNvPr>
          <p:cNvSpPr/>
          <p:nvPr/>
        </p:nvSpPr>
        <p:spPr>
          <a:xfrm flipV="1">
            <a:off x="2590631" y="1905000"/>
            <a:ext cx="420624" cy="1402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err="1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EFE50560-B014-BB5C-A26C-BA81E506C3F9}"/>
              </a:ext>
            </a:extLst>
          </p:cNvPr>
          <p:cNvSpPr/>
          <p:nvPr/>
        </p:nvSpPr>
        <p:spPr>
          <a:xfrm flipV="1">
            <a:off x="7769352" y="1927860"/>
            <a:ext cx="420624" cy="1402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err="1"/>
          </a:p>
        </p:txBody>
      </p:sp>
      <p:graphicFrame>
        <p:nvGraphicFramePr>
          <p:cNvPr id="25" name="Θέση περιεχομένου 24">
            <a:extLst>
              <a:ext uri="{FF2B5EF4-FFF2-40B4-BE49-F238E27FC236}">
                <a16:creationId xmlns:a16="http://schemas.microsoft.com/office/drawing/2014/main" id="{18EC789F-9C72-DCDA-EE13-BC0A9F43AC9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23063780"/>
              </p:ext>
            </p:extLst>
          </p:nvPr>
        </p:nvGraphicFramePr>
        <p:xfrm>
          <a:off x="6309359" y="2537460"/>
          <a:ext cx="5388863" cy="22263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32590">
                  <a:extLst>
                    <a:ext uri="{9D8B030D-6E8A-4147-A177-3AD203B41FA5}">
                      <a16:colId xmlns:a16="http://schemas.microsoft.com/office/drawing/2014/main" val="2508837875"/>
                    </a:ext>
                  </a:extLst>
                </a:gridCol>
                <a:gridCol w="2525011">
                  <a:extLst>
                    <a:ext uri="{9D8B030D-6E8A-4147-A177-3AD203B41FA5}">
                      <a16:colId xmlns:a16="http://schemas.microsoft.com/office/drawing/2014/main" val="737654810"/>
                    </a:ext>
                  </a:extLst>
                </a:gridCol>
                <a:gridCol w="1731262">
                  <a:extLst>
                    <a:ext uri="{9D8B030D-6E8A-4147-A177-3AD203B41FA5}">
                      <a16:colId xmlns:a16="http://schemas.microsoft.com/office/drawing/2014/main" val="2540484787"/>
                    </a:ext>
                  </a:extLst>
                </a:gridCol>
              </a:tblGrid>
              <a:tr h="4022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Μείζονες Κατηγορίες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Περιγραφή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Προβλέψεις 2026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928946189"/>
                  </a:ext>
                </a:extLst>
              </a:tr>
              <a:tr h="3131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Παροχές σε εργαζόμενους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3.868.900,00 €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647437638"/>
                  </a:ext>
                </a:extLst>
              </a:tr>
              <a:tr h="227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Κοινωνικές παροχές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841.753,37 €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2625830783"/>
                  </a:ext>
                </a:extLst>
              </a:tr>
              <a:tr h="2547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Μεταβιβάσεις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20.000,00 €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1090614142"/>
                  </a:ext>
                </a:extLst>
              </a:tr>
              <a:tr h="2175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Αγαθά και υπηρεσίες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522.233,22 €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41681399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Αγορές παγίων περιουσιακών στοιχείων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34.532,00 €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3768459081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32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Αγορές Αποθεμάτων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2.000,00 €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45" marR="8845" marT="8845" marB="0" anchor="ctr"/>
                </a:tc>
                <a:extLst>
                  <a:ext uri="{0D108BD9-81ED-4DB2-BD59-A6C34878D82A}">
                    <a16:rowId xmlns:a16="http://schemas.microsoft.com/office/drawing/2014/main" val="2796361110"/>
                  </a:ext>
                </a:extLst>
              </a:tr>
            </a:tbl>
          </a:graphicData>
        </a:graphic>
      </p:graphicFrame>
      <p:graphicFrame>
        <p:nvGraphicFramePr>
          <p:cNvPr id="26" name="Πίνακας 25">
            <a:extLst>
              <a:ext uri="{FF2B5EF4-FFF2-40B4-BE49-F238E27FC236}">
                <a16:creationId xmlns:a16="http://schemas.microsoft.com/office/drawing/2014/main" id="{18A8ADC5-30E0-E676-41BD-1D110752A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95748"/>
              </p:ext>
            </p:extLst>
          </p:nvPr>
        </p:nvGraphicFramePr>
        <p:xfrm>
          <a:off x="609601" y="2458720"/>
          <a:ext cx="5105399" cy="14599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09039">
                  <a:extLst>
                    <a:ext uri="{9D8B030D-6E8A-4147-A177-3AD203B41FA5}">
                      <a16:colId xmlns:a16="http://schemas.microsoft.com/office/drawing/2014/main" val="3738002461"/>
                    </a:ext>
                  </a:extLst>
                </a:gridCol>
                <a:gridCol w="2050049">
                  <a:extLst>
                    <a:ext uri="{9D8B030D-6E8A-4147-A177-3AD203B41FA5}">
                      <a16:colId xmlns:a16="http://schemas.microsoft.com/office/drawing/2014/main" val="3107062435"/>
                    </a:ext>
                  </a:extLst>
                </a:gridCol>
                <a:gridCol w="1846311">
                  <a:extLst>
                    <a:ext uri="{9D8B030D-6E8A-4147-A177-3AD203B41FA5}">
                      <a16:colId xmlns:a16="http://schemas.microsoft.com/office/drawing/2014/main" val="2713719627"/>
                    </a:ext>
                  </a:extLst>
                </a:gridCol>
              </a:tblGrid>
              <a:tr h="5222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Μείζονες Κατηγορίες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Περιγραφή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b="1" u="none" strike="noStrike" dirty="0">
                          <a:effectLst/>
                        </a:rPr>
                        <a:t>Προβλέψεις 2026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1712781"/>
                  </a:ext>
                </a:extLst>
              </a:tr>
              <a:tr h="2583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Μεταβιβάσεις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2.348.507,45 €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4988583"/>
                  </a:ext>
                </a:extLst>
              </a:tr>
              <a:tr h="2434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Πωλήσεις αγαθών και υπηρεσιών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100.000,00 €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156990"/>
                  </a:ext>
                </a:extLst>
              </a:tr>
              <a:tr h="2431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Λοιπά τρέχοντα έσοδα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1.000.000,00 €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573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7C52AA91-4844-D168-289E-C3766648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299"/>
            <a:ext cx="10972800" cy="443620"/>
          </a:xfrm>
        </p:spPr>
        <p:txBody>
          <a:bodyPr/>
          <a:lstStyle/>
          <a:p>
            <a:r>
              <a:rPr lang="el-GR" sz="1800" b="1" dirty="0"/>
              <a:t>Προϋπολογισθείσα δαπάνη για οικονομικά βοηθήματα ανά  έτος  (2014-2026</a:t>
            </a:r>
            <a:r>
              <a:rPr lang="el-GR" sz="1800" dirty="0"/>
              <a:t>)</a:t>
            </a:r>
          </a:p>
        </p:txBody>
      </p:sp>
      <p:graphicFrame>
        <p:nvGraphicFramePr>
          <p:cNvPr id="8" name="4 - Γράφημα">
            <a:extLst>
              <a:ext uri="{FF2B5EF4-FFF2-40B4-BE49-F238E27FC236}">
                <a16:creationId xmlns:a16="http://schemas.microsoft.com/office/drawing/2014/main" id="{D85997BF-51C2-686C-D393-2FBB125C2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746239"/>
              </p:ext>
            </p:extLst>
          </p:nvPr>
        </p:nvGraphicFramePr>
        <p:xfrm>
          <a:off x="796705" y="1113577"/>
          <a:ext cx="10785696" cy="499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06BDF8C6-E15E-E493-B9BE-D671938D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10972800" cy="585216"/>
          </a:xfrm>
        </p:spPr>
        <p:txBody>
          <a:bodyPr/>
          <a:lstStyle/>
          <a:p>
            <a:r>
              <a:rPr lang="el-GR" sz="2400" b="1" dirty="0"/>
              <a:t>ΣΥΝΟΛΙΚΗ ΔΑΠΑΝΗ ΜΙΣΘΟΔΟΣΙΑΣ ΠΡΟΫΠΟΛΟΓΙΣΜΟΥ 2026</a:t>
            </a:r>
          </a:p>
        </p:txBody>
      </p:sp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id="{BB0F247F-C1AE-3BD5-4EAD-78D80C0C3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56280"/>
              </p:ext>
            </p:extLst>
          </p:nvPr>
        </p:nvGraphicFramePr>
        <p:xfrm>
          <a:off x="1298448" y="1088137"/>
          <a:ext cx="9379712" cy="558932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87100">
                  <a:extLst>
                    <a:ext uri="{9D8B030D-6E8A-4147-A177-3AD203B41FA5}">
                      <a16:colId xmlns:a16="http://schemas.microsoft.com/office/drawing/2014/main" val="217236917"/>
                    </a:ext>
                  </a:extLst>
                </a:gridCol>
                <a:gridCol w="6400828">
                  <a:extLst>
                    <a:ext uri="{9D8B030D-6E8A-4147-A177-3AD203B41FA5}">
                      <a16:colId xmlns:a16="http://schemas.microsoft.com/office/drawing/2014/main" val="3524442841"/>
                    </a:ext>
                  </a:extLst>
                </a:gridCol>
                <a:gridCol w="2191784">
                  <a:extLst>
                    <a:ext uri="{9D8B030D-6E8A-4147-A177-3AD203B41FA5}">
                      <a16:colId xmlns:a16="http://schemas.microsoft.com/office/drawing/2014/main" val="243585497"/>
                    </a:ext>
                  </a:extLst>
                </a:gridCol>
              </a:tblGrid>
              <a:tr h="548628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+mn-lt"/>
                        </a:rPr>
                        <a:t>ΜΙΣΘΟΔΟΣΙΑ ΑΝΑ ΥΠΗΡΕΣΙΑ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9711"/>
                  </a:ext>
                </a:extLst>
              </a:tr>
              <a:tr h="3672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ΓΕΝΙΚΕΣ ΥΠΗΡΕΣΙΕΣ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500.800,00 €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2191971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10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ΟΙΚΟΝΟΜΙΚΕΣ ΚΑΙ ΔΙΟΙΚΗΤΙΚΕΣ ΥΠΗΡΕΣΙΕΣ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3.468.272,76 €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2778318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15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ΥΠΗΡΕΣΙΕΣ ΠΟΛΙΤΙΣΜΟΥ ΚΑΙ ΑΘΛΗΤΙΣΜΟΥ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3.620.539,84 €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403377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20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ΥΠΗΡΕΣΙΕΣ ΚΑΘΑΡΙΟΤΗΤΑΣ ΚΑΙ ΗΛΕΚΤΡΟΦΩΤΙΣΜΟΥ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5.831.124,08 €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6176995"/>
                  </a:ext>
                </a:extLst>
              </a:tr>
              <a:tr h="3298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30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ΤΕΧΝΙΚΩΝ ΕΡΓΩΝ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1.536.175,00 €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058694"/>
                  </a:ext>
                </a:extLst>
              </a:tr>
              <a:tr h="3605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35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ΥΠΗΡΕΣΙΕΣ ΠΡΑΣΙΝΟΥ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731.300,00 €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21257"/>
                  </a:ext>
                </a:extLst>
              </a:tr>
              <a:tr h="3732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45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ΝΕΚΡΟΤΑΦΕΙΩΝ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212.800,00 €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7899711"/>
                  </a:ext>
                </a:extLst>
              </a:tr>
              <a:tr h="304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50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ΔΗΜΟΤΙΚΗ ΑΣΤΥΝΟΜΙΑ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74.770,00 €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877990"/>
                  </a:ext>
                </a:extLst>
              </a:tr>
              <a:tr h="3441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55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ΥΠΗΡΕΣΙΑ ΚΟΙΝΩΝΙΚΗΣ ΠΟΛΙΤΙΚΗΣ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3.868.900,00 €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6759554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60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ΠΟΥ ΑΦΟΡΑ ΣΤΑ ΖΩΑ ΣΥΝΤΡΟΦΙΑΣ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3.120,00 €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38722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65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ΠΟΥ ΑΦΟΡΑ ΣΤΗΝ ΠΟΛΙΤΙΚΗ ΠΡΟΣΤΑΣΙΑ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698.800,00 €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6025734"/>
                  </a:ext>
                </a:extLst>
              </a:tr>
              <a:tr h="4462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70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ΥΠΗΡΕΣΙΑ ΠΟΥ ΑΦΟΡΑ ΣΤΙΣ ΣΧΟΛΙΚΕΣ ΜΟΝΑΔΕΣ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0" u="none" strike="noStrike" dirty="0">
                          <a:effectLst/>
                          <a:latin typeface="+mn-lt"/>
                        </a:rPr>
                        <a:t>1.178.110,00 €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638690"/>
                  </a:ext>
                </a:extLst>
              </a:tr>
              <a:tr h="1064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ΣΥΝΟΛΙΚΗ ΔΑΠΑΝΗ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1" u="none" strike="noStrike" dirty="0">
                          <a:effectLst/>
                          <a:latin typeface="+mn-lt"/>
                        </a:rPr>
                        <a:t>21.724.711,68 €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70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183354-B9C0-B6B8-7BDC-969FB7B5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2024"/>
            <a:ext cx="10972800" cy="539812"/>
          </a:xfrm>
        </p:spPr>
        <p:txBody>
          <a:bodyPr/>
          <a:lstStyle/>
          <a:p>
            <a:r>
              <a:rPr lang="el-GR" sz="2000" dirty="0"/>
              <a:t>ΔΑΠΑΝΗ ΜΙΣΘΟΔΟΣΙΑΣ ΑΝΑ ΥΠΗΡΕΣΙΑ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51CD9D2-A343-092E-4F28-1BE009C38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62198"/>
              </p:ext>
            </p:extLst>
          </p:nvPr>
        </p:nvGraphicFramePr>
        <p:xfrm>
          <a:off x="354733" y="842180"/>
          <a:ext cx="11723570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2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FE2D36-5BBC-D8E0-F50A-C88C0E93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032"/>
            <a:ext cx="10972800" cy="475488"/>
          </a:xfrm>
        </p:spPr>
        <p:txBody>
          <a:bodyPr/>
          <a:lstStyle/>
          <a:p>
            <a:r>
              <a:rPr lang="el-GR" sz="2400" b="1" dirty="0"/>
              <a:t>ΣΥΝΟΛΙΚΕΣ ΔΑΠΑΝΕΣ ΠΡΟΫΠΟΛΟΓΙΣΜΟΥ 2026 ΑΝΑ ΥΠΗΡΕΣΙΑ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3B0B3EA-C2C9-C9BF-56F0-CD282CDF1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576082"/>
              </p:ext>
            </p:extLst>
          </p:nvPr>
        </p:nvGraphicFramePr>
        <p:xfrm>
          <a:off x="1005840" y="859536"/>
          <a:ext cx="9610344" cy="53766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1458125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1251820390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958202665"/>
                    </a:ext>
                  </a:extLst>
                </a:gridCol>
              </a:tblGrid>
              <a:tr h="52845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ΔΑΠΑΝΕΣ ΑΝΑ ΥΠΗΡΕΣΙΑ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52943"/>
                  </a:ext>
                </a:extLst>
              </a:tr>
              <a:tr h="229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00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ΓΕΝΙΚΕΣ ΥΠΗΡΕΣΙΕΣ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13.422.900,55 €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791667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 dirty="0">
                          <a:effectLst/>
                        </a:rPr>
                        <a:t>10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ΟΙΚΟΝΟΜΙΚΕΣ ΚΑΙ ΔΙΟΙΚΗΤΙΚΕΣ ΥΠΗΡΕΣΙΕΣ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6.659.065,92 €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677171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15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ΥΠΗΡΕΣΙΕΣ ΠΟΛΙΤΙΣΜΟΥ ΚΑΙ ΑΘΛΗΤΙΣΜΟΥ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6.554.806,04 €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076157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ΥΠΗΡΕΣΙΕΣ ΚΑΘΑΡΙΟΤΗΤΑΣ ΚΑΙ ΗΛΕΚΤΡΟΦΩΤΙΣΜΟΥ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17.057.421,21 €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7296244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25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ΥΠΗΡΕΣΙΕΣ ΥΔΡΕΥΣΗΣ  ΑΔΡΕΥΣΗΣ ΑΠΟΧΕΤΕΥΣΗΣ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3.023.693,81 €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627335"/>
                  </a:ext>
                </a:extLst>
              </a:tr>
              <a:tr h="229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30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ΥΠΗΡΕΣΙΑ ΤΕΧΝΙΚΩΝ ΕΡΓΩΝ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45.468.395,44 €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2828372"/>
                  </a:ext>
                </a:extLst>
              </a:tr>
              <a:tr h="229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35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ΥΠΗΡΕΣΙΕΣ ΠΡΑΣΙΝΟΥ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2.414.044,81 €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588806"/>
                  </a:ext>
                </a:extLst>
              </a:tr>
              <a:tr h="229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45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ΝΕΚΡΟΤΑΦΕΙΩΝ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372.848,20 €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4566116"/>
                  </a:ext>
                </a:extLst>
              </a:tr>
              <a:tr h="229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50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ΔΗΜΟΤΙΚΗ ΑΣΤΥΝΟΜΙΑ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91.770,00 €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1890448"/>
                  </a:ext>
                </a:extLst>
              </a:tr>
              <a:tr h="229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55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ΚΟΙΝΩΝΙΚΗΣ ΠΟΛΙΤΙΚΗΣ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5.289.418,59 €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3639335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60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ΠΟΥ ΑΦΟΡΑ ΣΤΑ ΖΩΑ ΣΥΝΤΡΟΦΙΑΣ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322.906,61 €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874585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65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ΠΟΥ ΑΦΟΡΑ ΣΤΗΝ ΠΟΛΙΤΙΚΗ ΠΡΟΣΤΑΣΙΑ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863.185,64 €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0647940"/>
                  </a:ext>
                </a:extLst>
              </a:tr>
              <a:tr h="4592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</a:rPr>
                        <a:t>70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+mn-lt"/>
                        </a:rPr>
                        <a:t>ΥΠΗΡΕΣΙΑ ΠΟΥ ΑΦΟΡΑ ΣΤΙΣ ΣΧΟΛΙΚΕΣ ΜΟΝΑΔΕΣ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+mn-lt"/>
                        </a:rPr>
                        <a:t>4.624.809,49 €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264710"/>
                  </a:ext>
                </a:extLst>
              </a:tr>
              <a:tr h="2558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ΣΥΝΟΛΟ ΕΤΗΣΙΩΝ ΔΑΠΑΝΩΝ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1400" b="1" u="none" strike="noStrike" dirty="0">
                          <a:effectLst/>
                          <a:latin typeface="+mn-lt"/>
                        </a:rPr>
                        <a:t>106.165.266,31 €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0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AE3E22-0530-0185-2B22-FFA73A98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016"/>
            <a:ext cx="10972800" cy="362639"/>
          </a:xfrm>
        </p:spPr>
        <p:txBody>
          <a:bodyPr/>
          <a:lstStyle/>
          <a:p>
            <a:r>
              <a:rPr lang="el-GR" sz="1800" b="1" dirty="0"/>
              <a:t>ΔΑΠΑΝΕΣ ΑΝΑ ΥΠΗΡΕΣΙΑ </a:t>
            </a:r>
          </a:p>
        </p:txBody>
      </p:sp>
      <p:graphicFrame>
        <p:nvGraphicFramePr>
          <p:cNvPr id="12" name="Θέση περιεχομένου 3">
            <a:extLst>
              <a:ext uri="{FF2B5EF4-FFF2-40B4-BE49-F238E27FC236}">
                <a16:creationId xmlns:a16="http://schemas.microsoft.com/office/drawing/2014/main" id="{6D1B9955-9159-358E-986C-319F77D91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213394"/>
              </p:ext>
            </p:extLst>
          </p:nvPr>
        </p:nvGraphicFramePr>
        <p:xfrm>
          <a:off x="609600" y="792163"/>
          <a:ext cx="10972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5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402328"/>
          </a:xfrm>
        </p:spPr>
        <p:txBody>
          <a:bodyPr rtlCol="0"/>
          <a:lstStyle/>
          <a:p>
            <a:pPr rtl="0"/>
            <a:r>
              <a:rPr lang="el-GR" sz="2400" dirty="0">
                <a:latin typeface="Tahoma" panose="020B0604030504040204" pitchFamily="34" charset="0"/>
              </a:rPr>
              <a:t> </a:t>
            </a:r>
            <a:r>
              <a:rPr lang="el-GR" sz="2400" b="1" dirty="0">
                <a:latin typeface="Tahoma" panose="020B0604030504040204" pitchFamily="34" charset="0"/>
              </a:rPr>
              <a:t>Ανώτατο ύψος προϋπολογισμού Ομάδας ίδιων εσόδων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DE448930-9FAB-5860-C4B2-EE8D77D03E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4680" y="402329"/>
            <a:ext cx="5388864" cy="5888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Για τον Δήμο μας προκύπτει θετική διαφορά ποσού 3.080.035€ και το σύνολο της ομάδας ιδίων εσόδων μπορεί να διαμορφωθεί στο ανώτατο ποσό των  </a:t>
            </a:r>
            <a:r>
              <a:rPr lang="el-GR" sz="1800" b="1" dirty="0"/>
              <a:t>30.740.000€ </a:t>
            </a:r>
            <a:r>
              <a:rPr lang="el-GR" sz="1800" dirty="0"/>
              <a:t>για τον προϋπολογισμό του έτους 2026. </a:t>
            </a:r>
            <a:endParaRPr lang="en-US" sz="1800" dirty="0"/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sz="1600" b="1" dirty="0"/>
              <a:t>Στην προκειμένη περίπτωση τα στοιχεία έχουν ως εξής: </a:t>
            </a:r>
          </a:p>
          <a:p>
            <a:pPr marL="0" indent="0" algn="just">
              <a:buNone/>
            </a:pPr>
            <a:endParaRPr lang="el-GR" b="1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n-US" sz="1600" b="1" dirty="0"/>
          </a:p>
          <a:p>
            <a:pPr marL="0" indent="0" algn="just">
              <a:buNone/>
            </a:pPr>
            <a:r>
              <a:rPr lang="el-GR" sz="1600" b="1" dirty="0"/>
              <a:t>Βάσει των ανωτέρω η ομάδα ιδίων εσόδων για τον Π/Υ 2026 διαμορφώνεται ως κάτωθι:</a:t>
            </a:r>
            <a:endParaRPr lang="el-GR" sz="1600" dirty="0"/>
          </a:p>
          <a:p>
            <a:pPr marL="0" indent="0">
              <a:buNone/>
            </a:pPr>
            <a:endParaRPr lang="el-GR" sz="2000" dirty="0"/>
          </a:p>
        </p:txBody>
      </p:sp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57CE0515-0162-994D-A17B-D424374A0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68187"/>
              </p:ext>
            </p:extLst>
          </p:nvPr>
        </p:nvGraphicFramePr>
        <p:xfrm>
          <a:off x="3547872" y="2577422"/>
          <a:ext cx="4297680" cy="153039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71712">
                  <a:extLst>
                    <a:ext uri="{9D8B030D-6E8A-4147-A177-3AD203B41FA5}">
                      <a16:colId xmlns:a16="http://schemas.microsoft.com/office/drawing/2014/main" val="1643726101"/>
                    </a:ext>
                  </a:extLst>
                </a:gridCol>
                <a:gridCol w="1625968">
                  <a:extLst>
                    <a:ext uri="{9D8B030D-6E8A-4147-A177-3AD203B41FA5}">
                      <a16:colId xmlns:a16="http://schemas.microsoft.com/office/drawing/2014/main" val="1490951672"/>
                    </a:ext>
                  </a:extLst>
                </a:gridCol>
              </a:tblGrid>
              <a:tr h="175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>
                          <a:effectLst/>
                        </a:rPr>
                        <a:t>Περίοδος 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100" kern="100">
                          <a:effectLst/>
                        </a:rPr>
                        <a:t>εισπραχθέντα </a:t>
                      </a:r>
                      <a:endParaRPr lang="el-G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/>
                </a:tc>
                <a:extLst>
                  <a:ext uri="{0D108BD9-81ED-4DB2-BD59-A6C34878D82A}">
                    <a16:rowId xmlns:a16="http://schemas.microsoft.com/office/drawing/2014/main" val="1544848683"/>
                  </a:ext>
                </a:extLst>
              </a:tr>
              <a:tr h="21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12ος  2024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27.660.917,04€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extLst>
                  <a:ext uri="{0D108BD9-81ED-4DB2-BD59-A6C34878D82A}">
                    <a16:rowId xmlns:a16="http://schemas.microsoft.com/office/drawing/2014/main" val="2960236513"/>
                  </a:ext>
                </a:extLst>
              </a:tr>
              <a:tr h="23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7ος  2024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14.856.725,56€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extLst>
                  <a:ext uri="{0D108BD9-81ED-4DB2-BD59-A6C34878D82A}">
                    <a16:rowId xmlns:a16="http://schemas.microsoft.com/office/drawing/2014/main" val="3599854760"/>
                  </a:ext>
                </a:extLst>
              </a:tr>
              <a:tr h="34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7ος  2025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17.936.760,56€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extLst>
                  <a:ext uri="{0D108BD9-81ED-4DB2-BD59-A6C34878D82A}">
                    <a16:rowId xmlns:a16="http://schemas.microsoft.com/office/drawing/2014/main" val="3165035923"/>
                  </a:ext>
                </a:extLst>
              </a:tr>
              <a:tr h="185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ΠΟΣΟ 2024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27.660.917,04€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extLst>
                  <a:ext uri="{0D108BD9-81ED-4DB2-BD59-A6C34878D82A}">
                    <a16:rowId xmlns:a16="http://schemas.microsoft.com/office/drawing/2014/main" val="3251128285"/>
                  </a:ext>
                </a:extLst>
              </a:tr>
              <a:tr h="18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Ποσό επιτρεπόμενης υπέρβασης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kern="100" dirty="0">
                          <a:effectLst/>
                        </a:rPr>
                        <a:t> 3.080.035,00€ </a:t>
                      </a:r>
                      <a:endParaRPr lang="el-GR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extLst>
                  <a:ext uri="{0D108BD9-81ED-4DB2-BD59-A6C34878D82A}">
                    <a16:rowId xmlns:a16="http://schemas.microsoft.com/office/drawing/2014/main" val="4129284908"/>
                  </a:ext>
                </a:extLst>
              </a:tr>
              <a:tr h="180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Τελικό ανώτατο όριο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kern="100" dirty="0">
                          <a:effectLst/>
                        </a:rPr>
                        <a:t> 30.740.952,00€ </a:t>
                      </a:r>
                      <a:endParaRPr lang="el-GR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0" marB="0" anchor="b"/>
                </a:tc>
                <a:extLst>
                  <a:ext uri="{0D108BD9-81ED-4DB2-BD59-A6C34878D82A}">
                    <a16:rowId xmlns:a16="http://schemas.microsoft.com/office/drawing/2014/main" val="430532210"/>
                  </a:ext>
                </a:extLst>
              </a:tr>
            </a:tbl>
          </a:graphicData>
        </a:graphic>
      </p:graphicFrame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095480C3-FF75-22C6-8C83-576D9C268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38640"/>
              </p:ext>
            </p:extLst>
          </p:nvPr>
        </p:nvGraphicFramePr>
        <p:xfrm>
          <a:off x="3310128" y="4682783"/>
          <a:ext cx="4773168" cy="2055652"/>
        </p:xfrm>
        <a:graphic>
          <a:graphicData uri="http://schemas.openxmlformats.org/drawingml/2006/table">
            <a:tbl>
              <a:tblPr firstRow="1" firstCol="1" bandRow="1"/>
              <a:tblGrid>
                <a:gridCol w="569727">
                  <a:extLst>
                    <a:ext uri="{9D8B030D-6E8A-4147-A177-3AD203B41FA5}">
                      <a16:colId xmlns:a16="http://schemas.microsoft.com/office/drawing/2014/main" val="2971879312"/>
                    </a:ext>
                  </a:extLst>
                </a:gridCol>
                <a:gridCol w="2973849">
                  <a:extLst>
                    <a:ext uri="{9D8B030D-6E8A-4147-A177-3AD203B41FA5}">
                      <a16:colId xmlns:a16="http://schemas.microsoft.com/office/drawing/2014/main" val="1267006410"/>
                    </a:ext>
                  </a:extLst>
                </a:gridCol>
                <a:gridCol w="1229592">
                  <a:extLst>
                    <a:ext uri="{9D8B030D-6E8A-4147-A177-3AD203B41FA5}">
                      <a16:colId xmlns:a16="http://schemas.microsoft.com/office/drawing/2014/main" val="4033109454"/>
                    </a:ext>
                  </a:extLst>
                </a:gridCol>
              </a:tblGrid>
              <a:tr h="244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i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ΑΛΕ </a:t>
                      </a:r>
                      <a:endParaRPr lang="el-GR" sz="14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i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Περιγραφή </a:t>
                      </a:r>
                      <a:endParaRPr lang="el-GR" sz="14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i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π/υ 2026 </a:t>
                      </a:r>
                      <a:endParaRPr lang="el-GR" sz="1400" b="1" i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06237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φόροι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22.830.000€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142647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Πωλήσεις αγαθών και υπηρεσιών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2.650.000€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082651"/>
                  </a:ext>
                </a:extLst>
              </a:tr>
              <a:tr h="653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Λοιπά τρέχοντα έξοδα -ΑΛΕ 1570101Εσοδα από επιδοτήσεις για απασχόληση εργαζομένων (δεν συνυπολογίζεται)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5.250.000€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317082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Πάγια περιουσιακά στοιχεία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674426"/>
                  </a:ext>
                </a:extLst>
              </a:tr>
              <a:tr h="244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Σύνολο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569595" algn="ctr"/>
                          <a:tab pos="1139825" algn="r"/>
                        </a:tabLst>
                      </a:pPr>
                      <a:r>
                        <a:rPr lang="el-G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l-G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30.740.000€ 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2705" marT="40640" marB="19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4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11C83-0411-B5C4-6212-D31F4EC6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888"/>
            <a:ext cx="10972800" cy="676656"/>
          </a:xfrm>
        </p:spPr>
        <p:txBody>
          <a:bodyPr/>
          <a:lstStyle/>
          <a:p>
            <a:r>
              <a:rPr lang="el-GR" sz="2800" b="1" dirty="0"/>
              <a:t>Προϋπολογισμός ανά έτος σε σχέση με το Τ.Π </a:t>
            </a:r>
          </a:p>
        </p:txBody>
      </p:sp>
      <p:graphicFrame>
        <p:nvGraphicFramePr>
          <p:cNvPr id="5" name="4 - Γράφημα">
            <a:extLst>
              <a:ext uri="{FF2B5EF4-FFF2-40B4-BE49-F238E27FC236}">
                <a16:creationId xmlns:a16="http://schemas.microsoft.com/office/drawing/2014/main" id="{68D44769-25DC-4D92-4767-E4BBA01BD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202877"/>
              </p:ext>
            </p:extLst>
          </p:nvPr>
        </p:nvGraphicFramePr>
        <p:xfrm>
          <a:off x="133816" y="1137424"/>
          <a:ext cx="11831444" cy="534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5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85F8FE-5BAC-BEC1-2B93-B0D8E4C9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5176"/>
            <a:ext cx="10972800" cy="640080"/>
          </a:xfrm>
        </p:spPr>
        <p:txBody>
          <a:bodyPr/>
          <a:lstStyle/>
          <a:p>
            <a:r>
              <a:rPr lang="el-GR" sz="2400" b="1" dirty="0">
                <a:solidFill>
                  <a:schemeClr val="tx1"/>
                </a:solidFill>
              </a:rPr>
              <a:t>Δαπάνες ανά Πηγή Χρηματοδότησης  του Τεχνικού Προγράμματος</a:t>
            </a:r>
          </a:p>
        </p:txBody>
      </p:sp>
      <p:graphicFrame>
        <p:nvGraphicFramePr>
          <p:cNvPr id="5" name="2 - Γράφημα">
            <a:extLst>
              <a:ext uri="{FF2B5EF4-FFF2-40B4-BE49-F238E27FC236}">
                <a16:creationId xmlns:a16="http://schemas.microsoft.com/office/drawing/2014/main" id="{B8E2DB59-54E7-8F90-F3D5-F7F08BE67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608402"/>
              </p:ext>
            </p:extLst>
          </p:nvPr>
        </p:nvGraphicFramePr>
        <p:xfrm>
          <a:off x="609600" y="1197864"/>
          <a:ext cx="10972800" cy="492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4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6E77F-7B79-109F-CA9E-9D02E631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736"/>
            <a:ext cx="10972800" cy="86868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l-GR" sz="4000" b="1" dirty="0"/>
              <a:t>Γράφημα ανά κατηγορία δαπάνης </a:t>
            </a:r>
            <a:br>
              <a:rPr lang="el-GR" sz="2000" b="1" dirty="0">
                <a:solidFill>
                  <a:schemeClr val="tx1"/>
                </a:solidFill>
              </a:rPr>
            </a:br>
            <a:endParaRPr lang="el-GR" sz="2000" dirty="0"/>
          </a:p>
        </p:txBody>
      </p:sp>
      <p:graphicFrame>
        <p:nvGraphicFramePr>
          <p:cNvPr id="4" name="4 - Θέση περιεχομένου">
            <a:extLst>
              <a:ext uri="{FF2B5EF4-FFF2-40B4-BE49-F238E27FC236}">
                <a16:creationId xmlns:a16="http://schemas.microsoft.com/office/drawing/2014/main" id="{CFE16B24-7803-F6AE-31BE-D3D96C7BA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25550"/>
          <a:ext cx="10972800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08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7C2D22-BF3C-B4FD-7C64-C6BE0A6E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Ύψος χρηματικού υπολοίπου  ανά  έτος  </a:t>
            </a:r>
            <a:br>
              <a:rPr lang="el-GR" b="1" dirty="0"/>
            </a:br>
            <a:r>
              <a:rPr lang="el-GR" b="1" dirty="0"/>
              <a:t>(2014-2024</a:t>
            </a:r>
            <a:r>
              <a:rPr lang="el-GR" dirty="0"/>
              <a:t>)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F387CC-FA7B-B545-7B44-D01EA813C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502" y="1293541"/>
            <a:ext cx="10783229" cy="5050109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6" name="Θέση περιεχομένου 3">
            <a:extLst>
              <a:ext uri="{FF2B5EF4-FFF2-40B4-BE49-F238E27FC236}">
                <a16:creationId xmlns:a16="http://schemas.microsoft.com/office/drawing/2014/main" id="{8128B299-B728-298A-9EBD-C18D83037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604664"/>
              </p:ext>
            </p:extLst>
          </p:nvPr>
        </p:nvGraphicFramePr>
        <p:xfrm>
          <a:off x="323850" y="1293541"/>
          <a:ext cx="10938881" cy="515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1D437-78BC-D80F-02D7-51B74933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66928"/>
          </a:xfrm>
        </p:spPr>
        <p:txBody>
          <a:bodyPr/>
          <a:lstStyle/>
          <a:p>
            <a:br>
              <a:rPr lang="el-GR" sz="2800" dirty="0"/>
            </a:br>
            <a:r>
              <a:rPr lang="el-GR" sz="2800" b="1" dirty="0"/>
              <a:t>Δείκτης Λειτουργικής Αυτονομίας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705C65-CCA0-E4A9-B016-FBE66729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1561"/>
            <a:ext cx="10972800" cy="5468111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Δείκτης Λειτουργικής Αυτονομίας (Ίδια Τακτικά Έσοδα / Σύνολο Τακτικών Εσόδων) Είναι η σχέση που δείχνει το ποσοστό συμμετοχής των ιδίων τακτικών εσόδων στο σύνολο των τακτικών εσόδων. Όσο αυξάνεται η τιμή του δείκτη τόσο αυξάνεται η ανεξαρτησία του Δήμου από τις χρηματοδοτήσεις της Κεντρικής Διοίκησης και έτσι  μπορεί να προγραμματίζει τις οικονομικές του  υποχρεώσεις με βάση τοπικές πηγές εσόδων.</a:t>
            </a:r>
          </a:p>
          <a:p>
            <a:pPr marL="0" indent="0">
              <a:buNone/>
            </a:pPr>
            <a:r>
              <a:rPr lang="el-GR" dirty="0"/>
              <a:t>Για το 2026 </a:t>
            </a:r>
            <a:r>
              <a:rPr lang="el-GR" b="1" dirty="0"/>
              <a:t>ο δείκτης λειτουργικής αυτονομίας</a:t>
            </a:r>
            <a:r>
              <a:rPr lang="el-GR" dirty="0"/>
              <a:t> ανέρχεται σε  </a:t>
            </a:r>
            <a:r>
              <a:rPr lang="el-GR" b="1" dirty="0"/>
              <a:t>56,18 %.</a:t>
            </a:r>
          </a:p>
          <a:p>
            <a:pPr marL="0" indent="0">
              <a:buNone/>
            </a:pPr>
            <a:endParaRPr lang="el-GR" sz="2000" dirty="0"/>
          </a:p>
          <a:p>
            <a:pPr marL="0" indent="0" algn="r">
              <a:buNone/>
            </a:pPr>
            <a:endParaRPr lang="el-GR" dirty="0"/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49218251-B2E9-600B-799B-1C92BD843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24329"/>
              </p:ext>
            </p:extLst>
          </p:nvPr>
        </p:nvGraphicFramePr>
        <p:xfrm>
          <a:off x="886968" y="3511297"/>
          <a:ext cx="4398264" cy="18693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58744">
                  <a:extLst>
                    <a:ext uri="{9D8B030D-6E8A-4147-A177-3AD203B41FA5}">
                      <a16:colId xmlns:a16="http://schemas.microsoft.com/office/drawing/2014/main" val="2229071536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1198902388"/>
                    </a:ext>
                  </a:extLst>
                </a:gridCol>
              </a:tblGrid>
              <a:tr h="3259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>
                          <a:effectLst/>
                        </a:rPr>
                        <a:t>Δείκτης Λειτουργικής Αυτονομίας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78192"/>
                  </a:ext>
                </a:extLst>
              </a:tr>
              <a:tr h="325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</a:rPr>
                        <a:t>         2026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467617581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 dirty="0">
                          <a:effectLst/>
                        </a:rPr>
                        <a:t>Ίδια Τακτικά                                         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</a:rPr>
                        <a:t>30.740.000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915944737"/>
                  </a:ext>
                </a:extLst>
              </a:tr>
              <a:tr h="3259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>
                          <a:effectLst/>
                        </a:rPr>
                        <a:t>Σύνολο Τακτικών Εσόδων                  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>
                          <a:effectLst/>
                        </a:rPr>
                        <a:t>54.714.363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732143852"/>
                  </a:ext>
                </a:extLst>
              </a:tr>
              <a:tr h="5202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>
                          <a:effectLst/>
                        </a:rPr>
                        <a:t>Δείκτης Λειτουργικής Αυτονομίας  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    56,18%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1735550861"/>
                  </a:ext>
                </a:extLst>
              </a:tr>
            </a:tbl>
          </a:graphicData>
        </a:graphic>
      </p:graphicFrame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6E98D7E3-F805-7CAC-AFEF-1ABB21F78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807887"/>
              </p:ext>
            </p:extLst>
          </p:nvPr>
        </p:nvGraphicFramePr>
        <p:xfrm>
          <a:off x="6096000" y="3154680"/>
          <a:ext cx="4803648" cy="252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9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</a:schemeClr>
            </a:gs>
            <a:gs pos="67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EA960E-1197-53D7-04B4-E2C60661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6343"/>
            <a:ext cx="10972800" cy="813817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l-GR" sz="2400" b="1" dirty="0"/>
              <a:t>Δείκτης Εξάρτησης ( Σύνολο Επιχορηγήσεων /Συνολικά Έσοδα )</a:t>
            </a:r>
            <a:br>
              <a:rPr lang="el-GR" sz="1600" dirty="0"/>
            </a:br>
            <a:endParaRPr lang="el-GR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96F6E1-24B6-3912-015B-73C8207E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59"/>
            <a:ext cx="10972800" cy="4846005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Εκφράζει το ποσοστό συμμετοχής των επιχορηγήσεων (τακτικών και εκτάκτων) του Δήμου στο σύνολο των εσόδων του. Όσο αυξάνει η τιμή του δείκτη, τόσο περισσότερο περιορίζεται η αυτοδυναμία του Δήμου και αυξάνει η εξάρτησή του από επιχορηγήσεις.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b="1" dirty="0"/>
              <a:t>Ο δείκτης εξάρτησης</a:t>
            </a:r>
            <a:r>
              <a:rPr lang="el-GR" dirty="0"/>
              <a:t> για το </a:t>
            </a:r>
            <a:r>
              <a:rPr lang="en-US" dirty="0"/>
              <a:t>O</a:t>
            </a:r>
            <a:r>
              <a:rPr lang="el-GR" dirty="0"/>
              <a:t>.</a:t>
            </a:r>
            <a:r>
              <a:rPr lang="en-US" dirty="0"/>
              <a:t>E</a:t>
            </a:r>
            <a:r>
              <a:rPr lang="el-GR" dirty="0"/>
              <a:t>. 2026 ανέρχεται σε </a:t>
            </a:r>
            <a:r>
              <a:rPr lang="el-GR" b="1" dirty="0"/>
              <a:t>32,67%.</a:t>
            </a:r>
          </a:p>
          <a:p>
            <a:pPr marL="0" indent="0" algn="r">
              <a:buNone/>
            </a:pPr>
            <a:endParaRPr lang="el-GR" dirty="0"/>
          </a:p>
          <a:p>
            <a:pPr marL="0" indent="0" algn="r">
              <a:buNone/>
            </a:pPr>
            <a:endParaRPr lang="el-GR" dirty="0"/>
          </a:p>
          <a:p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A792611-E72A-F0FC-3C8B-0BD8C6F54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77201"/>
              </p:ext>
            </p:extLst>
          </p:nvPr>
        </p:nvGraphicFramePr>
        <p:xfrm>
          <a:off x="749807" y="3196049"/>
          <a:ext cx="5346193" cy="238179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29052">
                  <a:extLst>
                    <a:ext uri="{9D8B030D-6E8A-4147-A177-3AD203B41FA5}">
                      <a16:colId xmlns:a16="http://schemas.microsoft.com/office/drawing/2014/main" val="1399120209"/>
                    </a:ext>
                  </a:extLst>
                </a:gridCol>
                <a:gridCol w="2217141">
                  <a:extLst>
                    <a:ext uri="{9D8B030D-6E8A-4147-A177-3AD203B41FA5}">
                      <a16:colId xmlns:a16="http://schemas.microsoft.com/office/drawing/2014/main" val="2317210287"/>
                    </a:ext>
                  </a:extLst>
                </a:gridCol>
              </a:tblGrid>
              <a:tr h="8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 dirty="0">
                          <a:effectLst/>
                        </a:rPr>
                        <a:t>Δείκτης Εξάρτησης                                                                        </a:t>
                      </a:r>
                      <a:endParaRPr lang="el-GR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 dirty="0">
                          <a:effectLst/>
                        </a:rPr>
                        <a:t> ( Σύνολο Επιχορηγήσεων / Συνολικά Έσοδα )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613871"/>
                  </a:ext>
                </a:extLst>
              </a:tr>
              <a:tr h="32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>
                          <a:effectLst/>
                        </a:rPr>
                        <a:t>                  202</a:t>
                      </a:r>
                      <a:r>
                        <a:rPr lang="en-US" sz="1800" kern="1200">
                          <a:effectLst/>
                        </a:rPr>
                        <a:t>6</a:t>
                      </a:r>
                      <a:endParaRPr lang="el-G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83720389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 dirty="0">
                          <a:effectLst/>
                        </a:rPr>
                        <a:t>Σύνολο Επιχορηγήσεων             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effectLst/>
                        </a:rPr>
                        <a:t>34.688.238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409773194"/>
                  </a:ext>
                </a:extLst>
              </a:tr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 dirty="0">
                          <a:effectLst/>
                        </a:rPr>
                        <a:t>Συνολικά Έσοδα                         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0" dirty="0">
                          <a:effectLst/>
                        </a:rPr>
                        <a:t>106.165.266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478673682"/>
                  </a:ext>
                </a:extLst>
              </a:tr>
              <a:tr h="3259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800" kern="1200" dirty="0">
                          <a:effectLst/>
                        </a:rPr>
                        <a:t>Δείκτης Εξάρτησης                      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effectLst/>
                        </a:rPr>
                        <a:t>32,67</a:t>
                      </a:r>
                      <a:r>
                        <a:rPr lang="el-GR" sz="1800" kern="1200" dirty="0">
                          <a:effectLst/>
                        </a:rPr>
                        <a:t>%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02269889"/>
                  </a:ext>
                </a:extLst>
              </a:tr>
            </a:tbl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32DD8B95-B71F-6C9E-AF91-F0CB2772C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926992"/>
              </p:ext>
            </p:extLst>
          </p:nvPr>
        </p:nvGraphicFramePr>
        <p:xfrm>
          <a:off x="6793907" y="3033757"/>
          <a:ext cx="3751603" cy="301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E65C7D6B-4236-5338-4A1F-3531BC215A15}"/>
              </a:ext>
            </a:extLst>
          </p:cNvPr>
          <p:cNvCxnSpPr>
            <a:cxnSpLocks/>
          </p:cNvCxnSpPr>
          <p:nvPr/>
        </p:nvCxnSpPr>
        <p:spPr>
          <a:xfrm flipH="1" flipV="1">
            <a:off x="8084321" y="3871245"/>
            <a:ext cx="585387" cy="820396"/>
          </a:xfrm>
          <a:prstGeom prst="straightConnector1">
            <a:avLst/>
          </a:prstGeom>
          <a:ln w="920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6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9F6B13-2BF9-EFA2-318E-E909B4B7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ΕΤΗΣΙΟΣ ΠΡΟΫΠΟΛΟΓΙΣΜΟΥ Ο.Ε. 2026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08910BE-1079-D116-53D8-6FDF46D03AD9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07307799"/>
              </p:ext>
            </p:extLst>
          </p:nvPr>
        </p:nvGraphicFramePr>
        <p:xfrm>
          <a:off x="2011363" y="1380744"/>
          <a:ext cx="8072436" cy="274320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547102">
                  <a:extLst>
                    <a:ext uri="{9D8B030D-6E8A-4147-A177-3AD203B41FA5}">
                      <a16:colId xmlns:a16="http://schemas.microsoft.com/office/drawing/2014/main" val="319310392"/>
                    </a:ext>
                  </a:extLst>
                </a:gridCol>
                <a:gridCol w="2525334">
                  <a:extLst>
                    <a:ext uri="{9D8B030D-6E8A-4147-A177-3AD203B41FA5}">
                      <a16:colId xmlns:a16="http://schemas.microsoft.com/office/drawing/2014/main" val="2426843221"/>
                    </a:ext>
                  </a:extLst>
                </a:gridCol>
              </a:tblGrid>
              <a:tr h="511941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2000" b="1" u="sng" strike="noStrike" dirty="0">
                          <a:effectLst/>
                        </a:rPr>
                        <a:t>ΑΝΑΚΕΦΑΛΑΙΩΣΗ ΠΡΟΫΠΟΛΟΓΙΣΜΟ</a:t>
                      </a:r>
                      <a:r>
                        <a:rPr lang="en-US" sz="2000" b="1" u="sng" strike="noStrike" dirty="0">
                          <a:effectLst/>
                        </a:rPr>
                        <a:t>Y 2026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402"/>
                  </a:ext>
                </a:extLst>
              </a:tr>
              <a:tr h="7936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l-GR" sz="2000" b="1" u="none" strike="noStrike" dirty="0">
                          <a:effectLst/>
                        </a:rPr>
                        <a:t>ΕΣΟΔΑ ΠΡΟΫΠΟΛΟΓΙΣΜΟΥ 2026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2000" b="1" u="none" strike="noStrike" dirty="0">
                          <a:effectLst/>
                        </a:rPr>
                        <a:t>     89.402.600,77 € 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0434549"/>
                  </a:ext>
                </a:extLst>
              </a:tr>
              <a:tr h="7268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l-GR" sz="2000" b="1" u="none" strike="noStrike" dirty="0">
                          <a:effectLst/>
                        </a:rPr>
                        <a:t>ΕΞΟΔΑ ΠΡΟΫΠΟΛΟΓΙΣΜΟΥ 2026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2000" b="1" u="none" strike="noStrike" dirty="0">
                          <a:effectLst/>
                        </a:rPr>
                        <a:t>   106.165.266,31 € 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6280955"/>
                  </a:ext>
                </a:extLst>
              </a:tr>
              <a:tr h="7107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l-GR" sz="2000" b="1" u="none" strike="noStrike" dirty="0">
                          <a:effectLst/>
                        </a:rPr>
                        <a:t>ΧΡΗΜΑΤΙΚΟ ΥΠΟΛΟΙΠΟ 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l-GR" sz="2000" b="1" u="none" strike="noStrike" dirty="0">
                          <a:effectLst/>
                        </a:rPr>
                        <a:t>16.762.665,54 €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98848"/>
                  </a:ext>
                </a:extLst>
              </a:tr>
            </a:tbl>
          </a:graphicData>
        </a:graphic>
      </p:graphicFrame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131E2A-F0D2-E501-5884-E1C4D061E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7256" y="4562856"/>
            <a:ext cx="5257800" cy="1780794"/>
          </a:xfrm>
        </p:spPr>
        <p:txBody>
          <a:bodyPr>
            <a:noAutofit/>
          </a:bodyPr>
          <a:lstStyle/>
          <a:p>
            <a:r>
              <a:rPr lang="el-GR" sz="2400" b="1" dirty="0"/>
              <a:t>Ο ΔΗΜΑΡΧΟΣ </a:t>
            </a:r>
          </a:p>
          <a:p>
            <a:endParaRPr lang="el-GR" sz="2400" b="1" dirty="0"/>
          </a:p>
          <a:p>
            <a:r>
              <a:rPr lang="el-GR" sz="2400" b="1" dirty="0"/>
              <a:t>ΣΥΜΕΩΝ ( ΣΙΜΟΣ ) ΡΟΥΣΣΟΣ </a:t>
            </a:r>
          </a:p>
        </p:txBody>
      </p:sp>
    </p:spTree>
    <p:extLst>
      <p:ext uri="{BB962C8B-B14F-4D97-AF65-F5344CB8AC3E}">
        <p14:creationId xmlns:p14="http://schemas.microsoft.com/office/powerpoint/2010/main" val="30215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3">
            <a:extLst>
              <a:ext uri="{FF2B5EF4-FFF2-40B4-BE49-F238E27FC236}">
                <a16:creationId xmlns:a16="http://schemas.microsoft.com/office/drawing/2014/main" id="{16872124-36D0-E1C0-6C8D-5332B30AA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56134"/>
              </p:ext>
            </p:extLst>
          </p:nvPr>
        </p:nvGraphicFramePr>
        <p:xfrm>
          <a:off x="3139441" y="111760"/>
          <a:ext cx="5917748" cy="6640786"/>
        </p:xfrm>
        <a:graphic>
          <a:graphicData uri="http://schemas.openxmlformats.org/drawingml/2006/table">
            <a:tbl>
              <a:tblPr firstRow="1" firstCol="1" bandRow="1"/>
              <a:tblGrid>
                <a:gridCol w="1655077">
                  <a:extLst>
                    <a:ext uri="{9D8B030D-6E8A-4147-A177-3AD203B41FA5}">
                      <a16:colId xmlns:a16="http://schemas.microsoft.com/office/drawing/2014/main" val="1287718434"/>
                    </a:ext>
                  </a:extLst>
                </a:gridCol>
                <a:gridCol w="1448031">
                  <a:extLst>
                    <a:ext uri="{9D8B030D-6E8A-4147-A177-3AD203B41FA5}">
                      <a16:colId xmlns:a16="http://schemas.microsoft.com/office/drawing/2014/main" val="3736799326"/>
                    </a:ext>
                  </a:extLst>
                </a:gridCol>
                <a:gridCol w="1363388">
                  <a:extLst>
                    <a:ext uri="{9D8B030D-6E8A-4147-A177-3AD203B41FA5}">
                      <a16:colId xmlns:a16="http://schemas.microsoft.com/office/drawing/2014/main" val="1898110158"/>
                    </a:ext>
                  </a:extLst>
                </a:gridCol>
                <a:gridCol w="1346471">
                  <a:extLst>
                    <a:ext uri="{9D8B030D-6E8A-4147-A177-3AD203B41FA5}">
                      <a16:colId xmlns:a16="http://schemas.microsoft.com/office/drawing/2014/main" val="1193166429"/>
                    </a:ext>
                  </a:extLst>
                </a:gridCol>
                <a:gridCol w="104781">
                  <a:extLst>
                    <a:ext uri="{9D8B030D-6E8A-4147-A177-3AD203B41FA5}">
                      <a16:colId xmlns:a16="http://schemas.microsoft.com/office/drawing/2014/main" val="2246243695"/>
                    </a:ext>
                  </a:extLst>
                </a:gridCol>
              </a:tblGrid>
              <a:tr h="152907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ΠΡΟΥΠΟΛΟΓΙΣΜΟΣ 2026 ΟΜΑΔΑ ΙΔΙΩΝ ΕΣΟΔΩΝ 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736678"/>
                  </a:ext>
                </a:extLst>
              </a:tr>
              <a:tr h="105688">
                <a:tc gridSpan="4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306023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696955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31/07/2025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i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31/07/2024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i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31/12/2024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971921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Κωδικός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i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ΕΙΣΠΡ.ΠΟΣΟ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i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ΕΙΣΠΡ.ΠΟΣΟ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i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ΕΙΣΠΡ.ΠΟΣΟ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85003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126.920,00 €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24.398,00 €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60.988,00 €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64775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128.578,00 €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128.903,00 €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164.430,00 €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595948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6.631.116,00 €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5.289.611,00 €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12.056.855,00 €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844064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-0312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6677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1.992.754,00 €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1.825.985,00 €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4.160.433,00 €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4473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2.649.132,00 €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2.153.803,00 €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5.097.590,00 €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89962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39.433,00 €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14.097,00 €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81.868,00 €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453238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-0718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621200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-0711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699354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-0719 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902842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6.113,00 €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86.705,00 €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86.705,00 €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506393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18.344,00 €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18.344,00 €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519089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-1411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621019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303.471,00 €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172.461,00 €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263.203,00 €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210665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-1518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679184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28.614,00 €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33.193,00 €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72.960,00 €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91320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-1695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37048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-1625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86383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-1699.01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27314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5.408.313,00 €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4.495.581,00 €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4.762.222,00 €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777377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-2119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31319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27.600,00 €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54.250,00 €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80.211,00 €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53409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-2211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91321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-2212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608493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576.921,89 €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539.582,31 €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718.037,09 €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50489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-3219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784731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-3221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900724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-3222 ΜΕΤ &amp; ΧΡΗΜ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67260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4213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4.250,86 €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11.081,91 €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20.789,89 €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793313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4219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13.543,81 €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8.730,34 €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16.281,06 €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03964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02115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629956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ΣΥΝΟΛΟ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17.936.760,56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14.856.725,56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27.660.917,04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81548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895862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7/2025- 7/2024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3.080.035,00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52888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ΕΓΚΥΚΛΙΟΣ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103786"/>
                  </a:ext>
                </a:extLst>
              </a:tr>
              <a:tr h="19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ΟΜΑΔΑ ΙΔΙΩΝ ΕΣΟΔΩΝ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30.740.952,00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178892"/>
                  </a:ext>
                </a:extLst>
              </a:tr>
              <a:tr h="15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ΠΡΟΥΠ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8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30.740.000,00</a:t>
                      </a:r>
                      <a:endParaRPr lang="el-GR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75" marR="33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9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0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58368"/>
          </a:xfrm>
        </p:spPr>
        <p:txBody>
          <a:bodyPr rtlCol="0"/>
          <a:lstStyle/>
          <a:p>
            <a:pPr rtl="0"/>
            <a:r>
              <a:rPr lang="el-GR" sz="3200" b="1" dirty="0"/>
              <a:t>ΕΣΟΔΑ </a:t>
            </a:r>
            <a:endParaRPr lang="el-GR" sz="3200" b="1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969265"/>
            <a:ext cx="10972800" cy="5156900"/>
          </a:xfrm>
        </p:spPr>
        <p:txBody>
          <a:bodyPr rtlCol="0"/>
          <a:lstStyle/>
          <a:p>
            <a:r>
              <a:rPr lang="el-GR" b="1" u="sng" dirty="0"/>
              <a:t>Έσοδα από τέλη διαφήμισης και τέλος ακίνητης περιουσίας</a:t>
            </a:r>
            <a:r>
              <a:rPr lang="el-GR" b="1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l-GR" b="1" dirty="0"/>
              <a:t>1140918</a:t>
            </a:r>
            <a:r>
              <a:rPr lang="el-GR" dirty="0"/>
              <a:t> </a:t>
            </a:r>
            <a:r>
              <a:rPr lang="en-US" dirty="0"/>
              <a:t>-</a:t>
            </a:r>
            <a:r>
              <a:rPr lang="el-GR" dirty="0"/>
              <a:t> 250.000,00€ </a:t>
            </a:r>
            <a:r>
              <a:rPr lang="en-US" sz="2000" dirty="0"/>
              <a:t>(T</a:t>
            </a:r>
            <a:r>
              <a:rPr lang="el-GR" sz="2000" dirty="0"/>
              <a:t>έλη διαφήμισης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l-GR" b="1" dirty="0"/>
              <a:t>1130106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el-GR" dirty="0"/>
              <a:t> 1.000.000,00€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l-GR" sz="1800" dirty="0"/>
              <a:t>Δημοτικό Τέλος Ακίνητης Περιουσίας </a:t>
            </a:r>
            <a:r>
              <a:rPr lang="en-US" sz="1800" dirty="0"/>
              <a:t>–</a:t>
            </a:r>
            <a:r>
              <a:rPr lang="el-GR" sz="1800" dirty="0"/>
              <a:t>ΤΑΠ</a:t>
            </a:r>
            <a:r>
              <a:rPr lang="en-US" sz="1800" dirty="0"/>
              <a:t>)</a:t>
            </a:r>
          </a:p>
          <a:p>
            <a:r>
              <a:rPr lang="el-GR" b="1" u="sng" dirty="0"/>
              <a:t>Έσοδα από τους Κεντρικούς Αυτοτελής Πόρους (Κ.Α.Π.) 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l-GR" b="1" dirty="0"/>
              <a:t>1310101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el-GR" b="1" dirty="0"/>
              <a:t> </a:t>
            </a:r>
            <a:r>
              <a:rPr lang="el-GR" dirty="0"/>
              <a:t>9.300.207,72€ </a:t>
            </a:r>
            <a:r>
              <a:rPr lang="el-GR" sz="2000" dirty="0"/>
              <a:t>(Κάλυψη γενικών αναγκών)</a:t>
            </a:r>
          </a:p>
          <a:p>
            <a:pPr marL="0" indent="0">
              <a:buNone/>
            </a:pPr>
            <a:r>
              <a:rPr lang="el-GR" sz="2000" dirty="0"/>
              <a:t>      </a:t>
            </a:r>
            <a:r>
              <a:rPr lang="el-GR" b="1" dirty="0"/>
              <a:t>1310105 </a:t>
            </a:r>
            <a:r>
              <a:rPr lang="el-GR" dirty="0"/>
              <a:t>-</a:t>
            </a:r>
            <a:r>
              <a:rPr lang="el-GR" b="1" dirty="0"/>
              <a:t> </a:t>
            </a:r>
            <a:r>
              <a:rPr lang="el-GR" dirty="0"/>
              <a:t>484.720,00€  </a:t>
            </a:r>
            <a:r>
              <a:rPr lang="el-GR" sz="2000" dirty="0"/>
              <a:t>(Κάλυψη λειτουργικών δαπανών των σχολείων)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b="1" dirty="0"/>
              <a:t>1310109</a:t>
            </a:r>
            <a:r>
              <a:rPr lang="en-US" sz="2000" dirty="0"/>
              <a:t> </a:t>
            </a:r>
            <a:r>
              <a:rPr lang="el-GR" sz="2000" dirty="0"/>
              <a:t>-</a:t>
            </a:r>
            <a:r>
              <a:rPr lang="en-US" sz="2000" dirty="0"/>
              <a:t> </a:t>
            </a:r>
            <a:r>
              <a:rPr lang="en-US" dirty="0"/>
              <a:t>407</a:t>
            </a:r>
            <a:r>
              <a:rPr lang="el-GR" dirty="0"/>
              <a:t>.</a:t>
            </a:r>
            <a:r>
              <a:rPr lang="en-US" dirty="0"/>
              <a:t>284,80</a:t>
            </a:r>
            <a:r>
              <a:rPr lang="el-GR" dirty="0"/>
              <a:t>€  </a:t>
            </a:r>
            <a:r>
              <a:rPr lang="el-GR" sz="1800" dirty="0"/>
              <a:t>(Κάλυψη μισθοδοσίας προσωπικού καθαριότητας με σχέση ΙΔΟΧ)</a:t>
            </a:r>
          </a:p>
          <a:p>
            <a:pPr marL="0" indent="0">
              <a:buNone/>
            </a:pPr>
            <a:r>
              <a:rPr lang="el-GR" sz="2000" dirty="0"/>
              <a:t>      </a:t>
            </a:r>
            <a:r>
              <a:rPr lang="el-GR" b="1" dirty="0"/>
              <a:t>1310104 </a:t>
            </a:r>
            <a:r>
              <a:rPr lang="el-GR" dirty="0"/>
              <a:t>- 162600,00€   </a:t>
            </a:r>
            <a:r>
              <a:rPr lang="el-GR" sz="1800" dirty="0"/>
              <a:t>(ΚΑΠ για την επισκευή και συντήρηση σχολικών κτιρίων)</a:t>
            </a:r>
          </a:p>
          <a:p>
            <a:r>
              <a:rPr lang="el-GR" b="1" u="sng" dirty="0"/>
              <a:t>Επιχορήγηση για την υλοποίηση δράσεων διαχείρισης αδέσποτων ζώων συντροφιάς</a:t>
            </a:r>
            <a:r>
              <a:rPr lang="el-GR" sz="1800" dirty="0"/>
              <a:t>            </a:t>
            </a:r>
            <a:r>
              <a:rPr lang="el-GR" b="1" dirty="0"/>
              <a:t>1310108</a:t>
            </a:r>
            <a:r>
              <a:rPr lang="el-GR" sz="1800" dirty="0"/>
              <a:t> - </a:t>
            </a:r>
            <a:r>
              <a:rPr lang="el-GR" dirty="0"/>
              <a:t>23.700,00€ </a:t>
            </a:r>
          </a:p>
          <a:p>
            <a:r>
              <a:rPr lang="el-GR" b="1" u="sng" dirty="0"/>
              <a:t>Έσοδα  για πυροπροστασία</a:t>
            </a:r>
            <a:r>
              <a:rPr lang="el-GR" b="1" dirty="0"/>
              <a:t>          1310106 </a:t>
            </a:r>
            <a:r>
              <a:rPr lang="el-GR" dirty="0"/>
              <a:t>-</a:t>
            </a:r>
            <a:r>
              <a:rPr lang="el-GR" b="1" dirty="0"/>
              <a:t> </a:t>
            </a:r>
            <a:r>
              <a:rPr lang="el-GR" dirty="0"/>
              <a:t>58.000,00€  </a:t>
            </a:r>
          </a:p>
          <a:p>
            <a:endParaRPr lang="el-GR" dirty="0"/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0FBC201B-9F9F-A779-3612-483FCABFEC4D}"/>
              </a:ext>
            </a:extLst>
          </p:cNvPr>
          <p:cNvSpPr/>
          <p:nvPr/>
        </p:nvSpPr>
        <p:spPr>
          <a:xfrm>
            <a:off x="3959352" y="5020056"/>
            <a:ext cx="420624" cy="13716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err="1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7D510B7-E909-BAE2-6C37-97B8E9B935B0}"/>
              </a:ext>
            </a:extLst>
          </p:cNvPr>
          <p:cNvSpPr/>
          <p:nvPr/>
        </p:nvSpPr>
        <p:spPr>
          <a:xfrm>
            <a:off x="5419344" y="5501640"/>
            <a:ext cx="420624" cy="13716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err="1"/>
          </a:p>
        </p:txBody>
      </p:sp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10972800" cy="899445"/>
          </a:xfrm>
        </p:spPr>
        <p:txBody>
          <a:bodyPr rtlCol="0"/>
          <a:lstStyle/>
          <a:p>
            <a:pPr>
              <a:lnSpc>
                <a:spcPts val="2000"/>
              </a:lnSpc>
            </a:pPr>
            <a:r>
              <a:rPr lang="el-GR" sz="2400" b="1" dirty="0"/>
              <a:t>ΔΑΠΑΝΕΣ ΓΙΑ ΤΙΣ ΣΧΟΛΙΚΕΣ ΜΟΝΑΔΕΣ</a:t>
            </a:r>
            <a:br>
              <a:rPr lang="el-GR" sz="2400" b="1" dirty="0"/>
            </a:br>
            <a:r>
              <a:rPr lang="el-GR" sz="1800" b="1" i="1" dirty="0"/>
              <a:t>ενδεικτικά ως προς τα έξοδα :  </a:t>
            </a:r>
            <a:endParaRPr lang="el-GR" sz="1800" b="1" i="1" dirty="0">
              <a:latin typeface="Tahoma" panose="020B0604030504040204" pitchFamily="34" charset="0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8B3738E-0B8D-B46F-13DE-1BACEC34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3057" y="1417320"/>
            <a:ext cx="5386917" cy="585216"/>
          </a:xfrm>
        </p:spPr>
        <p:txBody>
          <a:bodyPr/>
          <a:lstStyle/>
          <a:p>
            <a:r>
              <a:rPr lang="el-GR" sz="1600" b="1" dirty="0"/>
              <a:t>Κάλυψη λειτουργικών δαπανών των σχολείων</a:t>
            </a:r>
          </a:p>
          <a:p>
            <a:r>
              <a:rPr lang="el-GR" sz="1600" b="1" dirty="0"/>
              <a:t>ΕΣΟΔΟ 484.720,00€ &lt; ΕΞΟΔΟ 764.924,57€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2AAF7F9-1655-70D1-FDBD-FCCBB7AEE7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2880100"/>
              </p:ext>
            </p:extLst>
          </p:nvPr>
        </p:nvGraphicFramePr>
        <p:xfrm>
          <a:off x="2211917" y="2291812"/>
          <a:ext cx="7569199" cy="413702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13326">
                  <a:extLst>
                    <a:ext uri="{9D8B030D-6E8A-4147-A177-3AD203B41FA5}">
                      <a16:colId xmlns:a16="http://schemas.microsoft.com/office/drawing/2014/main" val="2316891265"/>
                    </a:ext>
                  </a:extLst>
                </a:gridCol>
                <a:gridCol w="1309884">
                  <a:extLst>
                    <a:ext uri="{9D8B030D-6E8A-4147-A177-3AD203B41FA5}">
                      <a16:colId xmlns:a16="http://schemas.microsoft.com/office/drawing/2014/main" val="2374884937"/>
                    </a:ext>
                  </a:extLst>
                </a:gridCol>
                <a:gridCol w="1258517">
                  <a:extLst>
                    <a:ext uri="{9D8B030D-6E8A-4147-A177-3AD203B41FA5}">
                      <a16:colId xmlns:a16="http://schemas.microsoft.com/office/drawing/2014/main" val="4284231882"/>
                    </a:ext>
                  </a:extLst>
                </a:gridCol>
                <a:gridCol w="2761030">
                  <a:extLst>
                    <a:ext uri="{9D8B030D-6E8A-4147-A177-3AD203B41FA5}">
                      <a16:colId xmlns:a16="http://schemas.microsoft.com/office/drawing/2014/main" val="1516428032"/>
                    </a:ext>
                  </a:extLst>
                </a:gridCol>
                <a:gridCol w="1426442">
                  <a:extLst>
                    <a:ext uri="{9D8B030D-6E8A-4147-A177-3AD203B41FA5}">
                      <a16:colId xmlns:a16="http://schemas.microsoft.com/office/drawing/2014/main" val="1093103741"/>
                    </a:ext>
                  </a:extLst>
                </a:gridCol>
              </a:tblGrid>
              <a:tr h="595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Πηγή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Υπηρεσία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ΑΛΕ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Περιγραφή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 </a:t>
                      </a:r>
                      <a:endParaRPr lang="el-GR" sz="1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Ποσά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extLst>
                  <a:ext uri="{0D108BD9-81ED-4DB2-BD59-A6C34878D82A}">
                    <a16:rowId xmlns:a16="http://schemas.microsoft.com/office/drawing/2014/main" val="3563358876"/>
                  </a:ext>
                </a:extLst>
              </a:tr>
              <a:tr h="943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0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70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2420989001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Αποζημίωση εθελοντών  σχολικών τροχονόμων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 </a:t>
                      </a:r>
                      <a:endParaRPr lang="el-GR" sz="1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10.000€</a:t>
                      </a:r>
                      <a:endParaRPr lang="el-GR" sz="1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 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extLst>
                  <a:ext uri="{0D108BD9-81ED-4DB2-BD59-A6C34878D82A}">
                    <a16:rowId xmlns:a16="http://schemas.microsoft.com/office/drawing/2014/main" val="1271378830"/>
                  </a:ext>
                </a:extLst>
              </a:tr>
              <a:tr h="65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0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70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2440101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Μισθώματα κτιρίων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 </a:t>
                      </a:r>
                      <a:endParaRPr lang="el-GR" sz="1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470.063,64€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extLst>
                  <a:ext uri="{0D108BD9-81ED-4DB2-BD59-A6C34878D82A}">
                    <a16:rowId xmlns:a16="http://schemas.microsoft.com/office/drawing/2014/main" val="3438051756"/>
                  </a:ext>
                </a:extLst>
              </a:tr>
              <a:tr h="626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70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2420989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Έξοδα για λοιπές υπηρεσίες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35.088,96€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extLst>
                  <a:ext uri="{0D108BD9-81ED-4DB2-BD59-A6C34878D82A}">
                    <a16:rowId xmlns:a16="http://schemas.microsoft.com/office/drawing/2014/main" val="1982549676"/>
                  </a:ext>
                </a:extLst>
              </a:tr>
              <a:tr h="626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0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70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2410115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Καύσιμα θέρμανσης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119.588,92€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extLst>
                  <a:ext uri="{0D108BD9-81ED-4DB2-BD59-A6C34878D82A}">
                    <a16:rowId xmlns:a16="http://schemas.microsoft.com/office/drawing/2014/main" val="1724157460"/>
                  </a:ext>
                </a:extLst>
              </a:tr>
              <a:tr h="691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70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2420389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>
                          <a:effectLst/>
                        </a:rPr>
                        <a:t>Λοιπές αμοιβές και έξοδα συντηρήσεων και επισκευών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130.183,05€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27940" marB="0"/>
                </a:tc>
                <a:extLst>
                  <a:ext uri="{0D108BD9-81ED-4DB2-BD59-A6C34878D82A}">
                    <a16:rowId xmlns:a16="http://schemas.microsoft.com/office/drawing/2014/main" val="147091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7">
            <a:extLst>
              <a:ext uri="{FF2B5EF4-FFF2-40B4-BE49-F238E27FC236}">
                <a16:creationId xmlns:a16="http://schemas.microsoft.com/office/drawing/2014/main" id="{11E7082D-9882-907E-0BD1-9A81BDD3F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69476"/>
              </p:ext>
            </p:extLst>
          </p:nvPr>
        </p:nvGraphicFramePr>
        <p:xfrm>
          <a:off x="2588260" y="1674494"/>
          <a:ext cx="7015480" cy="447470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67920">
                  <a:extLst>
                    <a:ext uri="{9D8B030D-6E8A-4147-A177-3AD203B41FA5}">
                      <a16:colId xmlns:a16="http://schemas.microsoft.com/office/drawing/2014/main" val="2505481698"/>
                    </a:ext>
                  </a:extLst>
                </a:gridCol>
                <a:gridCol w="824041">
                  <a:extLst>
                    <a:ext uri="{9D8B030D-6E8A-4147-A177-3AD203B41FA5}">
                      <a16:colId xmlns:a16="http://schemas.microsoft.com/office/drawing/2014/main" val="3653539732"/>
                    </a:ext>
                  </a:extLst>
                </a:gridCol>
                <a:gridCol w="939839">
                  <a:extLst>
                    <a:ext uri="{9D8B030D-6E8A-4147-A177-3AD203B41FA5}">
                      <a16:colId xmlns:a16="http://schemas.microsoft.com/office/drawing/2014/main" val="3219152121"/>
                    </a:ext>
                  </a:extLst>
                </a:gridCol>
                <a:gridCol w="3683024">
                  <a:extLst>
                    <a:ext uri="{9D8B030D-6E8A-4147-A177-3AD203B41FA5}">
                      <a16:colId xmlns:a16="http://schemas.microsoft.com/office/drawing/2014/main" val="1873562900"/>
                    </a:ext>
                  </a:extLst>
                </a:gridCol>
                <a:gridCol w="1000656">
                  <a:extLst>
                    <a:ext uri="{9D8B030D-6E8A-4147-A177-3AD203B41FA5}">
                      <a16:colId xmlns:a16="http://schemas.microsoft.com/office/drawing/2014/main" val="1427867670"/>
                    </a:ext>
                  </a:extLst>
                </a:gridCol>
              </a:tblGrid>
              <a:tr h="56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Πηγή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Υπηρεσία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ΑΛΕ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Περιγραφή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Ποσό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extLst>
                  <a:ext uri="{0D108BD9-81ED-4DB2-BD59-A6C34878D82A}">
                    <a16:rowId xmlns:a16="http://schemas.microsoft.com/office/drawing/2014/main" val="2722531508"/>
                  </a:ext>
                </a:extLst>
              </a:tr>
              <a:tr h="816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70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2130102001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Αμοιβές προσωπικού με σχέση εργασίας ιδιωτικού δικαίου ορισμένου χρόνου (ΙΔΟΧ) γενικά (συμπεριλαμβάνεται και το εποχικό προσωπικό)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  667.000,00 €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extLst>
                  <a:ext uri="{0D108BD9-81ED-4DB2-BD59-A6C34878D82A}">
                    <a16:rowId xmlns:a16="http://schemas.microsoft.com/office/drawing/2014/main" val="2955315819"/>
                  </a:ext>
                </a:extLst>
              </a:tr>
              <a:tr h="539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70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2130201001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Αποζημίωση για υπερωριακή απασχόληση υπαλλήλων ορισμένου χρόνου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      2.570,00 €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extLst>
                  <a:ext uri="{0D108BD9-81ED-4DB2-BD59-A6C34878D82A}">
                    <a16:rowId xmlns:a16="http://schemas.microsoft.com/office/drawing/2014/main" val="3463693057"/>
                  </a:ext>
                </a:extLst>
              </a:tr>
              <a:tr h="539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70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2130202001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Αμοιβή για εργασία κατά τις εξαιρέσιμες ημέρες και νυχτερινές ώρες υπαλλήλων ορισμένου χρόνου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      1.700,00 €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extLst>
                  <a:ext uri="{0D108BD9-81ED-4DB2-BD59-A6C34878D82A}">
                    <a16:rowId xmlns:a16="http://schemas.microsoft.com/office/drawing/2014/main" val="2583041508"/>
                  </a:ext>
                </a:extLst>
              </a:tr>
              <a:tr h="816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70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2130389001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Μη μισθολογικές, ενισχυτικές παροχές εισοδήματος υπαλλήλων ορισμένου χρόνου (περιλαμβάνεται δαπάνη για θέρετρα, κατασκηνώσεις κ.λπ.)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    17.000,00 € 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extLst>
                  <a:ext uri="{0D108BD9-81ED-4DB2-BD59-A6C34878D82A}">
                    <a16:rowId xmlns:a16="http://schemas.microsoft.com/office/drawing/2014/main" val="775637327"/>
                  </a:ext>
                </a:extLst>
              </a:tr>
              <a:tr h="1094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70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2190301002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Εργοδοτικές εισφορές υπέρ e-ΕΦΚΑ επί τακτικών αποδοχών προσωπικού με σχέση εργασίας ιδιωτικού δικαίου ορισμένου χρόνου (ΙΔΟΧ) γενικά (συμπεριλαμβάνεται και το εποχικό προσωπικό)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  187.740,00 €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5" marR="58665" marT="0" marB="0" anchor="b"/>
                </a:tc>
                <a:extLst>
                  <a:ext uri="{0D108BD9-81ED-4DB2-BD59-A6C34878D82A}">
                    <a16:rowId xmlns:a16="http://schemas.microsoft.com/office/drawing/2014/main" val="2127080051"/>
                  </a:ext>
                </a:extLst>
              </a:tr>
            </a:tbl>
          </a:graphicData>
        </a:graphic>
      </p:graphicFrame>
      <p:sp>
        <p:nvSpPr>
          <p:cNvPr id="3" name="Θέση κειμένου 5">
            <a:extLst>
              <a:ext uri="{FF2B5EF4-FFF2-40B4-BE49-F238E27FC236}">
                <a16:creationId xmlns:a16="http://schemas.microsoft.com/office/drawing/2014/main" id="{22D60E0F-EF16-E439-8DAD-C72F95187A82}"/>
              </a:ext>
            </a:extLst>
          </p:cNvPr>
          <p:cNvSpPr txBox="1">
            <a:spLocks/>
          </p:cNvSpPr>
          <p:nvPr/>
        </p:nvSpPr>
        <p:spPr>
          <a:xfrm>
            <a:off x="3119628" y="708799"/>
            <a:ext cx="5952743" cy="585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Κάλυψη μισθοδοσίας προσωπικού καθαριότητας με σχέση ΙΔΟΧ</a:t>
            </a:r>
          </a:p>
          <a:p>
            <a:r>
              <a:rPr lang="el-GR" sz="1600" b="1" dirty="0"/>
              <a:t>ΕΣΟΔΟ 407.284,80€ &lt; ΕΞΟΔΟ 876.010,00€ </a:t>
            </a:r>
          </a:p>
        </p:txBody>
      </p:sp>
    </p:spTree>
    <p:extLst>
      <p:ext uri="{BB962C8B-B14F-4D97-AF65-F5344CB8AC3E}">
        <p14:creationId xmlns:p14="http://schemas.microsoft.com/office/powerpoint/2010/main" val="9553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F4968179-43A5-AE56-BC63-295E2B1C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792480"/>
            <a:ext cx="10972800" cy="1600200"/>
          </a:xfrm>
        </p:spPr>
        <p:txBody>
          <a:bodyPr/>
          <a:lstStyle/>
          <a:p>
            <a:br>
              <a:rPr lang="en-US" sz="2000" b="1" dirty="0"/>
            </a:br>
            <a:br>
              <a:rPr lang="en-US" sz="2000" b="1" dirty="0"/>
            </a:br>
            <a:r>
              <a:rPr lang="el-GR" sz="2000" b="1" dirty="0"/>
              <a:t>ΔΑΠΑΝΕΣ ΓΙΑ ΔΡΑΣΕΙΣ</a:t>
            </a:r>
            <a:br>
              <a:rPr lang="el-GR" sz="2000" b="1" dirty="0"/>
            </a:br>
            <a:r>
              <a:rPr lang="el-GR" sz="2000" b="1" dirty="0"/>
              <a:t> ΔΙΑΧΕΙΡΙΣΗΣ ΑΔΕΣΠΟΤΩΝ ΖΩΩΝ ΣΥΝΤΡΟΦΙΑΣ </a:t>
            </a:r>
            <a:br>
              <a:rPr lang="el-GR" sz="2000" b="1" dirty="0"/>
            </a:br>
            <a:r>
              <a:rPr lang="el-GR" sz="2000" b="1" dirty="0"/>
              <a:t>ΕΣΟΔΑ 23.700,00€ &lt; ΕΞΟΔΑ 322.906,61€</a:t>
            </a:r>
            <a:br>
              <a:rPr lang="el-GR" sz="2000" b="1" dirty="0"/>
            </a:br>
            <a:endParaRPr lang="el-GR" sz="2000" b="1" dirty="0"/>
          </a:p>
        </p:txBody>
      </p:sp>
      <p:graphicFrame>
        <p:nvGraphicFramePr>
          <p:cNvPr id="5" name="Θέση περιεχομένου 8">
            <a:extLst>
              <a:ext uri="{FF2B5EF4-FFF2-40B4-BE49-F238E27FC236}">
                <a16:creationId xmlns:a16="http://schemas.microsoft.com/office/drawing/2014/main" id="{ED249C68-E7F9-3260-CD2B-368293D01CD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698952"/>
              </p:ext>
            </p:extLst>
          </p:nvPr>
        </p:nvGraphicFramePr>
        <p:xfrm>
          <a:off x="2563870" y="1838960"/>
          <a:ext cx="7064260" cy="40436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43280">
                  <a:extLst>
                    <a:ext uri="{9D8B030D-6E8A-4147-A177-3AD203B41FA5}">
                      <a16:colId xmlns:a16="http://schemas.microsoft.com/office/drawing/2014/main" val="1177890578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1631885107"/>
                    </a:ext>
                  </a:extLst>
                </a:gridCol>
                <a:gridCol w="737957">
                  <a:extLst>
                    <a:ext uri="{9D8B030D-6E8A-4147-A177-3AD203B41FA5}">
                      <a16:colId xmlns:a16="http://schemas.microsoft.com/office/drawing/2014/main" val="752015955"/>
                    </a:ext>
                  </a:extLst>
                </a:gridCol>
                <a:gridCol w="2987994">
                  <a:extLst>
                    <a:ext uri="{9D8B030D-6E8A-4147-A177-3AD203B41FA5}">
                      <a16:colId xmlns:a16="http://schemas.microsoft.com/office/drawing/2014/main" val="3244073305"/>
                    </a:ext>
                  </a:extLst>
                </a:gridCol>
                <a:gridCol w="1255509">
                  <a:extLst>
                    <a:ext uri="{9D8B030D-6E8A-4147-A177-3AD203B41FA5}">
                      <a16:colId xmlns:a16="http://schemas.microsoft.com/office/drawing/2014/main" val="3219220747"/>
                    </a:ext>
                  </a:extLst>
                </a:gridCol>
              </a:tblGrid>
              <a:tr h="95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l-GR" sz="1600" kern="0" dirty="0">
                          <a:effectLst/>
                        </a:rPr>
                        <a:t>Πηγή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kern="0" dirty="0">
                          <a:effectLst/>
                          <a:latin typeface="+mn-lt"/>
                        </a:rPr>
                        <a:t>Υπηρεσία</a:t>
                      </a:r>
                      <a:endParaRPr lang="el-GR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kern="0" dirty="0">
                          <a:effectLst/>
                        </a:rPr>
                        <a:t>ΑΛΕ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kern="0" dirty="0">
                          <a:effectLst/>
                        </a:rPr>
                        <a:t>Περιγραφή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kern="0">
                          <a:effectLst/>
                        </a:rPr>
                        <a:t>Ποσό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extLst>
                  <a:ext uri="{0D108BD9-81ED-4DB2-BD59-A6C34878D82A}">
                    <a16:rowId xmlns:a16="http://schemas.microsoft.com/office/drawing/2014/main" val="2114926787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0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60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2410189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Λοιπά αναλώσιμα υλικά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    69.623,21 € 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extLst>
                  <a:ext uri="{0D108BD9-81ED-4DB2-BD59-A6C34878D82A}">
                    <a16:rowId xmlns:a16="http://schemas.microsoft.com/office/drawing/2014/main" val="4109866351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0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60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2420904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Έξοδα για υγειονομικές υπηρεσίες 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    14.400,00 € 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extLst>
                  <a:ext uri="{0D108BD9-81ED-4DB2-BD59-A6C34878D82A}">
                    <a16:rowId xmlns:a16="http://schemas.microsoft.com/office/drawing/2014/main" val="1228712136"/>
                  </a:ext>
                </a:extLst>
              </a:tr>
              <a:tr h="1589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b="0" kern="0" dirty="0">
                          <a:effectLst/>
                          <a:latin typeface="+mn-lt"/>
                        </a:rPr>
                        <a:t>0</a:t>
                      </a:r>
                      <a:endParaRPr lang="el-GR" sz="12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2190301002</a:t>
                      </a:r>
                      <a:endParaRPr lang="el-GR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Εργοδοτικές εισφορές υπέρ e-ΕΦΚΑ επί τακτικών αποδοχών προσωπικού με σχέση εργασίας ιδιωτικού δικαίου ορισμένου χρόνου (ΙΔΟΧ) γενικά (συμπεριλαμβάνεται και το εποχικό προσωπικό)</a:t>
                      </a: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3.120,00€</a:t>
                      </a:r>
                    </a:p>
                  </a:txBody>
                  <a:tcPr marL="68479" marR="68479" marT="0" marB="0" anchor="b"/>
                </a:tc>
                <a:extLst>
                  <a:ext uri="{0D108BD9-81ED-4DB2-BD59-A6C34878D82A}">
                    <a16:rowId xmlns:a16="http://schemas.microsoft.com/office/drawing/2014/main" val="1382822195"/>
                  </a:ext>
                </a:extLst>
              </a:tr>
              <a:tr h="678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0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>
                          <a:effectLst/>
                        </a:rPr>
                        <a:t>60</a:t>
                      </a:r>
                      <a:endParaRPr lang="el-G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2420989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Έξοδα για λοιπές υπηρεσίες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0" dirty="0">
                          <a:effectLst/>
                        </a:rPr>
                        <a:t>  235.763,40 € </a:t>
                      </a:r>
                      <a:endParaRPr lang="el-G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79" marR="68479" marT="0" marB="0" anchor="b"/>
                </a:tc>
                <a:extLst>
                  <a:ext uri="{0D108BD9-81ED-4DB2-BD59-A6C34878D82A}">
                    <a16:rowId xmlns:a16="http://schemas.microsoft.com/office/drawing/2014/main" val="1877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1">
            <a:extLst>
              <a:ext uri="{FF2B5EF4-FFF2-40B4-BE49-F238E27FC236}">
                <a16:creationId xmlns:a16="http://schemas.microsoft.com/office/drawing/2014/main" id="{DC2CEFAA-EA76-9143-8697-3E29FF8F6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453655"/>
              </p:ext>
            </p:extLst>
          </p:nvPr>
        </p:nvGraphicFramePr>
        <p:xfrm>
          <a:off x="2948152" y="932406"/>
          <a:ext cx="6295695" cy="530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0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E9BCE99-7CBE-0596-1B65-26BC4214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608"/>
            <a:ext cx="10972800" cy="841248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l-GR" sz="2000" b="1" dirty="0"/>
              <a:t>ΥΠΗΡΕΣΙΑ 20 </a:t>
            </a:r>
            <a:br>
              <a:rPr lang="el-GR" sz="2000" b="1" dirty="0"/>
            </a:br>
            <a:r>
              <a:rPr lang="el-GR" sz="2000" b="1" dirty="0"/>
              <a:t>ΑΝΤΑΠΟΔΟΤΙΚΑ ΤΕΛΗ 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E0FA025-24CC-5CAF-A9E5-8F0D999F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71016"/>
            <a:ext cx="5386917" cy="938784"/>
          </a:xfrm>
        </p:spPr>
        <p:txBody>
          <a:bodyPr/>
          <a:lstStyle/>
          <a:p>
            <a:r>
              <a:rPr lang="el-GR" sz="2000" b="1" dirty="0"/>
              <a:t>ΕΣΟΔΑ </a:t>
            </a:r>
          </a:p>
          <a:p>
            <a:r>
              <a:rPr lang="el-GR" b="1" dirty="0"/>
              <a:t>16.600.000,00 €</a:t>
            </a:r>
            <a:endParaRPr lang="el-GR" sz="2000" dirty="0"/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62FDB135-CF39-7EDA-6A35-C41CEE0205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5837353"/>
              </p:ext>
            </p:extLst>
          </p:nvPr>
        </p:nvGraphicFramePr>
        <p:xfrm>
          <a:off x="649225" y="2770633"/>
          <a:ext cx="4197096" cy="174612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93635">
                  <a:extLst>
                    <a:ext uri="{9D8B030D-6E8A-4147-A177-3AD203B41FA5}">
                      <a16:colId xmlns:a16="http://schemas.microsoft.com/office/drawing/2014/main" val="337101579"/>
                    </a:ext>
                  </a:extLst>
                </a:gridCol>
                <a:gridCol w="2603461">
                  <a:extLst>
                    <a:ext uri="{9D8B030D-6E8A-4147-A177-3AD203B41FA5}">
                      <a16:colId xmlns:a16="http://schemas.microsoft.com/office/drawing/2014/main" val="734982683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pPr marR="37592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0" kern="100" dirty="0">
                          <a:effectLst/>
                        </a:rPr>
                        <a:t>      1130105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0" kern="100" dirty="0">
                          <a:effectLst/>
                        </a:rPr>
                        <a:t>(0311,2111,3211)</a:t>
                      </a:r>
                      <a:endParaRPr lang="el-GR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15" marR="0" marT="29210" marB="4445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0" kern="100" dirty="0">
                          <a:effectLst/>
                        </a:rPr>
                        <a:t>16.500.000,00 €</a:t>
                      </a:r>
                      <a:endParaRPr lang="el-GR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15" marR="0" marT="29210" marB="4445" anchor="b"/>
                </a:tc>
                <a:extLst>
                  <a:ext uri="{0D108BD9-81ED-4DB2-BD59-A6C34878D82A}">
                    <a16:rowId xmlns:a16="http://schemas.microsoft.com/office/drawing/2014/main" val="405109946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0" kern="100" dirty="0">
                          <a:effectLst/>
                        </a:rPr>
                        <a:t>1430908 (0125)</a:t>
                      </a:r>
                      <a:endParaRPr lang="el-GR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15" marR="0" marT="29210" marB="4445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100.000,00€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15" marR="0" marT="29210" marB="4445" anchor="b"/>
                </a:tc>
                <a:extLst>
                  <a:ext uri="{0D108BD9-81ED-4DB2-BD59-A6C34878D82A}">
                    <a16:rowId xmlns:a16="http://schemas.microsoft.com/office/drawing/2014/main" val="167462106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Σύνολο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15" marR="0" marT="29210" marB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00" dirty="0">
                          <a:effectLst/>
                        </a:rPr>
                        <a:t>16.600.000,00 €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15" marR="0" marT="29210" marB="4445"/>
                </a:tc>
                <a:extLst>
                  <a:ext uri="{0D108BD9-81ED-4DB2-BD59-A6C34878D82A}">
                    <a16:rowId xmlns:a16="http://schemas.microsoft.com/office/drawing/2014/main" val="2337029475"/>
                  </a:ext>
                </a:extLst>
              </a:tr>
            </a:tbl>
          </a:graphicData>
        </a:graphic>
      </p:graphicFrame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D6A4BC5-5C9B-A27C-1FB0-C007C2C0F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1" y="1368552"/>
            <a:ext cx="5389033" cy="841248"/>
          </a:xfrm>
        </p:spPr>
        <p:txBody>
          <a:bodyPr/>
          <a:lstStyle/>
          <a:p>
            <a:r>
              <a:rPr lang="el-GR" sz="2000" b="1" dirty="0"/>
              <a:t>ΕΞΟΔΑ</a:t>
            </a:r>
          </a:p>
          <a:p>
            <a:r>
              <a:rPr lang="el-GR" dirty="0"/>
              <a:t> </a:t>
            </a:r>
            <a:r>
              <a:rPr lang="el-GR" b="1" dirty="0"/>
              <a:t>16.758.541,21€ </a:t>
            </a:r>
            <a:endParaRPr lang="el-GR" dirty="0"/>
          </a:p>
        </p:txBody>
      </p:sp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id="{71DC9460-0F36-6A9C-32F0-17716D52B99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26705230"/>
              </p:ext>
            </p:extLst>
          </p:nvPr>
        </p:nvGraphicFramePr>
        <p:xfrm>
          <a:off x="5422392" y="2660904"/>
          <a:ext cx="6300218" cy="366271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39506">
                  <a:extLst>
                    <a:ext uri="{9D8B030D-6E8A-4147-A177-3AD203B41FA5}">
                      <a16:colId xmlns:a16="http://schemas.microsoft.com/office/drawing/2014/main" val="2801721838"/>
                    </a:ext>
                  </a:extLst>
                </a:gridCol>
                <a:gridCol w="3591893">
                  <a:extLst>
                    <a:ext uri="{9D8B030D-6E8A-4147-A177-3AD203B41FA5}">
                      <a16:colId xmlns:a16="http://schemas.microsoft.com/office/drawing/2014/main" val="662075063"/>
                    </a:ext>
                  </a:extLst>
                </a:gridCol>
                <a:gridCol w="1968819">
                  <a:extLst>
                    <a:ext uri="{9D8B030D-6E8A-4147-A177-3AD203B41FA5}">
                      <a16:colId xmlns:a16="http://schemas.microsoft.com/office/drawing/2014/main" val="2332152310"/>
                    </a:ext>
                  </a:extLst>
                </a:gridCol>
              </a:tblGrid>
              <a:tr h="2926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Μείζονα κατηγορία 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200" kern="100" dirty="0">
                          <a:effectLst/>
                        </a:rPr>
                        <a:t> Προϋπολογισμός  2026 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4027501049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21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Παροχές σε εργαζόμενους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5.831.124,08 €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3092561383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23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Μεταβιβάσεις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4.420.972,00€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67019237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22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Κοινωνικές παροχές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    31.000,00€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774229346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24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Αγαθά και υπηρεσίες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6.029.262,98 €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1363592710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26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Τόκοι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             60,41€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306370840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27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Λοιπές δαπάνες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          34.000€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451573448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31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Αγορές παγίων περιουσιακών στοιχείων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  235.098,89 €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3387037215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54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Δάνεια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  175.272,85€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380397214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59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0" dirty="0">
                          <a:effectLst/>
                          <a:latin typeface="+mn-lt"/>
                        </a:rPr>
                        <a:t>Ληφθείσες προκαταβολές και λοιπές υποχρεώσεις</a:t>
                      </a:r>
                      <a:endParaRPr lang="el-G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       1.750,00€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914156521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Σύνολο 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 </a:t>
                      </a:r>
                      <a:r>
                        <a:rPr lang="el-GR" sz="1400" b="1" kern="100" dirty="0">
                          <a:effectLst/>
                        </a:rPr>
                        <a:t>16.758.541,21€ </a:t>
                      </a:r>
                      <a:endParaRPr lang="el-GR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38100" marB="0"/>
                </a:tc>
                <a:extLst>
                  <a:ext uri="{0D108BD9-81ED-4DB2-BD59-A6C34878D82A}">
                    <a16:rowId xmlns:a16="http://schemas.microsoft.com/office/drawing/2014/main" val="278975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ίαση της ιστορίας της εταιρείας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464_TF03460510" id="{2F056DCA-7CA9-4C86-A8B5-D90727F9D70A}" vid="{3D63ACC8-A3D9-455C-881A-29807004CD2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σύσκεψης εταιρείας</Template>
  <TotalTime>4599</TotalTime>
  <Words>2150</Words>
  <Application>Microsoft Office PowerPoint</Application>
  <PresentationFormat>Ευρεία οθόνη</PresentationFormat>
  <Paragraphs>804</Paragraphs>
  <Slides>26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Palatino Linotype</vt:lpstr>
      <vt:lpstr>Tahoma</vt:lpstr>
      <vt:lpstr>Παρουσίαση της ιστορίας της εταιρείας.</vt:lpstr>
      <vt:lpstr>ΠΡΟΫΠΟΛΟΓΙΣΜΟΣ 2026</vt:lpstr>
      <vt:lpstr> Ανώτατο ύψος προϋπολογισμού Ομάδας ίδιων εσόδων</vt:lpstr>
      <vt:lpstr>Παρουσίαση του PowerPoint</vt:lpstr>
      <vt:lpstr>ΕΣΟΔΑ </vt:lpstr>
      <vt:lpstr>ΔΑΠΑΝΕΣ ΓΙΑ ΤΙΣ ΣΧΟΛΙΚΕΣ ΜΟΝΑΔΕΣ ενδεικτικά ως προς τα έξοδα :  </vt:lpstr>
      <vt:lpstr>Παρουσίαση του PowerPoint</vt:lpstr>
      <vt:lpstr>  ΔΑΠΑΝΕΣ ΓΙΑ ΔΡΑΣΕΙΣ  ΔΙΑΧΕΙΡΙΣΗΣ ΑΔΕΣΠΟΤΩΝ ΖΩΩΝ ΣΥΝΤΡΟΦΙΑΣ  ΕΣΟΔΑ 23.700,00€ &lt; ΕΞΟΔΑ 322.906,61€ </vt:lpstr>
      <vt:lpstr>Παρουσίαση του PowerPoint</vt:lpstr>
      <vt:lpstr>ΥΠΗΡΕΣΙΑ 20  ΑΝΤΑΠΟΔΟΤΙΚΑ ΤΕΛΗ </vt:lpstr>
      <vt:lpstr>    Έσοδα και Έξοδα βάση τη πηγή χρηματοδότησης </vt:lpstr>
      <vt:lpstr>Παρουσίαση του PowerPoint</vt:lpstr>
      <vt:lpstr>Παρουσίαση του PowerPoint</vt:lpstr>
      <vt:lpstr>ΙΣΟΣΚΕΛΙΣΜΟΣ ΠΡΟΥΠΟΛΟΓΙΣΜΟΥ ΒΑΣΗ ΤΗΣ ΠΡΟΒΛΕΨΗΣ  ΧΡΗΜΑΤΙΚΟΥ ΥΠΟΛΟΙΠΟΥ </vt:lpstr>
      <vt:lpstr>ΥΠΗΡΕΣΙΑ 55 - ΚΟΙΝΩΝΙΚΗ ΠΟΛΙΤΙΚΗ </vt:lpstr>
      <vt:lpstr>Προϋπολογισθείσα δαπάνη για οικονομικά βοηθήματα ανά  έτος  (2014-2026)</vt:lpstr>
      <vt:lpstr>ΣΥΝΟΛΙΚΗ ΔΑΠΑΝΗ ΜΙΣΘΟΔΟΣΙΑΣ ΠΡΟΫΠΟΛΟΓΙΣΜΟΥ 2026</vt:lpstr>
      <vt:lpstr>ΔΑΠΑΝΗ ΜΙΣΘΟΔΟΣΙΑΣ ΑΝΑ ΥΠΗΡΕΣΙΑ </vt:lpstr>
      <vt:lpstr>ΣΥΝΟΛΙΚΕΣ ΔΑΠΑΝΕΣ ΠΡΟΫΠΟΛΟΓΙΣΜΟΥ 2026 ΑΝΑ ΥΠΗΡΕΣΙΑ</vt:lpstr>
      <vt:lpstr>ΔΑΠΑΝΕΣ ΑΝΑ ΥΠΗΡΕΣΙΑ </vt:lpstr>
      <vt:lpstr>Προϋπολογισμός ανά έτος σε σχέση με το Τ.Π </vt:lpstr>
      <vt:lpstr>Δαπάνες ανά Πηγή Χρηματοδότησης  του Τεχνικού Προγράμματος</vt:lpstr>
      <vt:lpstr>Γράφημα ανά κατηγορία δαπάνης  </vt:lpstr>
      <vt:lpstr>Ύψος χρηματικού υπολοίπου  ανά  έτος   (2014-2024)</vt:lpstr>
      <vt:lpstr> Δείκτης Λειτουργικής Αυτονομίας</vt:lpstr>
      <vt:lpstr>Δείκτης Εξάρτησης ( Σύνολο Επιχορηγήσεων /Συνολικά Έσοδα ) </vt:lpstr>
      <vt:lpstr>ΕΤΗΣΙΟΣ ΠΡΟΫΠΟΛΟΓΙΣΜΟΥ Ο.Ε. 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ΧΡΗΣΤΗΣ ΤΜ. ΛΟΓΙΣΤΗΡΙΟΥ  - 074</dc:creator>
  <cp:lastModifiedBy>florena davia</cp:lastModifiedBy>
  <cp:revision>48</cp:revision>
  <dcterms:created xsi:type="dcterms:W3CDTF">2026-01-12T07:19:04Z</dcterms:created>
  <dcterms:modified xsi:type="dcterms:W3CDTF">2026-01-26T14:02:37Z</dcterms:modified>
</cp:coreProperties>
</file>