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charts/colors2.xml" ContentType="application/vnd.ms-office.chartcolorstyl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docProps/custom.xml" ContentType="application/vnd.openxmlformats-officedocument.custom-properties+xml"/>
  <Override PartName="/ppt/charts/chart7.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notesSlides/notesSlide3.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charts/colors3.xml" ContentType="application/vnd.ms-office.chartcolorstyle+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charts/chart8.xml" ContentType="application/vnd.openxmlformats-officedocument.drawingml.chart+xml"/>
  <Override PartName="/ppt/charts/colors1.xml" ContentType="application/vnd.ms-office.chartcolorstyle+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charts/style4.xml" ContentType="application/vnd.ms-office.chartstyle+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charts/style2.xml" ContentType="application/vnd.ms-office.chart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charts/colors4.xml" ContentType="application/vnd.ms-office.chartcolorstyl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charts/chart9.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charts/style3.xml" ContentType="application/vnd.ms-office.chartstyl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notesMasterIdLst>
    <p:notesMasterId r:id="rId59"/>
  </p:notesMasterIdLst>
  <p:sldIdLst>
    <p:sldId id="256" r:id="rId5"/>
    <p:sldId id="257" r:id="rId6"/>
    <p:sldId id="258" r:id="rId7"/>
    <p:sldId id="259" r:id="rId8"/>
    <p:sldId id="260" r:id="rId9"/>
    <p:sldId id="261" r:id="rId10"/>
    <p:sldId id="318" r:id="rId11"/>
    <p:sldId id="263" r:id="rId12"/>
    <p:sldId id="264" r:id="rId13"/>
    <p:sldId id="309" r:id="rId14"/>
    <p:sldId id="321" r:id="rId15"/>
    <p:sldId id="266" r:id="rId16"/>
    <p:sldId id="267" r:id="rId17"/>
    <p:sldId id="268" r:id="rId18"/>
    <p:sldId id="269"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25" r:id="rId49"/>
    <p:sldId id="300" r:id="rId50"/>
    <p:sldId id="301" r:id="rId51"/>
    <p:sldId id="302" r:id="rId52"/>
    <p:sldId id="303" r:id="rId53"/>
    <p:sldId id="323" r:id="rId54"/>
    <p:sldId id="305" r:id="rId55"/>
    <p:sldId id="306" r:id="rId56"/>
    <p:sldId id="307" r:id="rId57"/>
    <p:sldId id="308" r:id="rId58"/>
  </p:sldIdLst>
  <p:sldSz cx="9906000" cy="6858000" type="A4"/>
  <p:notesSz cx="7104063" cy="102346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133" userDrawn="1">
          <p15:clr>
            <a:srgbClr val="A4A3A4"/>
          </p15:clr>
        </p15:guide>
        <p15:guide id="2" pos="22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BD4E4C"/>
    <a:srgbClr val="99B958"/>
    <a:srgbClr val="4E80BB"/>
    <a:srgbClr val="4AA9C3"/>
    <a:srgbClr val="7E629F"/>
    <a:srgbClr val="717578"/>
    <a:srgbClr val="606463"/>
    <a:srgbClr val="CCCCCC"/>
    <a:srgbClr val="B1B5B4"/>
    <a:srgbClr val="C4BD9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3" d="100"/>
          <a:sy n="73" d="100"/>
        </p:scale>
        <p:origin x="-1146" y="-102"/>
      </p:cViewPr>
      <p:guideLst>
        <p:guide orient="horz" pos="4133"/>
        <p:guide pos="221"/>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______________Microsoft_Office_Excel1.xlsx"/></Relationships>
</file>

<file path=ppt/charts/_rels/chart10.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___________________Microsoft_Office_Excel7.xlsx"/></Relationships>
</file>

<file path=ppt/charts/_rels/chart2.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___________________Microsoft_Office_Excel2.xlsx"/></Relationships>
</file>

<file path=ppt/charts/_rels/chart3.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___________________Microsoft_Office_Excel3.xlsx"/></Relationships>
</file>

<file path=ppt/charts/_rels/chart4.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___________________Microsoft_Office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______________Microsoft_Office_Excel5.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______________Microsoft_Office_Excel6.xlsx"/></Relationships>
</file>

<file path=ppt/charts/chart1.xml><?xml version="1.0" encoding="utf-8"?>
<c:chartSpace xmlns:c="http://schemas.openxmlformats.org/drawingml/2006/chart" xmlns:a="http://schemas.openxmlformats.org/drawingml/2006/main" xmlns:r="http://schemas.openxmlformats.org/officeDocument/2006/relationships">
  <c:lang val="el-GR"/>
  <c:chart>
    <c:autoTitleDeleted val="1"/>
    <c:view3D>
      <c:rotX val="30"/>
      <c:rotY val="121"/>
      <c:depthPercent val="100"/>
      <c:perspective val="0"/>
    </c:view3D>
    <c:plotArea>
      <c:layout>
        <c:manualLayout>
          <c:layoutTarget val="inner"/>
          <c:xMode val="edge"/>
          <c:yMode val="edge"/>
          <c:x val="0.14211805082713441"/>
          <c:y val="0.15249618403925275"/>
          <c:w val="0.70460932777713969"/>
          <c:h val="0.62603723747930973"/>
        </c:manualLayout>
      </c:layout>
      <c:pie3DChart>
        <c:varyColors val="1"/>
        <c:ser>
          <c:idx val="0"/>
          <c:order val="0"/>
          <c:tx>
            <c:strRef>
              <c:f>Φύλλο1!$B$1</c:f>
              <c:strCache>
                <c:ptCount val="1"/>
                <c:pt idx="0">
                  <c:v>Στήλη1</c:v>
                </c:pt>
              </c:strCache>
            </c:strRef>
          </c:tx>
          <c:explosion val="27"/>
          <c:dLbls>
            <c:dLbl>
              <c:idx val="0"/>
              <c:layout>
                <c:manualLayout>
                  <c:x val="-2.1408893599838538E-2"/>
                  <c:y val="2.1407965332072666E-2"/>
                </c:manualLayout>
              </c:layout>
              <c:tx>
                <c:rich>
                  <a:bodyPr/>
                  <a:lstStyle/>
                  <a:p>
                    <a:r>
                      <a:rPr lang="el-GR" dirty="0"/>
                      <a:t>ΙΔΙΟΙ ΠΟΡΟΙ 
13.126.371,66 €
</a:t>
                    </a:r>
                    <a:r>
                      <a:rPr lang="el-GR" b="1" dirty="0"/>
                      <a:t>31%</a:t>
                    </a:r>
                  </a:p>
                </c:rich>
              </c:tx>
              <c:dLblPos val="bestFit"/>
              <c:showLegendKey val="1"/>
              <c:showVal val="1"/>
              <c:showCatName val="1"/>
              <c:showPercent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927F-4651-AE6C-8945989AC2F3}"/>
                </c:ext>
              </c:extLst>
            </c:dLbl>
            <c:dLbl>
              <c:idx val="1"/>
              <c:layout>
                <c:manualLayout>
                  <c:x val="4.1565414900060584E-2"/>
                  <c:y val="0.13498121662253204"/>
                </c:manualLayout>
              </c:layout>
              <c:tx>
                <c:rich>
                  <a:bodyPr/>
                  <a:lstStyle/>
                  <a:p>
                    <a:r>
                      <a:rPr lang="el-GR" dirty="0"/>
                      <a:t>ΣΑΤΑ
407.860,15 €
</a:t>
                    </a:r>
                    <a:r>
                      <a:rPr lang="el-GR" b="1" dirty="0"/>
                      <a:t>1%</a:t>
                    </a:r>
                  </a:p>
                </c:rich>
              </c:tx>
              <c:dLblPos val="bestFit"/>
              <c:showLegendKey val="1"/>
              <c:showVal val="1"/>
              <c:showCatName val="1"/>
              <c:showPercent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927F-4651-AE6C-8945989AC2F3}"/>
                </c:ext>
              </c:extLst>
            </c:dLbl>
            <c:dLbl>
              <c:idx val="2"/>
              <c:layout>
                <c:manualLayout>
                  <c:x val="-7.5715223097112913E-2"/>
                  <c:y val="-9.9596733811709748E-2"/>
                </c:manualLayout>
              </c:layout>
              <c:tx>
                <c:rich>
                  <a:bodyPr/>
                  <a:lstStyle/>
                  <a:p>
                    <a:r>
                      <a:rPr lang="el-GR" dirty="0"/>
                      <a:t>ΕΚΤΑΚΤΑ ΕΙΔΙΚΕΥΜΕΝΑ
262.600,00</a:t>
                    </a:r>
                    <a:r>
                      <a:rPr lang="el-GR" baseline="0" dirty="0"/>
                      <a:t> €</a:t>
                    </a:r>
                    <a:r>
                      <a:rPr lang="el-GR" dirty="0"/>
                      <a:t>
</a:t>
                    </a:r>
                    <a:r>
                      <a:rPr lang="el-GR" b="1" dirty="0"/>
                      <a:t>1%</a:t>
                    </a:r>
                  </a:p>
                </c:rich>
              </c:tx>
              <c:dLblPos val="bestFit"/>
              <c:showLegendKey val="1"/>
              <c:showVal val="1"/>
              <c:showCatName val="1"/>
              <c:showPercent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927F-4651-AE6C-8945989AC2F3}"/>
                </c:ext>
              </c:extLst>
            </c:dLbl>
            <c:dLbl>
              <c:idx val="3"/>
              <c:layout>
                <c:manualLayout>
                  <c:x val="7.0524429638602892E-3"/>
                  <c:y val="-0.12703117831049751"/>
                </c:manualLayout>
              </c:layout>
              <c:tx>
                <c:rich>
                  <a:bodyPr/>
                  <a:lstStyle/>
                  <a:p>
                    <a:r>
                      <a:rPr lang="el-GR" dirty="0"/>
                      <a:t>ΠΕΡΙΦΕΡΕΙΑ ΑΤΤΙΚΗΣ 
10.371</a:t>
                    </a:r>
                    <a:r>
                      <a:rPr lang="el-GR" dirty="0">
                        <a:solidFill>
                          <a:srgbClr val="00002C"/>
                        </a:solidFill>
                      </a:rPr>
                      <a:t>.80</a:t>
                    </a:r>
                    <a:r>
                      <a:rPr lang="el-GR" dirty="0"/>
                      <a:t>3,00 €
</a:t>
                    </a:r>
                    <a:r>
                      <a:rPr lang="el-GR" b="1" dirty="0"/>
                      <a:t>25%</a:t>
                    </a:r>
                  </a:p>
                </c:rich>
              </c:tx>
              <c:dLblPos val="bestFit"/>
              <c:showLegendKey val="1"/>
              <c:showVal val="1"/>
              <c:showCatName val="1"/>
              <c:showPercent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27F-4651-AE6C-8945989AC2F3}"/>
                </c:ext>
              </c:extLst>
            </c:dLbl>
            <c:dLbl>
              <c:idx val="4"/>
              <c:layout>
                <c:manualLayout>
                  <c:x val="1.2322178477690293E-2"/>
                  <c:y val="3.8068460151214151E-2"/>
                </c:manualLayout>
              </c:layout>
              <c:tx>
                <c:rich>
                  <a:bodyPr wrap="square" lIns="38100" tIns="19050" rIns="38100" bIns="19050" anchor="ctr" anchorCtr="0">
                    <a:noAutofit/>
                  </a:bodyPr>
                  <a:lstStyle/>
                  <a:p>
                    <a:pPr algn="l">
                      <a:defRPr sz="180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defRPr>
                    </a:pPr>
                    <a:r>
                      <a:rPr lang="el-GR" dirty="0"/>
                      <a:t>ΠΔΕ, ΦΙΛΟΔΗΜΟΣ Ι &amp; ΙΙ, ΑΝΤΩΝΗΣ ΤΡΙΤΣΗΣ, ΤΑΜΕΙΟ ΑΝΑΚΑΜΨΗΣ 
17.852.043,44 €
</a:t>
                    </a:r>
                    <a:r>
                      <a:rPr lang="el-GR" b="1" dirty="0"/>
                      <a:t>42%</a:t>
                    </a:r>
                  </a:p>
                </c:rich>
              </c:tx>
              <c:spPr>
                <a:noFill/>
                <a:ln>
                  <a:noFill/>
                </a:ln>
                <a:effectLst/>
              </c:spPr>
              <c:dLblPos val="bestFit"/>
              <c:showLegendKey val="1"/>
              <c:showVal val="1"/>
              <c:showCatName val="1"/>
              <c:showPercent val="1"/>
              <c:separator>
</c:separator>
              <c:extLst xmlns:c16r2="http://schemas.microsoft.com/office/drawing/2015/06/chart">
                <c:ext xmlns:c15="http://schemas.microsoft.com/office/drawing/2012/chart" uri="{CE6537A1-D6FC-4f65-9D91-7224C49458BB}">
                  <c15:layout>
                    <c:manualLayout>
                      <c:w val="0.23529981766171304"/>
                      <c:h val="0.29454722883405743"/>
                    </c:manualLayout>
                  </c15:layout>
                </c:ext>
                <c:ext xmlns:c16="http://schemas.microsoft.com/office/drawing/2014/chart" uri="{C3380CC4-5D6E-409C-BE32-E72D297353CC}">
                  <c16:uniqueId val="{00000004-927F-4651-AE6C-8945989AC2F3}"/>
                </c:ext>
              </c:extLst>
            </c:dLbl>
            <c:spPr>
              <a:noFill/>
              <a:ln>
                <a:noFill/>
              </a:ln>
              <a:effectLst/>
            </c:spPr>
            <c:txPr>
              <a:bodyPr wrap="square" lIns="38100" tIns="19050" rIns="38100" bIns="19050" anchor="ctr" anchorCtr="0">
                <a:spAutoFit/>
              </a:bodyPr>
              <a:lstStyle/>
              <a:p>
                <a:pPr algn="l">
                  <a:defRPr sz="180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defRPr>
                </a:pPr>
                <a:endParaRPr lang="el-GR"/>
              </a:p>
            </c:txPr>
            <c:dLblPos val="bestFit"/>
            <c:showLegendKey val="1"/>
            <c:showVal val="1"/>
            <c:showCatName val="1"/>
            <c:showPercent val="1"/>
            <c:separator>
</c:separator>
            <c:extLst xmlns:c16r2="http://schemas.microsoft.com/office/drawing/2015/06/chart">
              <c:ext xmlns:c15="http://schemas.microsoft.com/office/drawing/2012/chart" uri="{CE6537A1-D6FC-4f65-9D91-7224C49458BB}"/>
            </c:extLst>
          </c:dLbls>
          <c:cat>
            <c:strRef>
              <c:f>Φύλλο1!$A$2:$A$6</c:f>
              <c:strCache>
                <c:ptCount val="5"/>
                <c:pt idx="0">
                  <c:v>ΙΔΙΟΙ ΠΟΡΟΙ </c:v>
                </c:pt>
                <c:pt idx="1">
                  <c:v>ΣΑΤΑ</c:v>
                </c:pt>
                <c:pt idx="2">
                  <c:v>ΕΚΤΑΚΤΑ ΕΙΔΙΚΕΥΜΕΝΑ</c:v>
                </c:pt>
                <c:pt idx="3">
                  <c:v>ΠΕΡΙΦΕΡΕΙΑ ΑΤΤΙΚΗΣ </c:v>
                </c:pt>
                <c:pt idx="4">
                  <c:v>ΠΔΕ, ΦΙΛΟΔΗΜΟΣ Ι &amp; ΙΙ, ΑΝΤΩΝΗΣ ΤΡΙΤΣΗΣ, ΤΑΜΕΙΟ ΑΝΑΚΑΜΨΗΣ ΚΛΠ. </c:v>
                </c:pt>
              </c:strCache>
            </c:strRef>
          </c:cat>
          <c:val>
            <c:numRef>
              <c:f>Φύλλο1!$B$2:$B$6</c:f>
              <c:numCache>
                <c:formatCode>#,##0.00\ "€"</c:formatCode>
                <c:ptCount val="5"/>
                <c:pt idx="0">
                  <c:v>13126371.66</c:v>
                </c:pt>
                <c:pt idx="1">
                  <c:v>407860.14999999991</c:v>
                </c:pt>
                <c:pt idx="2">
                  <c:v>262600</c:v>
                </c:pt>
                <c:pt idx="3">
                  <c:v>10371803</c:v>
                </c:pt>
                <c:pt idx="4">
                  <c:v>17852043.439999998</c:v>
                </c:pt>
              </c:numCache>
            </c:numRef>
          </c:val>
          <c:extLst xmlns:c16r2="http://schemas.microsoft.com/office/drawing/2015/06/chart">
            <c:ext xmlns:c16="http://schemas.microsoft.com/office/drawing/2014/chart" uri="{C3380CC4-5D6E-409C-BE32-E72D297353CC}">
              <c16:uniqueId val="{00000005-927F-4651-AE6C-8945989AC2F3}"/>
            </c:ext>
          </c:extLst>
        </c:ser>
      </c:pie3DChart>
      <c:spPr>
        <a:ln>
          <a:noFill/>
        </a:ln>
      </c:spPr>
    </c:plotArea>
    <c:plotVisOnly val="1"/>
    <c:dispBlanksAs val="zero"/>
  </c:chart>
  <c:txPr>
    <a:bodyPr/>
    <a:lstStyle/>
    <a:p>
      <a:pPr>
        <a:defRPr sz="1800"/>
      </a:pPr>
      <a:endParaRPr lang="el-GR"/>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l-GR"/>
  <c:chart>
    <c:autoTitleDeleted val="1"/>
    <c:plotArea>
      <c:layout/>
      <c:scatterChart>
        <c:scatterStyle val="lineMarker"/>
        <c:ser>
          <c:idx val="0"/>
          <c:order val="0"/>
          <c:tx>
            <c:strRef>
              <c:f>Φύλλο1!$A$1</c:f>
              <c:strCache>
                <c:ptCount val="1"/>
                <c:pt idx="0">
                  <c:v>ΠΡΟΥΠΟΛΟΓΙΣΜΟΣ</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BubbleSize val="1"/>
            <c:extLst xmlns:c16r2="http://schemas.microsoft.com/office/drawing/2015/06/chart">
              <c:ext xmlns:c15="http://schemas.microsoft.com/office/drawing/2012/chart" uri="{CE6537A1-D6FC-4f65-9D91-7224C49458BB}">
                <c15:showLeaderLines val="0"/>
              </c:ext>
            </c:extLst>
          </c:dLbls>
          <c:xVal>
            <c:numRef>
              <c:f>Φύλλο1!$A$2:$A$14</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xVal>
          <c:yVal>
            <c:numRef>
              <c:f>Φύλλο1!$D$2:$D$14</c:f>
              <c:numCache>
                <c:formatCode>General</c:formatCode>
                <c:ptCount val="13"/>
                <c:pt idx="0">
                  <c:v>53500000</c:v>
                </c:pt>
                <c:pt idx="1">
                  <c:v>53790000</c:v>
                </c:pt>
                <c:pt idx="2">
                  <c:v>53220000</c:v>
                </c:pt>
                <c:pt idx="3">
                  <c:v>57570000</c:v>
                </c:pt>
                <c:pt idx="4">
                  <c:v>63490000</c:v>
                </c:pt>
                <c:pt idx="5">
                  <c:v>81240000</c:v>
                </c:pt>
                <c:pt idx="6">
                  <c:v>80570000</c:v>
                </c:pt>
                <c:pt idx="7">
                  <c:v>81960000</c:v>
                </c:pt>
                <c:pt idx="8">
                  <c:v>98580000</c:v>
                </c:pt>
                <c:pt idx="9">
                  <c:v>113570000</c:v>
                </c:pt>
                <c:pt idx="10">
                  <c:v>110692000</c:v>
                </c:pt>
                <c:pt idx="11">
                  <c:v>110705000</c:v>
                </c:pt>
                <c:pt idx="12">
                  <c:v>106165000</c:v>
                </c:pt>
              </c:numCache>
            </c:numRef>
          </c:yVal>
          <c:extLst xmlns:c16r2="http://schemas.microsoft.com/office/drawing/2015/06/chart">
            <c:ext xmlns:c16="http://schemas.microsoft.com/office/drawing/2014/chart" uri="{C3380CC4-5D6E-409C-BE32-E72D297353CC}">
              <c16:uniqueId val="{00000000-68BA-4C83-AC94-D8A021989089}"/>
            </c:ext>
          </c:extLst>
        </c:ser>
        <c:ser>
          <c:idx val="1"/>
          <c:order val="1"/>
          <c:tx>
            <c:strRef>
              <c:f>Φύλλο1!$B$1</c:f>
              <c:strCache>
                <c:ptCount val="1"/>
                <c:pt idx="0">
                  <c:v>Τ.Π</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BubbleSize val="1"/>
            <c:extLst xmlns:c16r2="http://schemas.microsoft.com/office/drawing/2015/06/chart">
              <c:ext xmlns:c15="http://schemas.microsoft.com/office/drawing/2012/chart" uri="{CE6537A1-D6FC-4f65-9D91-7224C49458BB}">
                <c15:showLeaderLines val="0"/>
              </c:ext>
            </c:extLst>
          </c:dLbls>
          <c:xVal>
            <c:numRef>
              <c:f>Φύλλο1!$B$2:$B$14</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xVal>
          <c:yVal>
            <c:numRef>
              <c:f>Φύλλο1!$E$2:$E$14</c:f>
              <c:numCache>
                <c:formatCode>General</c:formatCode>
                <c:ptCount val="13"/>
                <c:pt idx="0">
                  <c:v>9250000</c:v>
                </c:pt>
                <c:pt idx="1">
                  <c:v>8700000</c:v>
                </c:pt>
                <c:pt idx="2">
                  <c:v>5000000</c:v>
                </c:pt>
                <c:pt idx="3">
                  <c:v>7810000</c:v>
                </c:pt>
                <c:pt idx="4">
                  <c:v>11050000</c:v>
                </c:pt>
                <c:pt idx="5">
                  <c:v>20160000</c:v>
                </c:pt>
                <c:pt idx="6">
                  <c:v>17290000</c:v>
                </c:pt>
                <c:pt idx="7">
                  <c:v>16740000</c:v>
                </c:pt>
                <c:pt idx="8">
                  <c:v>33080000</c:v>
                </c:pt>
                <c:pt idx="9">
                  <c:v>43650000</c:v>
                </c:pt>
                <c:pt idx="10">
                  <c:v>36829000</c:v>
                </c:pt>
                <c:pt idx="11">
                  <c:v>32459000</c:v>
                </c:pt>
                <c:pt idx="12">
                  <c:v>42020000</c:v>
                </c:pt>
              </c:numCache>
            </c:numRef>
          </c:yVal>
          <c:extLst xmlns:c16r2="http://schemas.microsoft.com/office/drawing/2015/06/chart">
            <c:ext xmlns:c16="http://schemas.microsoft.com/office/drawing/2014/chart" uri="{C3380CC4-5D6E-409C-BE32-E72D297353CC}">
              <c16:uniqueId val="{00000001-68BA-4C83-AC94-D8A021989089}"/>
            </c:ext>
          </c:extLst>
        </c:ser>
        <c:axId val="153301376"/>
        <c:axId val="153302912"/>
        <c:extLst xmlns:c16r2="http://schemas.microsoft.com/office/drawing/2015/06/chart">
          <c:ext xmlns:c15="http://schemas.microsoft.com/office/drawing/2012/chart" uri="{02D57815-91ED-43cb-92C2-25804820EDAC}">
            <c15:filteredScatterSeries>
              <c15:ser>
                <c:idx val="2"/>
                <c:order val="2"/>
                <c:tx>
                  <c:strRef>
                    <c:extLst>
                      <c:ext uri="{02D57815-91ED-43cb-92C2-25804820EDAC}">
                        <c15:formulaRef>
                          <c15:sqref>Φύλλο1!$C$1</c15:sqref>
                        </c15:formulaRef>
                      </c:ext>
                    </c:extLst>
                    <c:strCache>
                      <c:ptCount val="1"/>
                      <c:pt idx="0">
                        <c:v>%ποσοστό Τ.Π επι του προυπολογισμου</c:v>
                      </c:pt>
                    </c:strCache>
                  </c:strRef>
                </c:tx>
                <c:spPr>
                  <a:ln w="19050"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0"/>
                  <c:showCatName val="0"/>
                  <c:showSerName val="0"/>
                  <c:showPercent val="0"/>
                  <c:showBubbleSize val="1"/>
                  <c:showLeaderLines val="0"/>
                  <c:extLst>
                    <c:ext uri="{CE6537A1-D6FC-4f65-9D91-7224C49458BB}">
                      <c15:showLeaderLines val="0"/>
                    </c:ext>
                  </c:extLst>
                </c:dLbls>
                <c:xVal>
                  <c:numRef>
                    <c:extLst>
                      <c:ext uri="{02D57815-91ED-43cb-92C2-25804820EDAC}">
                        <c15:formulaRef>
                          <c15:sqref>Φύλλο1!$C$2:$C$14</c15:sqref>
                        </c15:formulaRef>
                      </c:ext>
                    </c:extLst>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xVal>
                <c:yVal>
                  <c:numRef>
                    <c:extLst>
                      <c:ext uri="{02D57815-91ED-43cb-92C2-25804820EDAC}">
                        <c15:formulaRef>
                          <c15:sqref>Φύλλο1!$F$2:$F$14</c15:sqref>
                        </c15:formulaRef>
                      </c:ext>
                    </c:extLst>
                    <c:numCache>
                      <c:formatCode>General</c:formatCode>
                      <c:ptCount val="13"/>
                      <c:pt idx="0">
                        <c:v>0.17</c:v>
                      </c:pt>
                      <c:pt idx="1">
                        <c:v>0.16</c:v>
                      </c:pt>
                      <c:pt idx="2">
                        <c:v>0.09</c:v>
                      </c:pt>
                      <c:pt idx="3">
                        <c:v>0.14000000000000001</c:v>
                      </c:pt>
                      <c:pt idx="4">
                        <c:v>0.17</c:v>
                      </c:pt>
                      <c:pt idx="5">
                        <c:v>0.25</c:v>
                      </c:pt>
                      <c:pt idx="6">
                        <c:v>0.21</c:v>
                      </c:pt>
                      <c:pt idx="7">
                        <c:v>0.2</c:v>
                      </c:pt>
                      <c:pt idx="8">
                        <c:v>0.34</c:v>
                      </c:pt>
                      <c:pt idx="9">
                        <c:v>0.38</c:v>
                      </c:pt>
                      <c:pt idx="10">
                        <c:v>0.33</c:v>
                      </c:pt>
                      <c:pt idx="11">
                        <c:v>0.28999999999999998</c:v>
                      </c:pt>
                      <c:pt idx="12">
                        <c:v>0.39</c:v>
                      </c:pt>
                    </c:numCache>
                  </c:numRef>
                </c:yVal>
                <c:smooth val="0"/>
                <c:extLst>
                  <c:ext xmlns:c16="http://schemas.microsoft.com/office/drawing/2014/chart" uri="{C3380CC4-5D6E-409C-BE32-E72D297353CC}">
                    <c16:uniqueId val="{00000002-68BA-4C83-AC94-D8A021989089}"/>
                  </c:ext>
                </c:extLst>
              </c15:ser>
            </c15:filteredScatterSeries>
          </c:ext>
        </c:extLst>
      </c:scatterChart>
      <c:valAx>
        <c:axId val="153301376"/>
        <c:scaling>
          <c:orientation val="minMax"/>
        </c:scaling>
        <c:axPos val="b"/>
        <c:majorGridlines>
          <c:spPr>
            <a:ln w="9525" cap="flat" cmpd="sng" algn="ctr">
              <a:solidFill>
                <a:schemeClr val="tx1">
                  <a:lumMod val="15000"/>
                  <a:lumOff val="85000"/>
                </a:schemeClr>
              </a:solidFill>
              <a:round/>
            </a:ln>
            <a:effectLst/>
          </c:spPr>
        </c:majorGridlines>
        <c:numFmt formatCode="General" sourceLinked="0"/>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l-GR"/>
          </a:p>
        </c:txPr>
        <c:crossAx val="153302912"/>
        <c:crosses val="autoZero"/>
        <c:crossBetween val="midCat"/>
      </c:valAx>
      <c:valAx>
        <c:axId val="153302912"/>
        <c:scaling>
          <c:orientation val="minMax"/>
        </c:scaling>
        <c:axPos val="l"/>
        <c:majorGridlines>
          <c:spPr>
            <a:ln w="9525" cap="flat" cmpd="sng" algn="ctr">
              <a:solidFill>
                <a:schemeClr val="tx1">
                  <a:lumMod val="15000"/>
                  <a:lumOff val="85000"/>
                </a:schemeClr>
              </a:solidFill>
              <a:round/>
            </a:ln>
            <a:effectLst/>
          </c:spPr>
        </c:majorGridlines>
        <c:numFmt formatCode="#,##0\ &quot;€&quot;" sourceLinked="0"/>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l-GR"/>
          </a:p>
        </c:txPr>
        <c:crossAx val="153301376"/>
        <c:crosses val="autoZero"/>
        <c:crossBetween val="midCat"/>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dTable>
      <c:spPr>
        <a:noFill/>
        <a:ln>
          <a:noFill/>
        </a:ln>
        <a:effectLst/>
      </c:spPr>
    </c:plotArea>
    <c:legend>
      <c:legendPos val="b"/>
      <c:layout/>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l-GR"/>
        </a:p>
      </c:txPr>
    </c:legend>
    <c:plotVisOnly val="1"/>
    <c:dispBlanksAs val="gap"/>
    <c:showDLblsOverMax val="1"/>
  </c:chart>
  <c:spPr>
    <a:noFill/>
    <a:ln>
      <a:noFill/>
    </a:ln>
    <a:effectLst/>
  </c:spPr>
  <c:txPr>
    <a:bodyPr/>
    <a:lstStyle/>
    <a:p>
      <a:pPr>
        <a:defRPr/>
      </a:pPr>
      <a:endParaRPr lang="el-G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l-GR"/>
  <c:chart>
    <c:autoTitleDeleted val="1"/>
    <c:view3D>
      <c:rotX val="30"/>
      <c:rotY val="3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9.9701003245118214E-2"/>
          <c:y val="0.12154515557410479"/>
          <c:w val="0.77481143529334373"/>
          <c:h val="0.75081643715773572"/>
        </c:manualLayout>
      </c:layout>
      <c:pie3DChart>
        <c:varyColors val="1"/>
        <c:ser>
          <c:idx val="0"/>
          <c:order val="0"/>
          <c:tx>
            <c:strRef>
              <c:f>Φύλλο1!$B$1</c:f>
              <c:strCache>
                <c:ptCount val="1"/>
                <c:pt idx="0">
                  <c:v>Πωλήσεις</c:v>
                </c:pt>
              </c:strCache>
            </c:strRef>
          </c:tx>
          <c:explosion val="22"/>
          <c:dPt>
            <c:idx val="0"/>
            <c:explosion val="16"/>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1-D693-4858-A804-79B23E627B15}"/>
              </c:ext>
            </c:extLst>
          </c:dPt>
          <c:dPt>
            <c:idx val="1"/>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3-D693-4858-A804-79B23E627B15}"/>
              </c:ext>
            </c:extLst>
          </c:dPt>
          <c:dPt>
            <c:idx val="2"/>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5-D693-4858-A804-79B23E627B15}"/>
              </c:ext>
            </c:extLst>
          </c:dPt>
          <c:dLbls>
            <c:dLbl>
              <c:idx val="0"/>
              <c:layout>
                <c:manualLayout>
                  <c:x val="-5.1315198391480653E-2"/>
                  <c:y val="5.405787976367931E-2"/>
                </c:manualLayout>
              </c:layout>
              <c:tx>
                <c:rich>
                  <a:bodyPr rot="0" spcFirstLastPara="1" vertOverflow="ellipsis" vert="horz" wrap="square" anchor="ctr" anchorCtr="1"/>
                  <a:lstStyle/>
                  <a:p>
                    <a:pPr>
                      <a:defRPr sz="1800" b="0" i="0" u="none" strike="noStrike" kern="120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pPr>
                    <a:r>
                      <a:rPr lang="el-GR" baseline="0" dirty="0" smtClean="0">
                        <a:latin typeface="Calibri" panose="020F0502020204030204" pitchFamily="34" charset="0"/>
                        <a:ea typeface="Calibri" panose="020F0502020204030204" pitchFamily="34" charset="0"/>
                        <a:cs typeface="Calibri" panose="020F0502020204030204" pitchFamily="34" charset="0"/>
                      </a:rPr>
                      <a:t>ΕΞΩΤΕΡΙΚΕΣ ΧΡΗΜΑΤΟΔΟΤΗΣΕΙΣ</a:t>
                    </a:r>
                    <a:r>
                      <a:rPr lang="el-GR" baseline="0" dirty="0">
                        <a:latin typeface="Calibri" panose="020F0502020204030204" pitchFamily="34" charset="0"/>
                        <a:ea typeface="Calibri" panose="020F0502020204030204" pitchFamily="34" charset="0"/>
                        <a:cs typeface="Calibri" panose="020F0502020204030204" pitchFamily="34" charset="0"/>
                      </a:rPr>
                      <a:t>
</a:t>
                    </a:r>
                    <a:r>
                      <a:rPr lang="el-GR" b="1" baseline="0" dirty="0">
                        <a:latin typeface="Calibri" panose="020F0502020204030204" pitchFamily="34" charset="0"/>
                        <a:ea typeface="Calibri" panose="020F0502020204030204" pitchFamily="34" charset="0"/>
                        <a:cs typeface="Calibri" panose="020F0502020204030204" pitchFamily="34" charset="0"/>
                      </a:rPr>
                      <a:t>63%</a:t>
                    </a:r>
                  </a:p>
                </c:rich>
              </c:tx>
              <c:spPr>
                <a:noFill/>
                <a:ln>
                  <a:noFill/>
                </a:ln>
                <a:effectLst/>
              </c:spPr>
              <c:dLblPos val="bestFit"/>
              <c:showLegendKey val="1"/>
              <c:showCatName val="1"/>
              <c:showPercent val="1"/>
              <c:showBubbleSize val="1"/>
              <c:separator>
</c:separator>
              <c:extLst xmlns:c16r2="http://schemas.microsoft.com/office/drawing/2015/06/chart">
                <c:ext xmlns:c15="http://schemas.microsoft.com/office/drawing/2012/chart" uri="{CE6537A1-D6FC-4f65-9D91-7224C49458BB}">
                  <c15:layout>
                    <c:manualLayout>
                      <c:w val="0.2364888900527613"/>
                      <c:h val="0.18725270611518446"/>
                    </c:manualLayout>
                  </c15:layout>
                  <c15:dlblFieldTable/>
                  <c15:showDataLabelsRange val="0"/>
                </c:ext>
                <c:ext xmlns:c16="http://schemas.microsoft.com/office/drawing/2014/chart" uri="{C3380CC4-5D6E-409C-BE32-E72D297353CC}">
                  <c16:uniqueId val="{00000001-D693-4858-A804-79B23E627B15}"/>
                </c:ext>
              </c:extLst>
            </c:dLbl>
            <c:dLbl>
              <c:idx val="1"/>
              <c:layout>
                <c:manualLayout>
                  <c:x val="-1.8054982309783533E-2"/>
                  <c:y val="8.5145379775622393E-2"/>
                </c:manualLayout>
              </c:layout>
              <c:tx>
                <c:rich>
                  <a:bodyPr rot="0" spcFirstLastPara="1" vertOverflow="ellipsis" vert="horz" wrap="square" anchor="ctr" anchorCtr="1"/>
                  <a:lstStyle/>
                  <a:p>
                    <a:pPr>
                      <a:defRPr sz="1800" b="0" i="0" u="none" strike="noStrike" kern="120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pPr>
                    <a:r>
                      <a:rPr lang="el-GR" baseline="0" dirty="0" smtClean="0">
                        <a:latin typeface="Calibri" panose="020F0502020204030204" pitchFamily="34" charset="0"/>
                        <a:ea typeface="Calibri" panose="020F0502020204030204" pitchFamily="34" charset="0"/>
                        <a:cs typeface="Calibri" panose="020F0502020204030204" pitchFamily="34" charset="0"/>
                      </a:rPr>
                      <a:t>ΚΑΠ</a:t>
                    </a:r>
                    <a:r>
                      <a:rPr lang="el-GR" baseline="0" dirty="0">
                        <a:latin typeface="Calibri" panose="020F0502020204030204" pitchFamily="34" charset="0"/>
                        <a:ea typeface="Calibri" panose="020F0502020204030204" pitchFamily="34" charset="0"/>
                        <a:cs typeface="Calibri" panose="020F0502020204030204" pitchFamily="34" charset="0"/>
                      </a:rPr>
                      <a:t>
</a:t>
                    </a:r>
                    <a:r>
                      <a:rPr lang="el-GR" b="1" baseline="0" dirty="0">
                        <a:latin typeface="Calibri" panose="020F0502020204030204" pitchFamily="34" charset="0"/>
                        <a:ea typeface="Calibri" panose="020F0502020204030204" pitchFamily="34" charset="0"/>
                        <a:cs typeface="Calibri" panose="020F0502020204030204" pitchFamily="34" charset="0"/>
                      </a:rPr>
                      <a:t>1%</a:t>
                    </a:r>
                  </a:p>
                </c:rich>
              </c:tx>
              <c:spPr>
                <a:noFill/>
                <a:ln>
                  <a:noFill/>
                </a:ln>
                <a:effectLst/>
              </c:spPr>
              <c:dLblPos val="bestFit"/>
              <c:showLegendKey val="1"/>
              <c:showCatName val="1"/>
              <c:showPercent val="1"/>
              <c:showBubbleSize val="1"/>
              <c:separator>
</c:separator>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3-D693-4858-A804-79B23E627B15}"/>
                </c:ext>
              </c:extLst>
            </c:dLbl>
            <c:dLbl>
              <c:idx val="2"/>
              <c:layout>
                <c:manualLayout>
                  <c:x val="-2.4654833946954141E-2"/>
                  <c:y val="-2.4910164778285629E-2"/>
                </c:manualLayout>
              </c:layout>
              <c:tx>
                <c:rich>
                  <a:bodyPr rot="0" spcFirstLastPara="1" vertOverflow="ellipsis" vert="horz" wrap="square" anchor="ctr" anchorCtr="1"/>
                  <a:lstStyle/>
                  <a:p>
                    <a:pPr>
                      <a:defRPr sz="1800" b="0" i="0" u="none" strike="noStrike" kern="120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pPr>
                    <a:r>
                      <a:rPr lang="el-GR" dirty="0" smtClean="0">
                        <a:latin typeface="Calibri" panose="020F0502020204030204" pitchFamily="34" charset="0"/>
                        <a:ea typeface="Calibri" panose="020F0502020204030204" pitchFamily="34" charset="0"/>
                        <a:cs typeface="Calibri" panose="020F0502020204030204" pitchFamily="34" charset="0"/>
                      </a:rPr>
                      <a:t>ΙΔΙΟΙ ΠΟΡΟΙ</a:t>
                    </a:r>
                    <a:r>
                      <a:rPr lang="el-GR" baseline="0" dirty="0">
                        <a:latin typeface="Calibri" panose="020F0502020204030204" pitchFamily="34" charset="0"/>
                        <a:ea typeface="Calibri" panose="020F0502020204030204" pitchFamily="34" charset="0"/>
                        <a:cs typeface="Calibri" panose="020F0502020204030204" pitchFamily="34" charset="0"/>
                      </a:rPr>
                      <a:t>
</a:t>
                    </a:r>
                    <a:r>
                      <a:rPr lang="el-GR" b="1" baseline="0" dirty="0">
                        <a:latin typeface="Calibri" panose="020F0502020204030204" pitchFamily="34" charset="0"/>
                        <a:ea typeface="Calibri" panose="020F0502020204030204" pitchFamily="34" charset="0"/>
                        <a:cs typeface="Calibri" panose="020F0502020204030204" pitchFamily="34" charset="0"/>
                      </a:rPr>
                      <a:t>36%</a:t>
                    </a:r>
                  </a:p>
                </c:rich>
              </c:tx>
              <c:spPr>
                <a:noFill/>
                <a:ln>
                  <a:noFill/>
                </a:ln>
                <a:effectLst/>
              </c:spPr>
              <c:dLblPos val="bestFit"/>
              <c:showLegendKey val="1"/>
              <c:showCatName val="1"/>
              <c:showPercent val="1"/>
              <c:showBubbleSize val="1"/>
              <c:separator>
</c:separator>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5-D693-4858-A804-79B23E627B15}"/>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l-GR"/>
              </a:p>
            </c:txPr>
            <c:dLblPos val="outEnd"/>
            <c:showLegendKey val="1"/>
            <c:showCatName val="1"/>
            <c:showPercent val="1"/>
            <c:showBubbleSize val="1"/>
            <c:separator>
</c:separator>
            <c:extLst xmlns:c16r2="http://schemas.microsoft.com/office/drawing/2015/06/chart">
              <c:ext xmlns:c15="http://schemas.microsoft.com/office/drawing/2012/chart" uri="{CE6537A1-D6FC-4f65-9D91-7224C49458BB}"/>
            </c:extLst>
          </c:dLbls>
          <c:cat>
            <c:strRef>
              <c:f>Φύλλο1!$A$2:$A$4</c:f>
              <c:strCache>
                <c:ptCount val="3"/>
                <c:pt idx="0">
                  <c:v>ΕΞΩΤΕΡΙΚΕΣ ΧΡΗΜΑΤΟΔΟΤΗΣΕΙΣ</c:v>
                </c:pt>
                <c:pt idx="1">
                  <c:v>ΚΑΠ</c:v>
                </c:pt>
                <c:pt idx="2">
                  <c:v>ΙΔΙΟΙ ΠΟΡΟΙ</c:v>
                </c:pt>
              </c:strCache>
            </c:strRef>
          </c:cat>
          <c:val>
            <c:numRef>
              <c:f>Φύλλο1!$B$2:$B$4</c:f>
              <c:numCache>
                <c:formatCode>0%</c:formatCode>
                <c:ptCount val="3"/>
                <c:pt idx="0">
                  <c:v>0.63000000000000023</c:v>
                </c:pt>
                <c:pt idx="1">
                  <c:v>1.0000000000000004E-2</c:v>
                </c:pt>
                <c:pt idx="2">
                  <c:v>0.3600000000000001</c:v>
                </c:pt>
              </c:numCache>
            </c:numRef>
          </c:val>
          <c:extLst xmlns:c16r2="http://schemas.microsoft.com/office/drawing/2015/06/chart">
            <c:ext xmlns:c16="http://schemas.microsoft.com/office/drawing/2014/chart" uri="{C3380CC4-5D6E-409C-BE32-E72D297353CC}">
              <c16:uniqueId val="{00000006-D693-4858-A804-79B23E627B15}"/>
            </c:ext>
          </c:extLst>
        </c:ser>
      </c:pie3DChart>
      <c:spPr>
        <a:noFill/>
        <a:ln>
          <a:noFill/>
        </a:ln>
        <a:effectLst/>
      </c:spPr>
    </c:plotArea>
    <c:plotVisOnly val="1"/>
    <c:dispBlanksAs val="zero"/>
    <c:showDLblsOverMax val="1"/>
  </c:chart>
  <c:spPr>
    <a:noFill/>
    <a:ln>
      <a:noFill/>
    </a:ln>
    <a:effectLst/>
  </c:spPr>
  <c:txPr>
    <a:bodyPr/>
    <a:lstStyle/>
    <a:p>
      <a:pPr>
        <a:defRPr sz="1200"/>
      </a:pPr>
      <a:endParaRPr lang="el-G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rotX val="30"/>
      <c:rotY val="354"/>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14978629113668493"/>
          <c:y val="0.28268039864582156"/>
          <c:w val="0.65854704219664861"/>
          <c:h val="0.58286393548632487"/>
        </c:manualLayout>
      </c:layout>
      <c:pie3DChart>
        <c:varyColors val="1"/>
        <c:ser>
          <c:idx val="0"/>
          <c:order val="0"/>
          <c:tx>
            <c:strRef>
              <c:f>Φύλλο1!$B$1</c:f>
              <c:strCache>
                <c:ptCount val="1"/>
                <c:pt idx="0">
                  <c:v>2026</c:v>
                </c:pt>
              </c:strCache>
            </c:strRef>
          </c:tx>
          <c:explosion val="20"/>
          <c:dPt>
            <c:idx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3-3FD3-456C-A13B-5CAC9A5EB985}"/>
              </c:ext>
            </c:extLst>
          </c:dPt>
          <c:dPt>
            <c:idx val="1"/>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0-3FD3-456C-A13B-5CAC9A5EB985}"/>
              </c:ext>
            </c:extLst>
          </c:dPt>
          <c:dPt>
            <c:idx val="2"/>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1-3FD3-456C-A13B-5CAC9A5EB985}"/>
              </c:ext>
            </c:extLst>
          </c:dPt>
          <c:dPt>
            <c:idx val="3"/>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4-3FD3-456C-A13B-5CAC9A5EB985}"/>
              </c:ext>
            </c:extLst>
          </c:dPt>
          <c:dPt>
            <c:idx val="4"/>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2-3FD3-456C-A13B-5CAC9A5EB985}"/>
              </c:ext>
            </c:extLst>
          </c:dPt>
          <c:dLbls>
            <c:dLbl>
              <c:idx val="0"/>
              <c:layout>
                <c:manualLayout>
                  <c:x val="4.0527256208358557E-2"/>
                  <c:y val="3.8043478260869588E-2"/>
                </c:manualLayout>
              </c:layout>
              <c:tx>
                <c:rich>
                  <a:bodyPr rot="0" spcFirstLastPara="1" vertOverflow="ellipsis" vert="horz" wrap="square" lIns="38100" tIns="19050" rIns="38100" bIns="19050" anchor="ctr" anchorCtr="0">
                    <a:noAutofit/>
                  </a:bodyPr>
                  <a:lstStyle/>
                  <a:p>
                    <a:pPr algn="l">
                      <a:defRPr sz="1800" b="0" i="0" u="none" strike="noStrike" kern="1200" baseline="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defRPr>
                    </a:pPr>
                    <a:r>
                      <a:rPr lang="el-GR" dirty="0"/>
                      <a:t>ΔΑΠΑΝΕΣ ΚΑΤΑΣΚΕΥΗΣ ΚΤΙΡΙΩΝ, ΕΡΓΩΝ ΙΔΙΟΚΤΗΣΙΑΣ ΔΗΜΟΥ (731)
</a:t>
                    </a:r>
                    <a:r>
                      <a:rPr lang="el-GR" b="1" dirty="0"/>
                      <a:t>15,98%</a:t>
                    </a:r>
                    <a:endParaRPr lang="el-GR" dirty="0"/>
                  </a:p>
                </c:rich>
              </c:tx>
              <c:spPr>
                <a:noFill/>
                <a:ln>
                  <a:noFill/>
                </a:ln>
                <a:effectLst/>
              </c:spPr>
              <c:dLblPos val="bestFit"/>
              <c:showLegendKey val="1"/>
              <c:showVal val="1"/>
              <c:showCatName val="1"/>
              <c:showPercent val="1"/>
              <c:separator>
</c:separator>
              <c:extLst xmlns:c16r2="http://schemas.microsoft.com/office/drawing/2015/06/chart">
                <c:ext xmlns:c15="http://schemas.microsoft.com/office/drawing/2012/chart" uri="{CE6537A1-D6FC-4f65-9D91-7224C49458BB}">
                  <c15:layout>
                    <c:manualLayout>
                      <c:w val="0.25993589743589746"/>
                      <c:h val="0.23309178743961353"/>
                    </c:manualLayout>
                  </c15:layout>
                </c:ext>
                <c:ext xmlns:c16="http://schemas.microsoft.com/office/drawing/2014/chart" uri="{C3380CC4-5D6E-409C-BE32-E72D297353CC}">
                  <c16:uniqueId val="{00000003-3FD3-456C-A13B-5CAC9A5EB985}"/>
                </c:ext>
              </c:extLst>
            </c:dLbl>
            <c:dLbl>
              <c:idx val="1"/>
              <c:layout>
                <c:manualLayout>
                  <c:x val="8.860942862911371E-2"/>
                  <c:y val="-6.7632850241545903E-2"/>
                </c:manualLayout>
              </c:layout>
              <c:tx>
                <c:rich>
                  <a:bodyPr rot="0" spcFirstLastPara="1" vertOverflow="ellipsis" vert="horz" wrap="square" lIns="38100" tIns="19050" rIns="38100" bIns="19050" anchor="ctr" anchorCtr="0">
                    <a:noAutofit/>
                  </a:bodyPr>
                  <a:lstStyle/>
                  <a:p>
                    <a:pPr algn="l">
                      <a:defRPr sz="1800" b="0" i="0" u="none" strike="noStrike" kern="1200" baseline="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defRPr>
                    </a:pPr>
                    <a:r>
                      <a:rPr lang="el-GR" dirty="0"/>
                      <a:t>ΔΑΠΑΝΕΣ ΚΑΤΑΣΚΕΥΗΣ ΠΑΓΙΩΝ (ΜΟΝΙΜΩΝ) ΕΓΚΑΤΑΣΤΑΣΕΩΝ (732) 
</a:t>
                    </a:r>
                    <a:r>
                      <a:rPr lang="el-GR" b="1" dirty="0"/>
                      <a:t>56,91%</a:t>
                    </a:r>
                  </a:p>
                </c:rich>
              </c:tx>
              <c:spPr>
                <a:noFill/>
                <a:ln>
                  <a:noFill/>
                </a:ln>
                <a:effectLst/>
              </c:spPr>
              <c:dLblPos val="bestFit"/>
              <c:showLegendKey val="1"/>
              <c:showVal val="1"/>
              <c:showCatName val="1"/>
              <c:showPercent val="1"/>
              <c:separator>
</c:separator>
              <c:extLst xmlns:c16r2="http://schemas.microsoft.com/office/drawing/2015/06/chart">
                <c:ext xmlns:c15="http://schemas.microsoft.com/office/drawing/2012/chart" uri="{CE6537A1-D6FC-4f65-9D91-7224C49458BB}">
                  <c15:layout>
                    <c:manualLayout>
                      <c:w val="0.22144528568544317"/>
                      <c:h val="0.23387690669101144"/>
                    </c:manualLayout>
                  </c15:layout>
                </c:ext>
                <c:ext xmlns:c16="http://schemas.microsoft.com/office/drawing/2014/chart" uri="{C3380CC4-5D6E-409C-BE32-E72D297353CC}">
                  <c16:uniqueId val="{00000000-3FD3-456C-A13B-5CAC9A5EB985}"/>
                </c:ext>
              </c:extLst>
            </c:dLbl>
            <c:dLbl>
              <c:idx val="2"/>
              <c:layout>
                <c:manualLayout>
                  <c:x val="1.0094891984068172E-7"/>
                  <c:y val="0.33315436113964053"/>
                </c:manualLayout>
              </c:layout>
              <c:tx>
                <c:rich>
                  <a:bodyPr rot="0" spcFirstLastPara="1" vertOverflow="ellipsis" vert="horz" wrap="square" lIns="38100" tIns="19050" rIns="38100" bIns="19050" anchor="ctr" anchorCtr="0">
                    <a:noAutofit/>
                  </a:bodyPr>
                  <a:lstStyle/>
                  <a:p>
                    <a:pPr algn="l">
                      <a:defRPr sz="1800" b="0" i="0" u="none" strike="noStrike" kern="1200" baseline="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defRPr>
                    </a:pPr>
                    <a:r>
                      <a:rPr lang="el-GR" dirty="0"/>
                      <a:t>ΕΠΙΣΚΕΥΕΣ ΚΑΙ ΣΥΝΤΗΡΗΣΕΙΣ ΠΑΓΙΩΝ ΕΓΚΑΤΑΣΤΑΣΕΩΝ ΚΟΙΝΗΣ ΧΡΗΣΕΩΣ (733) 
</a:t>
                    </a:r>
                    <a:r>
                      <a:rPr lang="el-GR" b="1" dirty="0"/>
                      <a:t>12,11%</a:t>
                    </a:r>
                    <a:r>
                      <a:rPr lang="el-GR" dirty="0"/>
                      <a:t>
</a:t>
                    </a:r>
                  </a:p>
                </c:rich>
              </c:tx>
              <c:spPr>
                <a:noFill/>
                <a:ln>
                  <a:noFill/>
                </a:ln>
                <a:effectLst/>
              </c:spPr>
              <c:dLblPos val="bestFit"/>
              <c:showLegendKey val="1"/>
              <c:showVal val="1"/>
              <c:showCatName val="1"/>
              <c:showPercent val="1"/>
              <c:separator>
</c:separator>
              <c:extLst xmlns:c16r2="http://schemas.microsoft.com/office/drawing/2015/06/chart">
                <c:ext xmlns:c15="http://schemas.microsoft.com/office/drawing/2012/chart" uri="{CE6537A1-D6FC-4f65-9D91-7224C49458BB}">
                  <c15:layout>
                    <c:manualLayout>
                      <c:w val="0.27446476882697357"/>
                      <c:h val="0.28695652173913044"/>
                    </c:manualLayout>
                  </c15:layout>
                </c:ext>
                <c:ext xmlns:c16="http://schemas.microsoft.com/office/drawing/2014/chart" uri="{C3380CC4-5D6E-409C-BE32-E72D297353CC}">
                  <c16:uniqueId val="{00000001-3FD3-456C-A13B-5CAC9A5EB985}"/>
                </c:ext>
              </c:extLst>
            </c:dLbl>
            <c:dLbl>
              <c:idx val="3"/>
              <c:layout>
                <c:manualLayout>
                  <c:x val="-2.1642539874823358E-2"/>
                  <c:y val="1.1937121990186017E-2"/>
                </c:manualLayout>
              </c:layout>
              <c:tx>
                <c:rich>
                  <a:bodyPr rot="0" spcFirstLastPara="1" vertOverflow="ellipsis" vert="horz" wrap="square" lIns="38100" tIns="19050" rIns="38100" bIns="19050" anchor="ctr" anchorCtr="0">
                    <a:noAutofit/>
                  </a:bodyPr>
                  <a:lstStyle/>
                  <a:p>
                    <a:pPr algn="l">
                      <a:defRPr sz="1800" b="0" i="0" u="none" strike="noStrike" kern="1200" baseline="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defRPr>
                    </a:pPr>
                    <a:r>
                      <a:rPr lang="el-GR" dirty="0"/>
                      <a:t>ΜΕΛΕΤΕΣ, ΕΡΕΥΝΕΣ ΚΑΙ ΠΕΙΡΑΜΑΤΙΚΕΣ ΕΡΓΑΣΙΕΣ (741) 
</a:t>
                    </a:r>
                    <a:r>
                      <a:rPr lang="el-GR" b="1" dirty="0"/>
                      <a:t>2,32%</a:t>
                    </a:r>
                    <a:r>
                      <a:rPr lang="el-GR" dirty="0"/>
                      <a:t>
</a:t>
                    </a:r>
                  </a:p>
                </c:rich>
              </c:tx>
              <c:spPr>
                <a:noFill/>
                <a:ln>
                  <a:noFill/>
                </a:ln>
                <a:effectLst/>
              </c:spPr>
              <c:dLblPos val="bestFit"/>
              <c:showLegendKey val="1"/>
              <c:showVal val="1"/>
              <c:showCatName val="1"/>
              <c:showPercent val="1"/>
              <c:separator>
</c:separator>
              <c:extLst xmlns:c16r2="http://schemas.microsoft.com/office/drawing/2015/06/chart">
                <c:ext xmlns:c15="http://schemas.microsoft.com/office/drawing/2012/chart" uri="{CE6537A1-D6FC-4f65-9D91-7224C49458BB}">
                  <c15:layout>
                    <c:manualLayout>
                      <c:w val="0.21868271754492227"/>
                      <c:h val="0.23158222070067327"/>
                    </c:manualLayout>
                  </c15:layout>
                </c:ext>
                <c:ext xmlns:c16="http://schemas.microsoft.com/office/drawing/2014/chart" uri="{C3380CC4-5D6E-409C-BE32-E72D297353CC}">
                  <c16:uniqueId val="{00000004-3FD3-456C-A13B-5CAC9A5EB985}"/>
                </c:ext>
              </c:extLst>
            </c:dLbl>
            <c:dLbl>
              <c:idx val="4"/>
              <c:layout>
                <c:manualLayout>
                  <c:x val="0.16457692307692309"/>
                  <c:y val="-9.1088478070675966E-2"/>
                </c:manualLayout>
              </c:layout>
              <c:tx>
                <c:rich>
                  <a:bodyPr rot="0" spcFirstLastPara="1" vertOverflow="ellipsis" vert="horz" wrap="square" lIns="38100" tIns="19050" rIns="38100" bIns="19050" anchor="ctr" anchorCtr="0">
                    <a:noAutofit/>
                  </a:bodyPr>
                  <a:lstStyle/>
                  <a:p>
                    <a:pPr algn="l">
                      <a:defRPr sz="1800" b="0" i="0" u="none" strike="noStrike" kern="1200" baseline="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defRPr>
                    </a:pPr>
                    <a:r>
                      <a:rPr lang="el-GR" dirty="0"/>
                      <a:t>ΕΙΔΙΚΕΣ ΔΑΠΑΝΕΣ (742) 
</a:t>
                    </a:r>
                    <a:r>
                      <a:rPr lang="el-GR" b="1" dirty="0"/>
                      <a:t>12,68%</a:t>
                    </a:r>
                  </a:p>
                </c:rich>
              </c:tx>
              <c:spPr>
                <a:noFill/>
                <a:ln>
                  <a:noFill/>
                </a:ln>
                <a:effectLst/>
              </c:spPr>
              <c:dLblPos val="bestFit"/>
              <c:showLegendKey val="1"/>
              <c:showVal val="1"/>
              <c:showCatName val="1"/>
              <c:showPercent val="1"/>
              <c:separator>
</c:separator>
              <c:extLst xmlns:c16r2="http://schemas.microsoft.com/office/drawing/2015/06/chart">
                <c:ext xmlns:c15="http://schemas.microsoft.com/office/drawing/2012/chart" uri="{CE6537A1-D6FC-4f65-9D91-7224C49458BB}">
                  <c15:layout>
                    <c:manualLayout>
                      <c:w val="0.24504169190389663"/>
                      <c:h val="0.12059188253642207"/>
                    </c:manualLayout>
                  </c15:layout>
                </c:ext>
                <c:ext xmlns:c16="http://schemas.microsoft.com/office/drawing/2014/chart" uri="{C3380CC4-5D6E-409C-BE32-E72D297353CC}">
                  <c16:uniqueId val="{00000002-3FD3-456C-A13B-5CAC9A5EB985}"/>
                </c:ext>
              </c:extLst>
            </c:dLbl>
            <c:spPr>
              <a:noFill/>
              <a:ln>
                <a:noFill/>
              </a:ln>
              <a:effectLst/>
            </c:spPr>
            <c:txPr>
              <a:bodyPr rot="0" spcFirstLastPara="1" vertOverflow="ellipsis" vert="horz" wrap="square" lIns="38100" tIns="19050" rIns="38100" bIns="19050" anchor="ctr" anchorCtr="0">
                <a:spAutoFit/>
              </a:bodyPr>
              <a:lstStyle/>
              <a:p>
                <a:pPr algn="l">
                  <a:defRPr sz="1800" b="0" i="0" u="none" strike="noStrike" kern="1200" baseline="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defRPr>
                </a:pPr>
                <a:endParaRPr lang="el-GR"/>
              </a:p>
            </c:txPr>
            <c:dLblPos val="bestFit"/>
            <c:showLegendKey val="1"/>
            <c:showVal val="1"/>
            <c:showCatName val="1"/>
            <c:showPercent val="1"/>
            <c:separator>
</c:separator>
            <c:extLst xmlns:c16r2="http://schemas.microsoft.com/office/drawing/2015/06/chart">
              <c:ext xmlns:c15="http://schemas.microsoft.com/office/drawing/2012/chart" uri="{CE6537A1-D6FC-4f65-9D91-7224C49458BB}"/>
            </c:extLst>
          </c:dLbls>
          <c:cat>
            <c:numRef>
              <c:f>Φύλλο1!$A$2:$A$6</c:f>
              <c:numCache>
                <c:formatCode>General</c:formatCode>
                <c:ptCount val="5"/>
                <c:pt idx="0">
                  <c:v>731</c:v>
                </c:pt>
                <c:pt idx="1">
                  <c:v>732</c:v>
                </c:pt>
                <c:pt idx="2">
                  <c:v>733</c:v>
                </c:pt>
                <c:pt idx="3">
                  <c:v>741</c:v>
                </c:pt>
                <c:pt idx="4">
                  <c:v>742</c:v>
                </c:pt>
              </c:numCache>
            </c:numRef>
          </c:cat>
          <c:val>
            <c:numRef>
              <c:f>Φύλλο1!$B$2:$B$6</c:f>
              <c:numCache>
                <c:formatCode>0.00%</c:formatCode>
                <c:ptCount val="5"/>
                <c:pt idx="0">
                  <c:v>0.15980000000000005</c:v>
                </c:pt>
                <c:pt idx="1">
                  <c:v>0.56910000000000005</c:v>
                </c:pt>
                <c:pt idx="2">
                  <c:v>0.12110000000000003</c:v>
                </c:pt>
                <c:pt idx="3">
                  <c:v>2.3199999999999991E-2</c:v>
                </c:pt>
                <c:pt idx="4">
                  <c:v>0.1268</c:v>
                </c:pt>
              </c:numCache>
            </c:numRef>
          </c:val>
          <c:extLst xmlns:c16r2="http://schemas.microsoft.com/office/drawing/2015/06/chart">
            <c:ext xmlns:c16="http://schemas.microsoft.com/office/drawing/2014/chart" uri="{C3380CC4-5D6E-409C-BE32-E72D297353CC}">
              <c16:uniqueId val="{00000005-3FD3-456C-A13B-5CAC9A5EB985}"/>
            </c:ext>
          </c:extLst>
        </c:ser>
        <c:ser>
          <c:idx val="1"/>
          <c:order val="1"/>
          <c:tx>
            <c:strRef>
              <c:f>Φύλλο1!$C$1</c:f>
              <c:strCache>
                <c:ptCount val="1"/>
                <c:pt idx="0">
                  <c:v>2025</c:v>
                </c:pt>
              </c:strCache>
            </c:strRef>
          </c:tx>
          <c:explosion val="25"/>
          <c:dPt>
            <c:idx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p3d/>
            </c:spPr>
          </c:dPt>
          <c:dPt>
            <c:idx val="1"/>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p3d/>
            </c:spPr>
          </c:dPt>
          <c:dPt>
            <c:idx val="2"/>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p3d/>
            </c:spPr>
          </c:dPt>
          <c:dPt>
            <c:idx val="3"/>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p3d/>
            </c:spPr>
          </c:dPt>
          <c:dPt>
            <c:idx val="4"/>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p3d/>
            </c:spPr>
          </c:dPt>
          <c:cat>
            <c:numRef>
              <c:f>Φύλλο1!$A$2:$A$6</c:f>
              <c:numCache>
                <c:formatCode>General</c:formatCode>
                <c:ptCount val="5"/>
                <c:pt idx="0">
                  <c:v>731</c:v>
                </c:pt>
                <c:pt idx="1">
                  <c:v>732</c:v>
                </c:pt>
                <c:pt idx="2">
                  <c:v>733</c:v>
                </c:pt>
                <c:pt idx="3">
                  <c:v>741</c:v>
                </c:pt>
                <c:pt idx="4">
                  <c:v>742</c:v>
                </c:pt>
              </c:numCache>
            </c:numRef>
          </c:cat>
          <c:val>
            <c:numRef>
              <c:f>Φύλλο1!$C$2:$C$6</c:f>
              <c:numCache>
                <c:formatCode>0.00%</c:formatCode>
                <c:ptCount val="5"/>
                <c:pt idx="0">
                  <c:v>0.11</c:v>
                </c:pt>
                <c:pt idx="1">
                  <c:v>0.55000000000000004</c:v>
                </c:pt>
                <c:pt idx="2">
                  <c:v>0.13</c:v>
                </c:pt>
                <c:pt idx="3">
                  <c:v>4.0000000000000015E-2</c:v>
                </c:pt>
                <c:pt idx="4">
                  <c:v>0.17</c:v>
                </c:pt>
              </c:numCache>
            </c:numRef>
          </c:val>
          <c:extLst xmlns:c16r2="http://schemas.microsoft.com/office/drawing/2015/06/chart">
            <c:ext xmlns:c16="http://schemas.microsoft.com/office/drawing/2014/chart" uri="{C3380CC4-5D6E-409C-BE32-E72D297353CC}">
              <c16:uniqueId val="{00000006-3FD3-456C-A13B-5CAC9A5EB985}"/>
            </c:ext>
          </c:extLst>
        </c:ser>
      </c:pie3DChart>
      <c:spPr>
        <a:noFill/>
        <a:ln>
          <a:noFill/>
        </a:ln>
        <a:effectLst/>
      </c:spPr>
    </c:plotArea>
    <c:plotVisOnly val="1"/>
    <c:dispBlanksAs val="zero"/>
  </c:chart>
  <c:spPr>
    <a:noFill/>
    <a:ln>
      <a:noFill/>
    </a:ln>
    <a:effectLst/>
  </c:spPr>
  <c:txPr>
    <a:bodyPr/>
    <a:lstStyle/>
    <a:p>
      <a:pPr>
        <a:defRPr/>
      </a:pPr>
      <a:endParaRPr lang="el-G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depthPercent val="100"/>
      <c:rAngAx val="1"/>
    </c:view3D>
    <c:floor>
      <c:spPr>
        <a:noFill/>
        <a:ln>
          <a:noFill/>
        </a:ln>
        <a:effectLst/>
        <a:sp3d/>
      </c:spPr>
    </c:floor>
    <c:sideWall>
      <c:spPr>
        <a:noFill/>
        <a:ln>
          <a:noFill/>
        </a:ln>
        <a:effectLst/>
        <a:sp3d/>
      </c:spPr>
    </c:sideWall>
    <c:backWall>
      <c:spPr>
        <a:noFill/>
        <a:ln>
          <a:noFill/>
        </a:ln>
        <a:effectLst/>
        <a:sp3d/>
      </c:spPr>
    </c:backWall>
    <c:plotArea>
      <c:layout/>
      <c:bar3DChart>
        <c:barDir val="col"/>
        <c:grouping val="clustered"/>
        <c:ser>
          <c:idx val="0"/>
          <c:order val="0"/>
          <c:tx>
            <c:strRef>
              <c:f>Φύλλο1!$B$1</c:f>
              <c:strCache>
                <c:ptCount val="1"/>
                <c:pt idx="0">
                  <c:v>2026</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Lbls>
            <c:dLbl>
              <c:idx val="0"/>
              <c:layout>
                <c:manualLayout>
                  <c:x val="-2.0833333333333356E-2"/>
                  <c:y val="-8.5518918626995956E-17"/>
                </c:manualLayout>
              </c:layout>
              <c:tx>
                <c:rich>
                  <a:bodyPr/>
                  <a:lstStyle/>
                  <a:p>
                    <a:r>
                      <a:rPr lang="el-GR" sz="1400" baseline="0" dirty="0" smtClean="0"/>
                      <a:t>ΔΑΠΑΝΕΣ ΚΑΤΑΣΚΕΥΗΣ ΚΤΙΡΙΩΝ ΕΡΓΩΝ ΙΔΙΟΚΤΗΣΙΑΣ ΔΗΜΟΥ</a:t>
                    </a:r>
                    <a:r>
                      <a:rPr lang="el-GR" sz="1400" baseline="0" dirty="0"/>
                      <a:t>
</a:t>
                    </a:r>
                    <a:r>
                      <a:rPr lang="el-GR" sz="1400" b="1" baseline="0" dirty="0"/>
                      <a:t>16%</a:t>
                    </a:r>
                  </a:p>
                </c:rich>
              </c:tx>
              <c:showLegendKey val="1"/>
              <c:showVal val="1"/>
              <c:showCatName val="1"/>
              <c:showBubbleSize val="1"/>
              <c:separator>
</c:separator>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2-A6FE-402B-B658-6382A39BE3AA}"/>
                </c:ext>
              </c:extLst>
            </c:dLbl>
            <c:dLbl>
              <c:idx val="1"/>
              <c:layout>
                <c:manualLayout>
                  <c:x val="-9.5833333333333368E-2"/>
                  <c:y val="0"/>
                </c:manualLayout>
              </c:layout>
              <c:tx>
                <c:rich>
                  <a:bodyPr rot="0" spcFirstLastPara="1" vertOverflow="ellipsis" vert="horz" wrap="square" lIns="38100" tIns="19050" rIns="38100" bIns="19050" anchor="ctr" anchorCtr="0">
                    <a:spAutoFit/>
                  </a:bodyPr>
                  <a:lstStyle/>
                  <a:p>
                    <a:pPr algn="ctr">
                      <a:defRPr sz="1400" b="0" i="0" u="none" strike="noStrike" kern="1200" baseline="0">
                        <a:solidFill>
                          <a:schemeClr val="tx1">
                            <a:lumMod val="75000"/>
                            <a:lumOff val="25000"/>
                          </a:schemeClr>
                        </a:solidFill>
                        <a:latin typeface="+mn-lt"/>
                        <a:ea typeface="+mn-ea"/>
                        <a:cs typeface="+mn-cs"/>
                      </a:defRPr>
                    </a:pPr>
                    <a:r>
                      <a:rPr lang="el-GR" sz="1400" dirty="0" smtClean="0"/>
                      <a:t>ΔΑΠΑΝΕΣ ΚΑΤΑΣΚΕΥΗΣ ΠΑΓΙΩΝ (ΜΟΝΙΜΩΝ</a:t>
                    </a:r>
                    <a:r>
                      <a:rPr lang="el-GR" sz="1400" baseline="0" dirty="0" smtClean="0"/>
                      <a:t> ) ΕΓΚΑΤΑΣΤΑΣΕΩΝ</a:t>
                    </a:r>
                    <a:endParaRPr lang="el-GR" sz="1400" baseline="0" dirty="0"/>
                  </a:p>
                  <a:p>
                    <a:pPr algn="ctr">
                      <a:defRPr sz="1400" b="0" i="0" u="none" strike="noStrike" kern="1200" baseline="0">
                        <a:solidFill>
                          <a:schemeClr val="tx1">
                            <a:lumMod val="75000"/>
                            <a:lumOff val="25000"/>
                          </a:schemeClr>
                        </a:solidFill>
                        <a:latin typeface="+mn-lt"/>
                        <a:ea typeface="+mn-ea"/>
                        <a:cs typeface="+mn-cs"/>
                      </a:defRPr>
                    </a:pPr>
                    <a:r>
                      <a:rPr lang="el-GR" sz="1400" b="1" baseline="0" dirty="0" smtClean="0"/>
                      <a:t>57%</a:t>
                    </a:r>
                    <a:endParaRPr lang="el-GR" sz="1400" b="1" baseline="0" dirty="0"/>
                  </a:p>
                </c:rich>
              </c:tx>
              <c:spPr>
                <a:noFill/>
                <a:ln>
                  <a:noFill/>
                </a:ln>
                <a:effectLst/>
              </c:spPr>
              <c:showLegendKey val="1"/>
              <c:showVal val="1"/>
              <c:showCatName val="1"/>
              <c:showBubbleSize val="1"/>
              <c:separator>
</c:separator>
            </c:dLbl>
            <c:dLbl>
              <c:idx val="2"/>
              <c:layout>
                <c:manualLayout>
                  <c:x val="-3.3333278652668427E-2"/>
                  <c:y val="-3.0138732658417704E-2"/>
                </c:manualLayout>
              </c:layout>
              <c:tx>
                <c:rich>
                  <a:bodyPr rot="0" spcFirstLastPara="1" vertOverflow="ellipsis" vert="horz" wrap="square" lIns="38100" tIns="19050" rIns="38100" bIns="19050" anchor="ctr" anchorCtr="0">
                    <a:noAutofit/>
                  </a:bodyPr>
                  <a:lstStyle/>
                  <a:p>
                    <a:pPr algn="ctr">
                      <a:defRPr sz="1400" b="0" i="0" u="none" strike="noStrike" kern="1200" baseline="0">
                        <a:solidFill>
                          <a:schemeClr val="tx1">
                            <a:lumMod val="75000"/>
                            <a:lumOff val="25000"/>
                          </a:schemeClr>
                        </a:solidFill>
                        <a:latin typeface="+mn-lt"/>
                        <a:ea typeface="+mn-ea"/>
                        <a:cs typeface="+mn-cs"/>
                      </a:defRPr>
                    </a:pPr>
                    <a:r>
                      <a:rPr lang="el-GR" sz="1400" dirty="0" smtClean="0"/>
                      <a:t>ΕΠΙΣΚΕΥΕΣ</a:t>
                    </a:r>
                    <a:r>
                      <a:rPr lang="el-GR" sz="1400" baseline="0" dirty="0" smtClean="0"/>
                      <a:t> ΚΑΙ ΣΥΝΤΗΡΗΣΕΙΣ ΠΑΓΙΩΝ</a:t>
                    </a:r>
                    <a:r>
                      <a:rPr lang="el-GR" sz="1400" baseline="0" dirty="0"/>
                      <a:t>
</a:t>
                    </a:r>
                    <a:r>
                      <a:rPr lang="el-GR" sz="1400" b="1" baseline="0" dirty="0" smtClean="0"/>
                      <a:t>12%</a:t>
                    </a:r>
                    <a:endParaRPr lang="el-GR" sz="1400" baseline="0" dirty="0"/>
                  </a:p>
                </c:rich>
              </c:tx>
              <c:spPr>
                <a:noFill/>
                <a:ln>
                  <a:noFill/>
                </a:ln>
                <a:effectLst/>
              </c:spPr>
              <c:showLegendKey val="1"/>
              <c:showVal val="1"/>
              <c:showCatName val="1"/>
              <c:showBubbleSize val="1"/>
              <c:separator>
</c:separator>
              <c:extLst xmlns:c16r2="http://schemas.microsoft.com/office/drawing/2015/06/chart">
                <c:ext xmlns:c15="http://schemas.microsoft.com/office/drawing/2012/chart" uri="{CE6537A1-D6FC-4f65-9D91-7224C49458BB}">
                  <c15:layout>
                    <c:manualLayout>
                      <c:w val="0.15239730971128607"/>
                      <c:h val="0.35370705244122963"/>
                    </c:manualLayout>
                  </c15:layout>
                  <c15:dlblFieldTable/>
                  <c15:showDataLabelsRange val="0"/>
                </c:ext>
                <c:ext xmlns:c16="http://schemas.microsoft.com/office/drawing/2014/chart" uri="{C3380CC4-5D6E-409C-BE32-E72D297353CC}">
                  <c16:uniqueId val="{00000004-A6FE-402B-B658-6382A39BE3AA}"/>
                </c:ext>
              </c:extLst>
            </c:dLbl>
            <c:dLbl>
              <c:idx val="3"/>
              <c:layout>
                <c:manualLayout>
                  <c:x val="-1.9444389763779532E-2"/>
                  <c:y val="-1.0362185739440805E-2"/>
                </c:manualLayout>
              </c:layout>
              <c:tx>
                <c:rich>
                  <a:bodyPr rot="0" spcFirstLastPara="1" vertOverflow="ellipsis" vert="horz" wrap="square" lIns="38100" tIns="19050" rIns="38100" bIns="19050" anchor="ctr" anchorCtr="0">
                    <a:noAutofit/>
                  </a:bodyPr>
                  <a:lstStyle/>
                  <a:p>
                    <a:pPr algn="ctr">
                      <a:defRPr sz="1400" b="0" i="0" u="none" strike="noStrike" kern="1200" baseline="0">
                        <a:solidFill>
                          <a:schemeClr val="tx1">
                            <a:lumMod val="75000"/>
                            <a:lumOff val="25000"/>
                          </a:schemeClr>
                        </a:solidFill>
                        <a:latin typeface="+mn-lt"/>
                        <a:ea typeface="+mn-ea"/>
                        <a:cs typeface="+mn-cs"/>
                      </a:defRPr>
                    </a:pPr>
                    <a:r>
                      <a:rPr lang="el-GR" sz="1400" dirty="0" smtClean="0"/>
                      <a:t>ΜΕΛΕΤΕΣ, ΕΡΕΥΝΕΣ</a:t>
                    </a:r>
                  </a:p>
                  <a:p>
                    <a:pPr algn="ctr">
                      <a:defRPr sz="1400" b="0" i="0" u="none" strike="noStrike" kern="1200" baseline="0">
                        <a:solidFill>
                          <a:schemeClr val="tx1">
                            <a:lumMod val="75000"/>
                            <a:lumOff val="25000"/>
                          </a:schemeClr>
                        </a:solidFill>
                        <a:latin typeface="+mn-lt"/>
                        <a:ea typeface="+mn-ea"/>
                        <a:cs typeface="+mn-cs"/>
                      </a:defRPr>
                    </a:pPr>
                    <a:r>
                      <a:rPr lang="el-GR" sz="1400" baseline="0" dirty="0"/>
                      <a:t>
</a:t>
                    </a:r>
                    <a:r>
                      <a:rPr lang="el-GR" sz="1400" b="1" baseline="0" dirty="0" smtClean="0"/>
                      <a:t>2%</a:t>
                    </a:r>
                    <a:endParaRPr lang="el-GR" sz="1400" baseline="0" dirty="0"/>
                  </a:p>
                </c:rich>
              </c:tx>
              <c:spPr>
                <a:noFill/>
                <a:ln>
                  <a:noFill/>
                </a:ln>
                <a:effectLst/>
              </c:spPr>
              <c:showLegendKey val="1"/>
              <c:showVal val="1"/>
              <c:showCatName val="1"/>
              <c:showBubbleSize val="1"/>
              <c:separator>
</c:separator>
              <c:extLst xmlns:c16r2="http://schemas.microsoft.com/office/drawing/2015/06/chart">
                <c:ext xmlns:c15="http://schemas.microsoft.com/office/drawing/2012/chart" uri="{CE6537A1-D6FC-4f65-9D91-7224C49458BB}">
                  <c15:layout>
                    <c:manualLayout>
                      <c:w val="0.11753619860017497"/>
                      <c:h val="0.36866701788858675"/>
                    </c:manualLayout>
                  </c15:layout>
                  <c15:dlblFieldTable/>
                  <c15:showDataLabelsRange val="0"/>
                </c:ext>
                <c:ext xmlns:c16="http://schemas.microsoft.com/office/drawing/2014/chart" uri="{C3380CC4-5D6E-409C-BE32-E72D297353CC}">
                  <c16:uniqueId val="{00000006-A6FE-402B-B658-6382A39BE3AA}"/>
                </c:ext>
              </c:extLst>
            </c:dLbl>
            <c:dLbl>
              <c:idx val="4"/>
              <c:layout>
                <c:manualLayout>
                  <c:x val="-2.9166666666666771E-2"/>
                  <c:y val="-4.3399638336347225E-2"/>
                </c:manualLayout>
              </c:layout>
              <c:tx>
                <c:rich>
                  <a:bodyPr rot="0" spcFirstLastPara="1" vertOverflow="ellipsis" vert="horz" wrap="square" lIns="38100" tIns="19050" rIns="38100" bIns="19050" anchor="ctr" anchorCtr="0">
                    <a:noAutofit/>
                  </a:bodyPr>
                  <a:lstStyle/>
                  <a:p>
                    <a:pPr algn="ctr">
                      <a:defRPr sz="1400" b="0" i="0" u="none" strike="noStrike" kern="1200" baseline="0">
                        <a:solidFill>
                          <a:schemeClr val="tx1">
                            <a:lumMod val="75000"/>
                            <a:lumOff val="25000"/>
                          </a:schemeClr>
                        </a:solidFill>
                        <a:latin typeface="+mn-lt"/>
                        <a:ea typeface="+mn-ea"/>
                        <a:cs typeface="+mn-cs"/>
                      </a:defRPr>
                    </a:pPr>
                    <a:r>
                      <a:rPr lang="el-GR" sz="1400" baseline="0" dirty="0" smtClean="0"/>
                      <a:t>ΕΙΔΙΚΕΣ ΔΑΠΑΝΕΣ </a:t>
                    </a:r>
                    <a:r>
                      <a:rPr lang="el-GR" sz="1400" baseline="0" dirty="0"/>
                      <a:t>
</a:t>
                    </a:r>
                    <a:r>
                      <a:rPr lang="el-GR" sz="1400" b="1" baseline="0" dirty="0" smtClean="0"/>
                      <a:t>13%</a:t>
                    </a:r>
                    <a:endParaRPr lang="el-GR" sz="1400" baseline="0" dirty="0"/>
                  </a:p>
                </c:rich>
              </c:tx>
              <c:spPr>
                <a:noFill/>
                <a:ln>
                  <a:noFill/>
                </a:ln>
                <a:effectLst/>
              </c:spPr>
              <c:showLegendKey val="1"/>
              <c:showVal val="1"/>
              <c:showCatName val="1"/>
              <c:showBubbleSize val="1"/>
              <c:separator>
</c:separator>
              <c:extLst xmlns:c16r2="http://schemas.microsoft.com/office/drawing/2015/06/chart">
                <c:ext xmlns:c15="http://schemas.microsoft.com/office/drawing/2012/chart" uri="{CE6537A1-D6FC-4f65-9D91-7224C49458BB}">
                  <c15:layout>
                    <c:manualLayout>
                      <c:w val="0.12256397637795276"/>
                      <c:h val="0.18155515370705244"/>
                    </c:manualLayout>
                  </c15:layout>
                  <c15:dlblFieldTable/>
                  <c15:showDataLabelsRange val="0"/>
                </c:ext>
                <c:ext xmlns:c16="http://schemas.microsoft.com/office/drawing/2014/chart" uri="{C3380CC4-5D6E-409C-BE32-E72D297353CC}">
                  <c16:uniqueId val="{00000009-A6FE-402B-B658-6382A39BE3AA}"/>
                </c:ext>
              </c:extLst>
            </c:dLbl>
            <c:spPr>
              <a:noFill/>
              <a:ln>
                <a:noFill/>
              </a:ln>
              <a:effectLst/>
            </c:spPr>
            <c:txPr>
              <a:bodyPr rot="0" spcFirstLastPara="1" vertOverflow="ellipsis" vert="horz" wrap="square" lIns="38100" tIns="19050" rIns="38100" bIns="19050" anchor="ctr" anchorCtr="0">
                <a:spAutoFit/>
              </a:bodyPr>
              <a:lstStyle/>
              <a:p>
                <a:pPr algn="ctr">
                  <a:defRPr sz="1800" b="0" i="0" u="none" strike="noStrike" kern="1200" baseline="0">
                    <a:solidFill>
                      <a:schemeClr val="tx1">
                        <a:lumMod val="75000"/>
                        <a:lumOff val="25000"/>
                      </a:schemeClr>
                    </a:solidFill>
                    <a:latin typeface="+mn-lt"/>
                    <a:ea typeface="+mn-ea"/>
                    <a:cs typeface="+mn-cs"/>
                  </a:defRPr>
                </a:pPr>
                <a:endParaRPr lang="el-GR"/>
              </a:p>
            </c:txPr>
            <c:showLegendKey val="1"/>
            <c:showVal val="1"/>
            <c:showCatName val="1"/>
            <c:showBubbleSize val="1"/>
            <c:separator>
</c:separator>
            <c:extLst xmlns:c16r2="http://schemas.microsoft.com/office/drawing/2015/06/chart">
              <c:ext xmlns:c15="http://schemas.microsoft.com/office/drawing/2012/chart" uri="{CE6537A1-D6FC-4f65-9D91-7224C49458BB}">
                <c15:showLeaderLines val="0"/>
              </c:ext>
            </c:extLst>
          </c:dLbls>
          <c:cat>
            <c:strRef>
              <c:f>Φύλλο1!$A$2:$A$6</c:f>
              <c:strCache>
                <c:ptCount val="5"/>
                <c:pt idx="0">
                  <c:v>ΔΑΠΑΝΕΣ ΚΑΤΑΣΚΕΥΗΣ ΚΤΙΡΙΩΝ, ΕΡΓΩΝ ΙΔΙΟΚΤΗΣΙΑΣ ΔΗΜΟΥ (731)</c:v>
                </c:pt>
                <c:pt idx="1">
                  <c:v>ΔΑΠΑΝΕΣ ΚΑΤΑΣΚΕΥΗΣ ΠΑΓΙΩΝ (ΜΟΝΙΜΩΝ) ΕΓΚΑΤΑΣΤΑΣΕΩΝ (732) </c:v>
                </c:pt>
                <c:pt idx="2">
                  <c:v>ΕΠΙΣΚΕΥΕΣ ΚΑΙ ΣΥΝΤΗΡΗΣΕΙΣ ΠΑΓΙΩΝ ΕΓΚΑΤΑΣΤΑΣΕΩΝ ΚΟΙΝΗΣ ΧΡΗΣΕΩΣ (733) </c:v>
                </c:pt>
                <c:pt idx="3">
                  <c:v>ΜΕΛΕΤΕΣ, ΕΡΕΥΝΕΣ ΚΑΙ ΠΕΙΡΑΜΑΤΙΚΕΣ ΕΡΓΑΣΙΕΣ (741) </c:v>
                </c:pt>
                <c:pt idx="4">
                  <c:v>ΕΙΔΙΚΕΣ ΔΑΠΑΝΕΣ (742) </c:v>
                </c:pt>
              </c:strCache>
            </c:strRef>
          </c:cat>
          <c:val>
            <c:numRef>
              <c:f>Φύλλο1!$B$2:$B$6</c:f>
              <c:numCache>
                <c:formatCode>0%</c:formatCode>
                <c:ptCount val="5"/>
                <c:pt idx="0">
                  <c:v>0.16</c:v>
                </c:pt>
                <c:pt idx="1">
                  <c:v>0.56999999999999995</c:v>
                </c:pt>
                <c:pt idx="2">
                  <c:v>0.12000000000000002</c:v>
                </c:pt>
                <c:pt idx="3">
                  <c:v>2.0000000000000007E-2</c:v>
                </c:pt>
                <c:pt idx="4">
                  <c:v>0.13</c:v>
                </c:pt>
              </c:numCache>
            </c:numRef>
          </c:val>
          <c:extLst xmlns:c16r2="http://schemas.microsoft.com/office/drawing/2015/06/chart">
            <c:ext xmlns:c16="http://schemas.microsoft.com/office/drawing/2014/chart" uri="{C3380CC4-5D6E-409C-BE32-E72D297353CC}">
              <c16:uniqueId val="{00000004-096D-4422-9EF8-B2A14ABBBDD8}"/>
            </c:ext>
          </c:extLst>
        </c:ser>
        <c:ser>
          <c:idx val="1"/>
          <c:order val="1"/>
          <c:tx>
            <c:strRef>
              <c:f>Φύλλο1!$C$1</c:f>
              <c:strCache>
                <c:ptCount val="1"/>
                <c:pt idx="0">
                  <c:v>2025</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Lbls>
            <c:dLbl>
              <c:idx val="0"/>
              <c:layout>
                <c:manualLayout>
                  <c:x val="9.7222222222222224E-3"/>
                  <c:y val="8.5518918626995956E-17"/>
                </c:manualLayout>
              </c:layout>
              <c:showLegendKey val="1"/>
              <c:showVal val="1"/>
              <c:showBubbleSize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A6FE-402B-B658-6382A39BE3AA}"/>
                </c:ext>
              </c:extLst>
            </c:dLbl>
            <c:dLbl>
              <c:idx val="1"/>
              <c:layout>
                <c:manualLayout>
                  <c:x val="1.1111111111111117E-2"/>
                  <c:y val="-2.1379729656748989E-17"/>
                </c:manualLayout>
              </c:layout>
              <c:showLegendKey val="1"/>
              <c:showVal val="1"/>
              <c:showBubbleSize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A6FE-402B-B658-6382A39BE3AA}"/>
                </c:ext>
              </c:extLst>
            </c:dLbl>
            <c:dLbl>
              <c:idx val="2"/>
              <c:layout>
                <c:manualLayout>
                  <c:x val="4.1666666666666683E-3"/>
                  <c:y val="-9.6443640747437328E-3"/>
                </c:manualLayout>
              </c:layout>
              <c:showLegendKey val="1"/>
              <c:showVal val="1"/>
              <c:showBubbleSize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A6FE-402B-B658-6382A39BE3AA}"/>
                </c:ext>
              </c:extLst>
            </c:dLbl>
            <c:dLbl>
              <c:idx val="3"/>
              <c:layout>
                <c:manualLayout>
                  <c:x val="1.2500000000000001E-2"/>
                  <c:y val="-9.6443640747437328E-3"/>
                </c:manualLayout>
              </c:layout>
              <c:showLegendKey val="1"/>
              <c:showVal val="1"/>
              <c:showBubbleSize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A6FE-402B-B658-6382A39BE3AA}"/>
                </c:ext>
              </c:extLst>
            </c:dLbl>
            <c:dLbl>
              <c:idx val="4"/>
              <c:layout>
                <c:manualLayout>
                  <c:x val="1.6666666666666774E-2"/>
                  <c:y val="0"/>
                </c:manualLayout>
              </c:layout>
              <c:showLegendKey val="1"/>
              <c:showVal val="1"/>
              <c:showBubbleSize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A6FE-402B-B658-6382A39BE3AA}"/>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l-GR"/>
              </a:p>
            </c:txPr>
            <c:showLegendKey val="1"/>
            <c:showVal val="1"/>
            <c:showBubbleSize val="1"/>
            <c:separator>
</c:separator>
            <c:extLst xmlns:c16r2="http://schemas.microsoft.com/office/drawing/2015/06/chart">
              <c:ext xmlns:c15="http://schemas.microsoft.com/office/drawing/2012/chart" uri="{CE6537A1-D6FC-4f65-9D91-7224C49458BB}">
                <c15:showLeaderLines val="0"/>
              </c:ext>
            </c:extLst>
          </c:dLbls>
          <c:cat>
            <c:strRef>
              <c:f>Φύλλο1!$A$2:$A$6</c:f>
              <c:strCache>
                <c:ptCount val="5"/>
                <c:pt idx="0">
                  <c:v>ΔΑΠΑΝΕΣ ΚΑΤΑΣΚΕΥΗΣ ΚΤΙΡΙΩΝ, ΕΡΓΩΝ ΙΔΙΟΚΤΗΣΙΑΣ ΔΗΜΟΥ (731)</c:v>
                </c:pt>
                <c:pt idx="1">
                  <c:v>ΔΑΠΑΝΕΣ ΚΑΤΑΣΚΕΥΗΣ ΠΑΓΙΩΝ (ΜΟΝΙΜΩΝ) ΕΓΚΑΤΑΣΤΑΣΕΩΝ (732) </c:v>
                </c:pt>
                <c:pt idx="2">
                  <c:v>ΕΠΙΣΚΕΥΕΣ ΚΑΙ ΣΥΝΤΗΡΗΣΕΙΣ ΠΑΓΙΩΝ ΕΓΚΑΤΑΣΤΑΣΕΩΝ ΚΟΙΝΗΣ ΧΡΗΣΕΩΣ (733) </c:v>
                </c:pt>
                <c:pt idx="3">
                  <c:v>ΜΕΛΕΤΕΣ, ΕΡΕΥΝΕΣ ΚΑΙ ΠΕΙΡΑΜΑΤΙΚΕΣ ΕΡΓΑΣΙΕΣ (741) </c:v>
                </c:pt>
                <c:pt idx="4">
                  <c:v>ΕΙΔΙΚΕΣ ΔΑΠΑΝΕΣ (742) </c:v>
                </c:pt>
              </c:strCache>
            </c:strRef>
          </c:cat>
          <c:val>
            <c:numRef>
              <c:f>Φύλλο1!$C$2:$C$6</c:f>
              <c:numCache>
                <c:formatCode>0%</c:formatCode>
                <c:ptCount val="5"/>
                <c:pt idx="0">
                  <c:v>0.11</c:v>
                </c:pt>
                <c:pt idx="1">
                  <c:v>0.55000000000000004</c:v>
                </c:pt>
                <c:pt idx="2">
                  <c:v>0.13</c:v>
                </c:pt>
                <c:pt idx="3">
                  <c:v>4.0000000000000015E-2</c:v>
                </c:pt>
                <c:pt idx="4">
                  <c:v>0.17</c:v>
                </c:pt>
              </c:numCache>
            </c:numRef>
          </c:val>
          <c:extLst xmlns:c16r2="http://schemas.microsoft.com/office/drawing/2015/06/chart">
            <c:ext xmlns:c16="http://schemas.microsoft.com/office/drawing/2014/chart" uri="{C3380CC4-5D6E-409C-BE32-E72D297353CC}">
              <c16:uniqueId val="{0000000A-096D-4422-9EF8-B2A14ABBBDD8}"/>
            </c:ext>
          </c:extLst>
        </c:ser>
        <c:shape val="cone"/>
        <c:axId val="152359680"/>
        <c:axId val="152361216"/>
        <c:axId val="0"/>
      </c:bar3DChart>
      <c:catAx>
        <c:axId val="152359680"/>
        <c:scaling>
          <c:orientation val="minMax"/>
        </c:scaling>
        <c:axPos val="b"/>
        <c:numFmt formatCode="General" sourceLinked="1"/>
        <c:majorTickMark val="none"/>
        <c:tickLblPos val="none"/>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crossAx val="152361216"/>
        <c:crosses val="autoZero"/>
        <c:auto val="1"/>
        <c:lblAlgn val="ctr"/>
        <c:lblOffset val="100"/>
        <c:noMultiLvlLbl val="1"/>
      </c:catAx>
      <c:valAx>
        <c:axId val="152361216"/>
        <c:scaling>
          <c:orientation val="minMax"/>
        </c:scaling>
        <c:axPos val="l"/>
        <c:majorGridlines>
          <c:spPr>
            <a:ln w="9525" cap="flat" cmpd="sng" algn="ctr">
              <a:solidFill>
                <a:schemeClr val="tx1">
                  <a:lumMod val="15000"/>
                  <a:lumOff val="85000"/>
                </a:schemeClr>
              </a:solidFill>
              <a:round/>
            </a:ln>
            <a:effectLst/>
          </c:spPr>
        </c:majorGridlines>
        <c:numFmt formatCode="0%" sourceLinked="0"/>
        <c:maj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l-GR"/>
          </a:p>
        </c:txPr>
        <c:crossAx val="152359680"/>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1"/>
  </c:chart>
  <c:spPr>
    <a:noFill/>
    <a:ln>
      <a:noFill/>
    </a:ln>
    <a:effectLst/>
  </c:spPr>
  <c:txPr>
    <a:bodyPr/>
    <a:lstStyle/>
    <a:p>
      <a:pPr>
        <a:defRPr/>
      </a:pPr>
      <a:endParaRPr lang="el-GR"/>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manualLayout>
          <c:layoutTarget val="inner"/>
          <c:xMode val="edge"/>
          <c:yMode val="edge"/>
          <c:x val="2.5754916730083051E-4"/>
          <c:y val="5.2531091156206106E-2"/>
          <c:w val="0.97339731643682426"/>
          <c:h val="0.94746889140271473"/>
        </c:manualLayout>
      </c:layout>
      <c:barChart>
        <c:barDir val="col"/>
        <c:grouping val="clustered"/>
        <c:ser>
          <c:idx val="0"/>
          <c:order val="0"/>
          <c:tx>
            <c:strRef>
              <c:f>label 0</c:f>
              <c:strCache>
                <c:ptCount val="1"/>
                <c:pt idx="0">
                  <c:v>Τεχνικό Πρόγραμμα</c:v>
                </c:pt>
              </c:strCache>
            </c:strRef>
          </c:tx>
          <c:spPr>
            <a:solidFill>
              <a:srgbClr val="C0504D"/>
            </a:solidFill>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strRef>
              <c:f>categories</c:f>
              <c:strCache>
                <c:ptCount val="10"/>
                <c:pt idx="0">
                  <c:v>2014</c:v>
                </c:pt>
                <c:pt idx="1">
                  <c:v>2015</c:v>
                </c:pt>
                <c:pt idx="2">
                  <c:v>2016</c:v>
                </c:pt>
                <c:pt idx="3">
                  <c:v>2017</c:v>
                </c:pt>
                <c:pt idx="4">
                  <c:v>2018</c:v>
                </c:pt>
                <c:pt idx="5">
                  <c:v>2019</c:v>
                </c:pt>
                <c:pt idx="6">
                  <c:v>2020</c:v>
                </c:pt>
                <c:pt idx="7">
                  <c:v>2021</c:v>
                </c:pt>
                <c:pt idx="8">
                  <c:v>2022</c:v>
                </c:pt>
                <c:pt idx="9">
                  <c:v>2023</c:v>
                </c:pt>
              </c:strCache>
            </c:strRef>
          </c:cat>
          <c:val>
            <c:numRef>
              <c:f>0</c:f>
              <c:numCache>
                <c:formatCode>General</c:formatCode>
                <c:ptCount val="10"/>
                <c:pt idx="0">
                  <c:v>0</c:v>
                </c:pt>
                <c:pt idx="1">
                  <c:v>0</c:v>
                </c:pt>
                <c:pt idx="2">
                  <c:v>0</c:v>
                </c:pt>
                <c:pt idx="3">
                  <c:v>0</c:v>
                </c:pt>
                <c:pt idx="4">
                  <c:v>0</c:v>
                </c:pt>
                <c:pt idx="5">
                  <c:v>0</c:v>
                </c:pt>
                <c:pt idx="6">
                  <c:v>0</c:v>
                </c:pt>
                <c:pt idx="7">
                  <c:v>0</c:v>
                </c:pt>
                <c:pt idx="8">
                  <c:v>0</c:v>
                </c:pt>
                <c:pt idx="9">
                  <c:v>0</c:v>
                </c:pt>
              </c:numCache>
            </c:numRef>
          </c:val>
          <c:extLst xmlns:c16r2="http://schemas.microsoft.com/office/drawing/2015/06/chart">
            <c:ext xmlns:c16="http://schemas.microsoft.com/office/drawing/2014/chart" uri="{C3380CC4-5D6E-409C-BE32-E72D297353CC}">
              <c16:uniqueId val="{00000000-6817-44A0-92AC-8DD09D0630C4}"/>
            </c:ext>
          </c:extLst>
        </c:ser>
        <c:ser>
          <c:idx val="1"/>
          <c:order val="1"/>
          <c:tx>
            <c:strRef>
              <c:f>label 1</c:f>
              <c:strCache>
                <c:ptCount val="1"/>
                <c:pt idx="0">
                  <c:v>Προϋπολογισμός</c:v>
                </c:pt>
              </c:strCache>
            </c:strRef>
          </c:tx>
          <c:spPr>
            <a:solidFill>
              <a:srgbClr val="4F81BD"/>
            </a:solidFill>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strRef>
              <c:f>categories</c:f>
              <c:strCache>
                <c:ptCount val="10"/>
                <c:pt idx="0">
                  <c:v>2014</c:v>
                </c:pt>
                <c:pt idx="1">
                  <c:v>2015</c:v>
                </c:pt>
                <c:pt idx="2">
                  <c:v>2016</c:v>
                </c:pt>
                <c:pt idx="3">
                  <c:v>2017</c:v>
                </c:pt>
                <c:pt idx="4">
                  <c:v>2018</c:v>
                </c:pt>
                <c:pt idx="5">
                  <c:v>2019</c:v>
                </c:pt>
                <c:pt idx="6">
                  <c:v>2020</c:v>
                </c:pt>
                <c:pt idx="7">
                  <c:v>2021</c:v>
                </c:pt>
                <c:pt idx="8">
                  <c:v>2022</c:v>
                </c:pt>
                <c:pt idx="9">
                  <c:v>2023</c:v>
                </c:pt>
              </c:strCache>
            </c:strRef>
          </c:cat>
          <c:val>
            <c:numRef>
              <c:f>1</c:f>
              <c:numCache>
                <c:formatCode>General</c:formatCode>
                <c:ptCount val="10"/>
                <c:pt idx="0">
                  <c:v>0</c:v>
                </c:pt>
                <c:pt idx="1">
                  <c:v>0</c:v>
                </c:pt>
                <c:pt idx="2">
                  <c:v>0</c:v>
                </c:pt>
                <c:pt idx="3">
                  <c:v>0</c:v>
                </c:pt>
                <c:pt idx="4">
                  <c:v>0</c:v>
                </c:pt>
                <c:pt idx="5">
                  <c:v>0</c:v>
                </c:pt>
                <c:pt idx="6">
                  <c:v>0</c:v>
                </c:pt>
                <c:pt idx="7">
                  <c:v>0</c:v>
                </c:pt>
                <c:pt idx="8">
                  <c:v>0</c:v>
                </c:pt>
                <c:pt idx="9">
                  <c:v>0</c:v>
                </c:pt>
              </c:numCache>
            </c:numRef>
          </c:val>
          <c:extLst xmlns:c16r2="http://schemas.microsoft.com/office/drawing/2015/06/chart">
            <c:ext xmlns:c16="http://schemas.microsoft.com/office/drawing/2014/chart" uri="{C3380CC4-5D6E-409C-BE32-E72D297353CC}">
              <c16:uniqueId val="{00000001-6817-44A0-92AC-8DD09D0630C4}"/>
            </c:ext>
          </c:extLst>
        </c:ser>
        <c:axId val="149893504"/>
        <c:axId val="152079360"/>
      </c:barChart>
      <c:catAx>
        <c:axId val="149893504"/>
        <c:scaling>
          <c:orientation val="minMax"/>
        </c:scaling>
        <c:delete val="1"/>
        <c:axPos val="b"/>
        <c:numFmt formatCode="General" sourceLinked="1"/>
        <c:tickLblPos val="none"/>
        <c:crossAx val="152079360"/>
        <c:crosses val="autoZero"/>
        <c:auto val="1"/>
        <c:lblAlgn val="ctr"/>
        <c:lblOffset val="100"/>
        <c:noMultiLvlLbl val="1"/>
      </c:catAx>
      <c:valAx>
        <c:axId val="152079360"/>
        <c:scaling>
          <c:orientation val="minMax"/>
        </c:scaling>
        <c:delete val="1"/>
        <c:axPos val="l"/>
        <c:numFmt formatCode="General" sourceLinked="0"/>
        <c:tickLblPos val="none"/>
        <c:crossAx val="149893504"/>
        <c:crosses val="autoZero"/>
        <c:crossBetween val="between"/>
      </c:valAx>
      <c:spPr>
        <a:noFill/>
        <a:ln w="25400">
          <a:noFill/>
        </a:ln>
      </c:spPr>
    </c:plotArea>
    <c:plotVisOnly val="1"/>
    <c:dispBlanksAs val="gap"/>
    <c:showDLblsOverMax val="1"/>
  </c:chart>
  <c:spPr>
    <a:noFill/>
    <a:ln>
      <a:noFill/>
    </a:ln>
  </c:spPr>
</c:chartSpace>
</file>

<file path=ppt/charts/chart6.xml><?xml version="1.0" encoding="utf-8"?>
<c:chartSpace xmlns:c="http://schemas.openxmlformats.org/drawingml/2006/chart" xmlns:a="http://schemas.openxmlformats.org/drawingml/2006/main" xmlns:r="http://schemas.openxmlformats.org/officeDocument/2006/relationships">
  <c:lang val="el-GR"/>
  <c:chart>
    <c:autoTitleDeleted val="1"/>
    <c:plotArea>
      <c:layout/>
      <c:barChart>
        <c:barDir val="col"/>
        <c:grouping val="clustered"/>
        <c:ser>
          <c:idx val="0"/>
          <c:order val="0"/>
          <c:tx>
            <c:v>Έτος</c:v>
          </c:tx>
          <c:spPr>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numRef>
              <c:f>Φύλλο1!$A$2:$A$14</c:f>
              <c:numCache>
                <c:formatCode>General</c:formatCode>
                <c:ptCount val="13"/>
                <c:pt idx="0">
                  <c:v>1</c:v>
                </c:pt>
                <c:pt idx="1">
                  <c:v>2</c:v>
                </c:pt>
                <c:pt idx="2">
                  <c:v>3</c:v>
                </c:pt>
                <c:pt idx="3">
                  <c:v>4</c:v>
                </c:pt>
                <c:pt idx="4">
                  <c:v>5</c:v>
                </c:pt>
                <c:pt idx="5">
                  <c:v>6</c:v>
                </c:pt>
                <c:pt idx="6">
                  <c:v>7</c:v>
                </c:pt>
                <c:pt idx="7">
                  <c:v>8</c:v>
                </c:pt>
                <c:pt idx="8">
                  <c:v>9</c:v>
                </c:pt>
                <c:pt idx="9">
                  <c:v>10</c:v>
                </c:pt>
                <c:pt idx="10">
                  <c:v>11</c:v>
                </c:pt>
                <c:pt idx="11">
                  <c:v>12</c:v>
                </c:pt>
                <c:pt idx="12">
                  <c:v>13</c:v>
                </c:pt>
              </c:numCache>
            </c:numRef>
          </c:cat>
          <c:val>
            <c:numRef>
              <c:f>Φύλλο1!$B$2:$B$14</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val>
          <c:extLst xmlns:c16r2="http://schemas.microsoft.com/office/drawing/2015/06/chart">
            <c:ext xmlns:c16="http://schemas.microsoft.com/office/drawing/2014/chart" uri="{C3380CC4-5D6E-409C-BE32-E72D297353CC}">
              <c16:uniqueId val="{00000000-5973-44F7-8837-E0F9AA16D6EE}"/>
            </c:ext>
          </c:extLst>
        </c:ser>
        <c:ser>
          <c:idx val="1"/>
          <c:order val="1"/>
          <c:tx>
            <c:strRef>
              <c:f>Φύλλο1!$C$1</c:f>
              <c:strCache>
                <c:ptCount val="1"/>
                <c:pt idx="0">
                  <c:v> € </c:v>
                </c:pt>
              </c:strCache>
            </c:strRef>
          </c:tx>
          <c:spPr>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numRef>
              <c:f>Φύλλο1!$A$2:$A$14</c:f>
              <c:numCache>
                <c:formatCode>General</c:formatCode>
                <c:ptCount val="13"/>
                <c:pt idx="0">
                  <c:v>1</c:v>
                </c:pt>
                <c:pt idx="1">
                  <c:v>2</c:v>
                </c:pt>
                <c:pt idx="2">
                  <c:v>3</c:v>
                </c:pt>
                <c:pt idx="3">
                  <c:v>4</c:v>
                </c:pt>
                <c:pt idx="4">
                  <c:v>5</c:v>
                </c:pt>
                <c:pt idx="5">
                  <c:v>6</c:v>
                </c:pt>
                <c:pt idx="6">
                  <c:v>7</c:v>
                </c:pt>
                <c:pt idx="7">
                  <c:v>8</c:v>
                </c:pt>
                <c:pt idx="8">
                  <c:v>9</c:v>
                </c:pt>
                <c:pt idx="9">
                  <c:v>10</c:v>
                </c:pt>
                <c:pt idx="10">
                  <c:v>11</c:v>
                </c:pt>
                <c:pt idx="11">
                  <c:v>12</c:v>
                </c:pt>
                <c:pt idx="12">
                  <c:v>13</c:v>
                </c:pt>
              </c:numCache>
            </c:numRef>
          </c:cat>
          <c:val>
            <c:numRef>
              <c:f>Φύλλο1!$C$2:$C$14</c:f>
              <c:numCache>
                <c:formatCode>_("€"* #,##0_);_("€"* \(#,##0\);_("€"* "-"_);_(@_)</c:formatCode>
                <c:ptCount val="13"/>
                <c:pt idx="0">
                  <c:v>9250000</c:v>
                </c:pt>
                <c:pt idx="1">
                  <c:v>8700000</c:v>
                </c:pt>
                <c:pt idx="2">
                  <c:v>5000000</c:v>
                </c:pt>
                <c:pt idx="3">
                  <c:v>7810000</c:v>
                </c:pt>
                <c:pt idx="4">
                  <c:v>11050000</c:v>
                </c:pt>
                <c:pt idx="5">
                  <c:v>20160000</c:v>
                </c:pt>
                <c:pt idx="6">
                  <c:v>17290000</c:v>
                </c:pt>
                <c:pt idx="7">
                  <c:v>16740000</c:v>
                </c:pt>
                <c:pt idx="8">
                  <c:v>33080000</c:v>
                </c:pt>
                <c:pt idx="9">
                  <c:v>43650000</c:v>
                </c:pt>
                <c:pt idx="10">
                  <c:v>36829192</c:v>
                </c:pt>
                <c:pt idx="11">
                  <c:v>32459797</c:v>
                </c:pt>
                <c:pt idx="12">
                  <c:v>42020678</c:v>
                </c:pt>
              </c:numCache>
            </c:numRef>
          </c:val>
          <c:extLst xmlns:c16r2="http://schemas.microsoft.com/office/drawing/2015/06/chart">
            <c:ext xmlns:c16="http://schemas.microsoft.com/office/drawing/2014/chart" uri="{C3380CC4-5D6E-409C-BE32-E72D297353CC}">
              <c16:uniqueId val="{00000001-5973-44F7-8837-E0F9AA16D6EE}"/>
            </c:ext>
          </c:extLst>
        </c:ser>
        <c:axId val="149423616"/>
        <c:axId val="149425152"/>
      </c:barChart>
      <c:catAx>
        <c:axId val="149423616"/>
        <c:scaling>
          <c:orientation val="minMax"/>
        </c:scaling>
        <c:axPos val="b"/>
        <c:numFmt formatCode="General" sourceLinked="1"/>
        <c:majorTickMark val="none"/>
        <c:tickLblPos val="nextTo"/>
        <c:spPr>
          <a:ln w="9360">
            <a:solidFill>
              <a:srgbClr val="878787"/>
            </a:solidFill>
            <a:round/>
          </a:ln>
        </c:spPr>
        <c:txPr>
          <a:bodyPr/>
          <a:lstStyle/>
          <a:p>
            <a:pPr>
              <a:defRPr sz="1800" b="0" strike="noStrike" spc="-1">
                <a:solidFill>
                  <a:srgbClr val="000000"/>
                </a:solidFill>
                <a:latin typeface="Calibri"/>
              </a:defRPr>
            </a:pPr>
            <a:endParaRPr lang="el-GR"/>
          </a:p>
        </c:txPr>
        <c:crossAx val="149425152"/>
        <c:crosses val="autoZero"/>
        <c:auto val="1"/>
        <c:lblAlgn val="ctr"/>
        <c:lblOffset val="100"/>
        <c:noMultiLvlLbl val="1"/>
      </c:catAx>
      <c:valAx>
        <c:axId val="149425152"/>
        <c:scaling>
          <c:orientation val="minMax"/>
        </c:scaling>
        <c:axPos val="l"/>
        <c:majorGridlines>
          <c:spPr>
            <a:ln w="9360">
              <a:solidFill>
                <a:srgbClr val="878787"/>
              </a:solidFill>
              <a:round/>
            </a:ln>
          </c:spPr>
        </c:majorGridlines>
        <c:numFmt formatCode="#,##0\ [$€-1]" sourceLinked="0"/>
        <c:minorTickMark val="out"/>
        <c:tickLblPos val="nextTo"/>
        <c:spPr>
          <a:ln w="9360">
            <a:solidFill>
              <a:srgbClr val="878787"/>
            </a:solidFill>
            <a:round/>
          </a:ln>
        </c:spPr>
        <c:txPr>
          <a:bodyPr/>
          <a:lstStyle/>
          <a:p>
            <a:pPr>
              <a:defRPr sz="1600" b="1" strike="noStrike" spc="-1">
                <a:solidFill>
                  <a:srgbClr val="000000"/>
                </a:solidFill>
                <a:latin typeface="Calibri"/>
              </a:defRPr>
            </a:pPr>
            <a:endParaRPr lang="el-GR"/>
          </a:p>
        </c:txPr>
        <c:crossAx val="149423616"/>
        <c:crosses val="autoZero"/>
        <c:crossBetween val="between"/>
      </c:valAx>
      <c:dTable>
        <c:showHorzBorder val="1"/>
        <c:showVertBorder val="1"/>
        <c:showOutline val="1"/>
        <c:showKeys val="1"/>
      </c:dTable>
      <c:spPr>
        <a:noFill/>
        <a:ln>
          <a:noFill/>
        </a:ln>
      </c:spPr>
    </c:plotArea>
    <c:plotVisOnly val="1"/>
    <c:dispBlanksAs val="gap"/>
    <c:showDLblsOverMax val="1"/>
  </c:chart>
  <c:spPr>
    <a:noFill/>
    <a:ln>
      <a:noFill/>
    </a:ln>
  </c:sp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manualLayout>
          <c:layoutTarget val="inner"/>
          <c:xMode val="edge"/>
          <c:yMode val="edge"/>
          <c:x val="0"/>
          <c:y val="5.251249295366945E-2"/>
          <c:w val="0.97340644276902"/>
          <c:h val="0.94748748885994361"/>
        </c:manualLayout>
      </c:layout>
      <c:barChart>
        <c:barDir val="col"/>
        <c:grouping val="clustered"/>
        <c:ser>
          <c:idx val="0"/>
          <c:order val="0"/>
          <c:tx>
            <c:strRef>
              <c:f>label 0</c:f>
              <c:strCache>
                <c:ptCount val="1"/>
                <c:pt idx="0">
                  <c:v>Τεχνικό Πρόγραμμα</c:v>
                </c:pt>
              </c:strCache>
            </c:strRef>
          </c:tx>
          <c:spPr>
            <a:solidFill>
              <a:srgbClr val="C0504D"/>
            </a:solidFill>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strRef>
              <c:f>categories</c:f>
              <c:strCache>
                <c:ptCount val="10"/>
                <c:pt idx="0">
                  <c:v>2014</c:v>
                </c:pt>
                <c:pt idx="1">
                  <c:v>2015</c:v>
                </c:pt>
                <c:pt idx="2">
                  <c:v>2016</c:v>
                </c:pt>
                <c:pt idx="3">
                  <c:v>2017</c:v>
                </c:pt>
                <c:pt idx="4">
                  <c:v>2018</c:v>
                </c:pt>
                <c:pt idx="5">
                  <c:v>2019</c:v>
                </c:pt>
                <c:pt idx="6">
                  <c:v>2020</c:v>
                </c:pt>
                <c:pt idx="7">
                  <c:v>2021</c:v>
                </c:pt>
                <c:pt idx="8">
                  <c:v>2022</c:v>
                </c:pt>
                <c:pt idx="9">
                  <c:v>2023</c:v>
                </c:pt>
              </c:strCache>
            </c:strRef>
          </c:cat>
          <c:val>
            <c:numRef>
              <c:f>0</c:f>
              <c:numCache>
                <c:formatCode>General</c:formatCode>
                <c:ptCount val="10"/>
                <c:pt idx="0">
                  <c:v>0</c:v>
                </c:pt>
                <c:pt idx="1">
                  <c:v>0</c:v>
                </c:pt>
                <c:pt idx="2">
                  <c:v>0</c:v>
                </c:pt>
                <c:pt idx="3">
                  <c:v>0</c:v>
                </c:pt>
                <c:pt idx="4">
                  <c:v>0</c:v>
                </c:pt>
                <c:pt idx="5">
                  <c:v>0</c:v>
                </c:pt>
                <c:pt idx="6">
                  <c:v>0</c:v>
                </c:pt>
                <c:pt idx="7">
                  <c:v>0</c:v>
                </c:pt>
                <c:pt idx="8">
                  <c:v>0</c:v>
                </c:pt>
                <c:pt idx="9">
                  <c:v>0</c:v>
                </c:pt>
              </c:numCache>
            </c:numRef>
          </c:val>
          <c:extLst xmlns:c16r2="http://schemas.microsoft.com/office/drawing/2015/06/chart">
            <c:ext xmlns:c16="http://schemas.microsoft.com/office/drawing/2014/chart" uri="{C3380CC4-5D6E-409C-BE32-E72D297353CC}">
              <c16:uniqueId val="{00000000-ACFB-46E4-878D-0DD37148F28B}"/>
            </c:ext>
          </c:extLst>
        </c:ser>
        <c:ser>
          <c:idx val="1"/>
          <c:order val="1"/>
          <c:tx>
            <c:strRef>
              <c:f>label 1</c:f>
              <c:strCache>
                <c:ptCount val="1"/>
                <c:pt idx="0">
                  <c:v>Προϋπολογισμός</c:v>
                </c:pt>
              </c:strCache>
            </c:strRef>
          </c:tx>
          <c:spPr>
            <a:solidFill>
              <a:srgbClr val="4F81BD"/>
            </a:solidFill>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strRef>
              <c:f>categories</c:f>
              <c:strCache>
                <c:ptCount val="10"/>
                <c:pt idx="0">
                  <c:v>2014</c:v>
                </c:pt>
                <c:pt idx="1">
                  <c:v>2015</c:v>
                </c:pt>
                <c:pt idx="2">
                  <c:v>2016</c:v>
                </c:pt>
                <c:pt idx="3">
                  <c:v>2017</c:v>
                </c:pt>
                <c:pt idx="4">
                  <c:v>2018</c:v>
                </c:pt>
                <c:pt idx="5">
                  <c:v>2019</c:v>
                </c:pt>
                <c:pt idx="6">
                  <c:v>2020</c:v>
                </c:pt>
                <c:pt idx="7">
                  <c:v>2021</c:v>
                </c:pt>
                <c:pt idx="8">
                  <c:v>2022</c:v>
                </c:pt>
                <c:pt idx="9">
                  <c:v>2023</c:v>
                </c:pt>
              </c:strCache>
            </c:strRef>
          </c:cat>
          <c:val>
            <c:numRef>
              <c:f>1</c:f>
              <c:numCache>
                <c:formatCode>General</c:formatCode>
                <c:ptCount val="10"/>
                <c:pt idx="0">
                  <c:v>0</c:v>
                </c:pt>
                <c:pt idx="1">
                  <c:v>0</c:v>
                </c:pt>
                <c:pt idx="2">
                  <c:v>0</c:v>
                </c:pt>
                <c:pt idx="3">
                  <c:v>0</c:v>
                </c:pt>
                <c:pt idx="4">
                  <c:v>0</c:v>
                </c:pt>
                <c:pt idx="5">
                  <c:v>0</c:v>
                </c:pt>
                <c:pt idx="6">
                  <c:v>0</c:v>
                </c:pt>
                <c:pt idx="7">
                  <c:v>0</c:v>
                </c:pt>
                <c:pt idx="8">
                  <c:v>0</c:v>
                </c:pt>
                <c:pt idx="9">
                  <c:v>0</c:v>
                </c:pt>
              </c:numCache>
            </c:numRef>
          </c:val>
          <c:extLst xmlns:c16r2="http://schemas.microsoft.com/office/drawing/2015/06/chart">
            <c:ext xmlns:c16="http://schemas.microsoft.com/office/drawing/2014/chart" uri="{C3380CC4-5D6E-409C-BE32-E72D297353CC}">
              <c16:uniqueId val="{00000001-ACFB-46E4-878D-0DD37148F28B}"/>
            </c:ext>
          </c:extLst>
        </c:ser>
        <c:axId val="152390272"/>
        <c:axId val="152396160"/>
      </c:barChart>
      <c:catAx>
        <c:axId val="152390272"/>
        <c:scaling>
          <c:orientation val="minMax"/>
        </c:scaling>
        <c:delete val="1"/>
        <c:axPos val="b"/>
        <c:numFmt formatCode="General" sourceLinked="1"/>
        <c:tickLblPos val="none"/>
        <c:crossAx val="152396160"/>
        <c:crosses val="autoZero"/>
        <c:auto val="1"/>
        <c:lblAlgn val="ctr"/>
        <c:lblOffset val="100"/>
        <c:noMultiLvlLbl val="1"/>
      </c:catAx>
      <c:valAx>
        <c:axId val="152396160"/>
        <c:scaling>
          <c:orientation val="minMax"/>
        </c:scaling>
        <c:delete val="1"/>
        <c:axPos val="l"/>
        <c:numFmt formatCode="General" sourceLinked="0"/>
        <c:tickLblPos val="none"/>
        <c:crossAx val="152390272"/>
        <c:crosses val="autoZero"/>
        <c:crossBetween val="between"/>
      </c:valAx>
      <c:spPr>
        <a:noFill/>
        <a:ln w="25400">
          <a:noFill/>
        </a:ln>
      </c:spPr>
    </c:plotArea>
    <c:plotVisOnly val="1"/>
    <c:dispBlanksAs val="gap"/>
    <c:showDLblsOverMax val="1"/>
  </c:chart>
  <c:spPr>
    <a:noFill/>
    <a:ln>
      <a:noFill/>
    </a:ln>
  </c:spPr>
</c:chartSpace>
</file>

<file path=ppt/charts/chart8.xml><?xml version="1.0" encoding="utf-8"?>
<c:chartSpace xmlns:c="http://schemas.openxmlformats.org/drawingml/2006/chart" xmlns:a="http://schemas.openxmlformats.org/drawingml/2006/main" xmlns:r="http://schemas.openxmlformats.org/officeDocument/2006/relationships">
  <c:lang val="el-GR"/>
  <c:chart>
    <c:autoTitleDeleted val="1"/>
    <c:plotArea>
      <c:layout/>
      <c:barChart>
        <c:barDir val="col"/>
        <c:grouping val="clustered"/>
        <c:ser>
          <c:idx val="0"/>
          <c:order val="0"/>
          <c:tx>
            <c:strRef>
              <c:f>Φύλλο1!$B$1</c:f>
              <c:strCache>
                <c:ptCount val="1"/>
                <c:pt idx="0">
                  <c:v>ΠΡΟΥΠΟΛΟΓΙΣΜΟΣ</c:v>
                </c:pt>
              </c:strCache>
            </c:strRef>
          </c:tx>
          <c:spPr>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numRef>
              <c:f>Φύλλο1!$A$2:$A$14</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Φύλλο1!$B$2:$B$14</c:f>
              <c:numCache>
                <c:formatCode>#,##0\ "€"</c:formatCode>
                <c:ptCount val="13"/>
                <c:pt idx="0">
                  <c:v>53500000</c:v>
                </c:pt>
                <c:pt idx="1">
                  <c:v>53790000</c:v>
                </c:pt>
                <c:pt idx="2">
                  <c:v>53220000</c:v>
                </c:pt>
                <c:pt idx="3">
                  <c:v>57570000</c:v>
                </c:pt>
                <c:pt idx="4">
                  <c:v>63490000</c:v>
                </c:pt>
                <c:pt idx="5">
                  <c:v>81240000</c:v>
                </c:pt>
                <c:pt idx="6">
                  <c:v>80570000</c:v>
                </c:pt>
                <c:pt idx="7">
                  <c:v>81960000</c:v>
                </c:pt>
                <c:pt idx="8">
                  <c:v>98580000</c:v>
                </c:pt>
                <c:pt idx="9">
                  <c:v>113570000</c:v>
                </c:pt>
                <c:pt idx="10">
                  <c:v>110692000</c:v>
                </c:pt>
                <c:pt idx="11">
                  <c:v>110705000</c:v>
                </c:pt>
                <c:pt idx="12">
                  <c:v>106165000</c:v>
                </c:pt>
              </c:numCache>
            </c:numRef>
          </c:val>
          <c:extLst xmlns:c16r2="http://schemas.microsoft.com/office/drawing/2015/06/chart">
            <c:ext xmlns:c16="http://schemas.microsoft.com/office/drawing/2014/chart" uri="{C3380CC4-5D6E-409C-BE32-E72D297353CC}">
              <c16:uniqueId val="{00000000-A1AA-40F0-9023-FFFFFA1A69E1}"/>
            </c:ext>
          </c:extLst>
        </c:ser>
        <c:ser>
          <c:idx val="1"/>
          <c:order val="1"/>
          <c:tx>
            <c:strRef>
              <c:f>Φύλλο1!$C$1</c:f>
              <c:strCache>
                <c:ptCount val="1"/>
                <c:pt idx="0">
                  <c:v>Τ.Π.</c:v>
                </c:pt>
              </c:strCache>
            </c:strRef>
          </c:tx>
          <c:spPr>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numRef>
              <c:f>Φύλλο1!$A$2:$A$14</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Φύλλο1!$C$2:$C$14</c:f>
              <c:numCache>
                <c:formatCode>#,##0\ "€"</c:formatCode>
                <c:ptCount val="13"/>
                <c:pt idx="0">
                  <c:v>9250000</c:v>
                </c:pt>
                <c:pt idx="1">
                  <c:v>8700000</c:v>
                </c:pt>
                <c:pt idx="2">
                  <c:v>5000000</c:v>
                </c:pt>
                <c:pt idx="3">
                  <c:v>7810000</c:v>
                </c:pt>
                <c:pt idx="4">
                  <c:v>11050000</c:v>
                </c:pt>
                <c:pt idx="5">
                  <c:v>20160000</c:v>
                </c:pt>
                <c:pt idx="6">
                  <c:v>17290000</c:v>
                </c:pt>
                <c:pt idx="7">
                  <c:v>16740000</c:v>
                </c:pt>
                <c:pt idx="8">
                  <c:v>33080000</c:v>
                </c:pt>
                <c:pt idx="9">
                  <c:v>43650000</c:v>
                </c:pt>
                <c:pt idx="10">
                  <c:v>36829000</c:v>
                </c:pt>
                <c:pt idx="11">
                  <c:v>32459000</c:v>
                </c:pt>
                <c:pt idx="12">
                  <c:v>42020000</c:v>
                </c:pt>
              </c:numCache>
            </c:numRef>
          </c:val>
          <c:extLst xmlns:c16r2="http://schemas.microsoft.com/office/drawing/2015/06/chart">
            <c:ext xmlns:c16="http://schemas.microsoft.com/office/drawing/2014/chart" uri="{C3380CC4-5D6E-409C-BE32-E72D297353CC}">
              <c16:uniqueId val="{00000001-A1AA-40F0-9023-FFFFFA1A69E1}"/>
            </c:ext>
          </c:extLst>
        </c:ser>
        <c:ser>
          <c:idx val="2"/>
          <c:order val="2"/>
          <c:tx>
            <c:strRef>
              <c:f>Φύλλο1!$D$1</c:f>
              <c:strCache>
                <c:ptCount val="1"/>
                <c:pt idx="0">
                  <c:v>% Τ.Π. επί του προϋπ.</c:v>
                </c:pt>
              </c:strCache>
            </c:strRef>
          </c:tx>
          <c:spPr>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numRef>
              <c:f>Φύλλο1!$A$2:$A$14</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Φύλλο1!$D$2:$D$14</c:f>
              <c:numCache>
                <c:formatCode>0%</c:formatCode>
                <c:ptCount val="13"/>
                <c:pt idx="0">
                  <c:v>0.17</c:v>
                </c:pt>
                <c:pt idx="1">
                  <c:v>0.16</c:v>
                </c:pt>
                <c:pt idx="2">
                  <c:v>9.0000000000000024E-2</c:v>
                </c:pt>
                <c:pt idx="3">
                  <c:v>0.14000000000000001</c:v>
                </c:pt>
                <c:pt idx="4">
                  <c:v>0.17</c:v>
                </c:pt>
                <c:pt idx="5">
                  <c:v>0.25</c:v>
                </c:pt>
                <c:pt idx="6">
                  <c:v>0.21000000000000005</c:v>
                </c:pt>
                <c:pt idx="7">
                  <c:v>0.2</c:v>
                </c:pt>
                <c:pt idx="8">
                  <c:v>0.34</c:v>
                </c:pt>
                <c:pt idx="9">
                  <c:v>0.38000000000000012</c:v>
                </c:pt>
                <c:pt idx="10">
                  <c:v>0.33000000000000013</c:v>
                </c:pt>
                <c:pt idx="11">
                  <c:v>0.29000000000000009</c:v>
                </c:pt>
                <c:pt idx="12">
                  <c:v>0.39000000000000012</c:v>
                </c:pt>
              </c:numCache>
            </c:numRef>
          </c:val>
          <c:extLst xmlns:c16r2="http://schemas.microsoft.com/office/drawing/2015/06/chart">
            <c:ext xmlns:c16="http://schemas.microsoft.com/office/drawing/2014/chart" uri="{C3380CC4-5D6E-409C-BE32-E72D297353CC}">
              <c16:uniqueId val="{00000002-A1AA-40F0-9023-FFFFFA1A69E1}"/>
            </c:ext>
          </c:extLst>
        </c:ser>
        <c:axId val="153029248"/>
        <c:axId val="153047424"/>
      </c:barChart>
      <c:catAx>
        <c:axId val="153029248"/>
        <c:scaling>
          <c:orientation val="minMax"/>
        </c:scaling>
        <c:axPos val="b"/>
        <c:numFmt formatCode="General" sourceLinked="1"/>
        <c:majorTickMark val="none"/>
        <c:tickLblPos val="nextTo"/>
        <c:spPr>
          <a:ln w="9360">
            <a:solidFill>
              <a:srgbClr val="878787"/>
            </a:solidFill>
            <a:round/>
          </a:ln>
        </c:spPr>
        <c:txPr>
          <a:bodyPr/>
          <a:lstStyle/>
          <a:p>
            <a:pPr>
              <a:defRPr sz="1800" b="0" strike="noStrike" spc="-1">
                <a:solidFill>
                  <a:srgbClr val="000000"/>
                </a:solidFill>
                <a:latin typeface="Calibri"/>
              </a:defRPr>
            </a:pPr>
            <a:endParaRPr lang="el-GR"/>
          </a:p>
        </c:txPr>
        <c:crossAx val="153047424"/>
        <c:crosses val="autoZero"/>
        <c:auto val="1"/>
        <c:lblAlgn val="ctr"/>
        <c:lblOffset val="100"/>
        <c:noMultiLvlLbl val="1"/>
      </c:catAx>
      <c:valAx>
        <c:axId val="153047424"/>
        <c:scaling>
          <c:orientation val="minMax"/>
        </c:scaling>
        <c:axPos val="l"/>
        <c:majorGridlines>
          <c:spPr>
            <a:ln w="9360">
              <a:solidFill>
                <a:srgbClr val="878787"/>
              </a:solidFill>
              <a:round/>
            </a:ln>
          </c:spPr>
        </c:majorGridlines>
        <c:numFmt formatCode="#,##0\ &quot;€&quot;" sourceLinked="0"/>
        <c:majorTickMark val="none"/>
        <c:tickLblPos val="nextTo"/>
        <c:spPr>
          <a:ln w="12600">
            <a:solidFill>
              <a:srgbClr val="878787"/>
            </a:solidFill>
            <a:round/>
          </a:ln>
        </c:spPr>
        <c:txPr>
          <a:bodyPr/>
          <a:lstStyle/>
          <a:p>
            <a:pPr>
              <a:defRPr sz="1800" b="0" strike="noStrike" spc="-1">
                <a:solidFill>
                  <a:srgbClr val="000000"/>
                </a:solidFill>
                <a:latin typeface="Calibri"/>
              </a:defRPr>
            </a:pPr>
            <a:endParaRPr lang="el-GR"/>
          </a:p>
        </c:txPr>
        <c:crossAx val="153029248"/>
        <c:crosses val="autoZero"/>
        <c:crossBetween val="between"/>
      </c:valAx>
      <c:dTable>
        <c:showHorzBorder val="1"/>
        <c:showVertBorder val="1"/>
        <c:showOutline val="1"/>
        <c:showKeys val="1"/>
      </c:dTable>
      <c:spPr>
        <a:noFill/>
        <a:ln>
          <a:noFill/>
        </a:ln>
      </c:spPr>
    </c:plotArea>
    <c:plotVisOnly val="1"/>
    <c:dispBlanksAs val="gap"/>
    <c:showDLblsOverMax val="1"/>
  </c:chart>
  <c:spPr>
    <a:noFill/>
    <a:ln>
      <a:noFill/>
    </a:ln>
  </c:sp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manualLayout>
          <c:layoutTarget val="inner"/>
          <c:xMode val="edge"/>
          <c:yMode val="edge"/>
          <c:x val="7.5524482625561088E-4"/>
          <c:y val="5.0626171214406511E-2"/>
          <c:w val="0.97340644276902"/>
          <c:h val="0.94748748885994361"/>
        </c:manualLayout>
      </c:layout>
      <c:barChart>
        <c:barDir val="col"/>
        <c:grouping val="clustered"/>
        <c:ser>
          <c:idx val="0"/>
          <c:order val="0"/>
          <c:tx>
            <c:strRef>
              <c:f>label 0</c:f>
              <c:strCache>
                <c:ptCount val="1"/>
                <c:pt idx="0">
                  <c:v>Τεχνικό Πρόγραμμα</c:v>
                </c:pt>
              </c:strCache>
            </c:strRef>
          </c:tx>
          <c:spPr>
            <a:solidFill>
              <a:srgbClr val="C0504D"/>
            </a:solidFill>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strRef>
              <c:f>categories</c:f>
              <c:strCache>
                <c:ptCount val="10"/>
                <c:pt idx="0">
                  <c:v>2014</c:v>
                </c:pt>
                <c:pt idx="1">
                  <c:v>2015</c:v>
                </c:pt>
                <c:pt idx="2">
                  <c:v>2016</c:v>
                </c:pt>
                <c:pt idx="3">
                  <c:v>2017</c:v>
                </c:pt>
                <c:pt idx="4">
                  <c:v>2018</c:v>
                </c:pt>
                <c:pt idx="5">
                  <c:v>2019</c:v>
                </c:pt>
                <c:pt idx="6">
                  <c:v>2020</c:v>
                </c:pt>
                <c:pt idx="7">
                  <c:v>2021</c:v>
                </c:pt>
                <c:pt idx="8">
                  <c:v>2022</c:v>
                </c:pt>
                <c:pt idx="9">
                  <c:v>2023</c:v>
                </c:pt>
              </c:strCache>
            </c:strRef>
          </c:cat>
          <c:val>
            <c:numRef>
              <c:f>0</c:f>
              <c:numCache>
                <c:formatCode>General</c:formatCode>
                <c:ptCount val="10"/>
                <c:pt idx="0">
                  <c:v>0</c:v>
                </c:pt>
                <c:pt idx="1">
                  <c:v>0</c:v>
                </c:pt>
                <c:pt idx="2">
                  <c:v>0</c:v>
                </c:pt>
                <c:pt idx="3">
                  <c:v>0</c:v>
                </c:pt>
                <c:pt idx="4">
                  <c:v>0</c:v>
                </c:pt>
                <c:pt idx="5">
                  <c:v>0</c:v>
                </c:pt>
                <c:pt idx="6">
                  <c:v>0</c:v>
                </c:pt>
                <c:pt idx="7">
                  <c:v>0</c:v>
                </c:pt>
                <c:pt idx="8">
                  <c:v>0</c:v>
                </c:pt>
                <c:pt idx="9">
                  <c:v>0</c:v>
                </c:pt>
              </c:numCache>
            </c:numRef>
          </c:val>
          <c:extLst xmlns:c16r2="http://schemas.microsoft.com/office/drawing/2015/06/chart">
            <c:ext xmlns:c16="http://schemas.microsoft.com/office/drawing/2014/chart" uri="{C3380CC4-5D6E-409C-BE32-E72D297353CC}">
              <c16:uniqueId val="{00000000-42F8-45F6-9DA9-471E756211B2}"/>
            </c:ext>
          </c:extLst>
        </c:ser>
        <c:ser>
          <c:idx val="1"/>
          <c:order val="1"/>
          <c:tx>
            <c:strRef>
              <c:f>label 1</c:f>
              <c:strCache>
                <c:ptCount val="1"/>
                <c:pt idx="0">
                  <c:v>Προϋπολογισμός</c:v>
                </c:pt>
              </c:strCache>
            </c:strRef>
          </c:tx>
          <c:spPr>
            <a:solidFill>
              <a:srgbClr val="4F81BD"/>
            </a:solidFill>
            <a:ln>
              <a:noFill/>
            </a:ln>
          </c:spPr>
          <c:dLbls>
            <c:spPr>
              <a:noFill/>
              <a:ln>
                <a:noFill/>
              </a:ln>
              <a:effectLst/>
            </c:spPr>
            <c:showBubbleSize val="1"/>
            <c:extLst xmlns:c16r2="http://schemas.microsoft.com/office/drawing/2015/06/chart">
              <c:ext xmlns:c15="http://schemas.microsoft.com/office/drawing/2012/chart" uri="{CE6537A1-D6FC-4f65-9D91-7224C49458BB}">
                <c15:showLeaderLines val="0"/>
              </c:ext>
            </c:extLst>
          </c:dLbls>
          <c:cat>
            <c:strRef>
              <c:f>categories</c:f>
              <c:strCache>
                <c:ptCount val="10"/>
                <c:pt idx="0">
                  <c:v>2014</c:v>
                </c:pt>
                <c:pt idx="1">
                  <c:v>2015</c:v>
                </c:pt>
                <c:pt idx="2">
                  <c:v>2016</c:v>
                </c:pt>
                <c:pt idx="3">
                  <c:v>2017</c:v>
                </c:pt>
                <c:pt idx="4">
                  <c:v>2018</c:v>
                </c:pt>
                <c:pt idx="5">
                  <c:v>2019</c:v>
                </c:pt>
                <c:pt idx="6">
                  <c:v>2020</c:v>
                </c:pt>
                <c:pt idx="7">
                  <c:v>2021</c:v>
                </c:pt>
                <c:pt idx="8">
                  <c:v>2022</c:v>
                </c:pt>
                <c:pt idx="9">
                  <c:v>2023</c:v>
                </c:pt>
              </c:strCache>
            </c:strRef>
          </c:cat>
          <c:val>
            <c:numRef>
              <c:f>1</c:f>
              <c:numCache>
                <c:formatCode>General</c:formatCode>
                <c:ptCount val="10"/>
                <c:pt idx="0">
                  <c:v>0</c:v>
                </c:pt>
                <c:pt idx="1">
                  <c:v>0</c:v>
                </c:pt>
                <c:pt idx="2">
                  <c:v>0</c:v>
                </c:pt>
                <c:pt idx="3">
                  <c:v>0</c:v>
                </c:pt>
                <c:pt idx="4">
                  <c:v>0</c:v>
                </c:pt>
                <c:pt idx="5">
                  <c:v>0</c:v>
                </c:pt>
                <c:pt idx="6">
                  <c:v>0</c:v>
                </c:pt>
                <c:pt idx="7">
                  <c:v>0</c:v>
                </c:pt>
                <c:pt idx="8">
                  <c:v>0</c:v>
                </c:pt>
                <c:pt idx="9">
                  <c:v>0</c:v>
                </c:pt>
              </c:numCache>
            </c:numRef>
          </c:val>
          <c:extLst xmlns:c16r2="http://schemas.microsoft.com/office/drawing/2015/06/chart">
            <c:ext xmlns:c16="http://schemas.microsoft.com/office/drawing/2014/chart" uri="{C3380CC4-5D6E-409C-BE32-E72D297353CC}">
              <c16:uniqueId val="{00000001-42F8-45F6-9DA9-471E756211B2}"/>
            </c:ext>
          </c:extLst>
        </c:ser>
        <c:axId val="153235840"/>
        <c:axId val="153237376"/>
      </c:barChart>
      <c:catAx>
        <c:axId val="153235840"/>
        <c:scaling>
          <c:orientation val="minMax"/>
        </c:scaling>
        <c:delete val="1"/>
        <c:axPos val="b"/>
        <c:numFmt formatCode="General" sourceLinked="1"/>
        <c:tickLblPos val="none"/>
        <c:crossAx val="153237376"/>
        <c:crosses val="autoZero"/>
        <c:auto val="1"/>
        <c:lblAlgn val="ctr"/>
        <c:lblOffset val="100"/>
        <c:noMultiLvlLbl val="1"/>
      </c:catAx>
      <c:valAx>
        <c:axId val="153237376"/>
        <c:scaling>
          <c:orientation val="minMax"/>
        </c:scaling>
        <c:delete val="1"/>
        <c:axPos val="l"/>
        <c:numFmt formatCode="General" sourceLinked="0"/>
        <c:tickLblPos val="none"/>
        <c:crossAx val="153235840"/>
        <c:crosses val="autoZero"/>
        <c:crossBetween val="between"/>
      </c:valAx>
      <c:spPr>
        <a:noFill/>
        <a:ln w="25400">
          <a:noFill/>
        </a:ln>
      </c:spPr>
    </c:plotArea>
    <c:plotVisOnly val="1"/>
    <c:dispBlanksAs val="gap"/>
    <c:showDLblsOverMax val="1"/>
  </c:chart>
  <c:spPr>
    <a:noFill/>
    <a:ln>
      <a:noFill/>
    </a:ln>
  </c:sp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5">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4" name="PlaceHolder 1"/>
          <p:cNvSpPr>
            <a:spLocks noGrp="1" noRot="1" noChangeAspect="1"/>
          </p:cNvSpPr>
          <p:nvPr>
            <p:ph type="sldImg"/>
          </p:nvPr>
        </p:nvSpPr>
        <p:spPr>
          <a:xfrm>
            <a:off x="641350" y="893763"/>
            <a:ext cx="6376988" cy="4414837"/>
          </a:xfrm>
          <a:prstGeom prst="rect">
            <a:avLst/>
          </a:prstGeom>
        </p:spPr>
        <p:txBody>
          <a:bodyPr lIns="0" tIns="0" rIns="0" bIns="0" anchor="ctr"/>
          <a:lstStyle/>
          <a:p>
            <a:r>
              <a:rPr lang="el-GR" sz="2800" b="0" strike="noStrike" spc="-1">
                <a:solidFill>
                  <a:srgbClr val="000000"/>
                </a:solidFill>
                <a:latin typeface="Arial"/>
              </a:rPr>
              <a:t>Πατήστε για μετακίνηση της διαφάνειας</a:t>
            </a:r>
          </a:p>
        </p:txBody>
      </p:sp>
      <p:sp>
        <p:nvSpPr>
          <p:cNvPr id="165" name="PlaceHolder 2"/>
          <p:cNvSpPr>
            <a:spLocks noGrp="1"/>
          </p:cNvSpPr>
          <p:nvPr>
            <p:ph type="body"/>
          </p:nvPr>
        </p:nvSpPr>
        <p:spPr>
          <a:xfrm>
            <a:off x="766101" y="5591055"/>
            <a:ext cx="6128440" cy="5296581"/>
          </a:xfrm>
          <a:prstGeom prst="rect">
            <a:avLst/>
          </a:prstGeom>
        </p:spPr>
        <p:txBody>
          <a:bodyPr lIns="0" tIns="0" rIns="0" bIns="0"/>
          <a:lstStyle/>
          <a:p>
            <a:r>
              <a:rPr lang="el-GR" sz="2100" b="0" strike="noStrike" spc="-1">
                <a:latin typeface="Arial"/>
              </a:rPr>
              <a:t>Πατήστε για επεξεργασία της μορφής των σημειώσεων</a:t>
            </a:r>
          </a:p>
        </p:txBody>
      </p:sp>
      <p:sp>
        <p:nvSpPr>
          <p:cNvPr id="166" name="PlaceHolder 3"/>
          <p:cNvSpPr>
            <a:spLocks noGrp="1"/>
          </p:cNvSpPr>
          <p:nvPr>
            <p:ph type="hdr"/>
          </p:nvPr>
        </p:nvSpPr>
        <p:spPr>
          <a:xfrm>
            <a:off x="0" y="1"/>
            <a:ext cx="3324512" cy="588157"/>
          </a:xfrm>
          <a:prstGeom prst="rect">
            <a:avLst/>
          </a:prstGeom>
        </p:spPr>
        <p:txBody>
          <a:bodyPr lIns="0" tIns="0" rIns="0" bIns="0"/>
          <a:lstStyle/>
          <a:p>
            <a:r>
              <a:rPr lang="el-GR" sz="1500" b="0" strike="noStrike" spc="-1">
                <a:latin typeface="Times New Roman"/>
              </a:rPr>
              <a:t> </a:t>
            </a:r>
          </a:p>
        </p:txBody>
      </p:sp>
      <p:sp>
        <p:nvSpPr>
          <p:cNvPr id="167" name="PlaceHolder 4"/>
          <p:cNvSpPr>
            <a:spLocks noGrp="1"/>
          </p:cNvSpPr>
          <p:nvPr>
            <p:ph type="dt"/>
          </p:nvPr>
        </p:nvSpPr>
        <p:spPr>
          <a:xfrm>
            <a:off x="4336129" y="1"/>
            <a:ext cx="3324512" cy="588157"/>
          </a:xfrm>
          <a:prstGeom prst="rect">
            <a:avLst/>
          </a:prstGeom>
        </p:spPr>
        <p:txBody>
          <a:bodyPr lIns="0" tIns="0" rIns="0" bIns="0"/>
          <a:lstStyle/>
          <a:p>
            <a:pPr algn="r"/>
            <a:r>
              <a:rPr lang="el-GR" sz="1500" b="0" strike="noStrike" spc="-1">
                <a:latin typeface="Times New Roman"/>
              </a:rPr>
              <a:t> </a:t>
            </a:r>
          </a:p>
        </p:txBody>
      </p:sp>
      <p:sp>
        <p:nvSpPr>
          <p:cNvPr id="168" name="PlaceHolder 5"/>
          <p:cNvSpPr>
            <a:spLocks noGrp="1"/>
          </p:cNvSpPr>
          <p:nvPr>
            <p:ph type="ftr"/>
          </p:nvPr>
        </p:nvSpPr>
        <p:spPr>
          <a:xfrm>
            <a:off x="0" y="11182508"/>
            <a:ext cx="3324512" cy="588157"/>
          </a:xfrm>
          <a:prstGeom prst="rect">
            <a:avLst/>
          </a:prstGeom>
        </p:spPr>
        <p:txBody>
          <a:bodyPr lIns="0" tIns="0" rIns="0" bIns="0" anchor="b"/>
          <a:lstStyle/>
          <a:p>
            <a:r>
              <a:rPr lang="el-GR" sz="1500" b="0" strike="noStrike" spc="-1">
                <a:latin typeface="Times New Roman"/>
              </a:rPr>
              <a:t> </a:t>
            </a:r>
          </a:p>
        </p:txBody>
      </p:sp>
      <p:sp>
        <p:nvSpPr>
          <p:cNvPr id="169" name="PlaceHolder 6"/>
          <p:cNvSpPr>
            <a:spLocks noGrp="1"/>
          </p:cNvSpPr>
          <p:nvPr>
            <p:ph type="sldNum"/>
          </p:nvPr>
        </p:nvSpPr>
        <p:spPr>
          <a:xfrm>
            <a:off x="4336129" y="11182508"/>
            <a:ext cx="3324512" cy="588157"/>
          </a:xfrm>
          <a:prstGeom prst="rect">
            <a:avLst/>
          </a:prstGeom>
        </p:spPr>
        <p:txBody>
          <a:bodyPr lIns="0" tIns="0" rIns="0" bIns="0" anchor="b"/>
          <a:lstStyle/>
          <a:p>
            <a:pPr algn="r"/>
            <a:fld id="{35E5C78C-A612-489C-AB76-20828F367E07}" type="slidenum">
              <a:rPr lang="el-GR" sz="1500" b="0" strike="noStrike" spc="-1">
                <a:latin typeface="Times New Roman"/>
              </a:rPr>
              <a:pPr algn="r"/>
              <a:t>‹#›</a:t>
            </a:fld>
            <a:endParaRPr lang="el-GR" sz="15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PlaceHolder 1"/>
          <p:cNvSpPr>
            <a:spLocks noGrp="1" noRot="1" noChangeAspect="1"/>
          </p:cNvSpPr>
          <p:nvPr>
            <p:ph type="sldImg"/>
          </p:nvPr>
        </p:nvSpPr>
        <p:spPr>
          <a:xfrm>
            <a:off x="781050" y="766763"/>
            <a:ext cx="5541963" cy="3838575"/>
          </a:xfrm>
          <a:prstGeom prst="rect">
            <a:avLst/>
          </a:prstGeom>
        </p:spPr>
      </p:sp>
      <p:sp>
        <p:nvSpPr>
          <p:cNvPr id="258" name="PlaceHolder 2"/>
          <p:cNvSpPr>
            <a:spLocks noGrp="1"/>
          </p:cNvSpPr>
          <p:nvPr>
            <p:ph type="body"/>
          </p:nvPr>
        </p:nvSpPr>
        <p:spPr>
          <a:xfrm>
            <a:off x="711014" y="4862201"/>
            <a:ext cx="5681548" cy="4604981"/>
          </a:xfrm>
          <a:prstGeom prst="rect">
            <a:avLst/>
          </a:prstGeom>
        </p:spPr>
        <p:txBody>
          <a:bodyPr lIns="99117" tIns="49367" rIns="99117" bIns="49367"/>
          <a:lstStyle/>
          <a:p>
            <a:endParaRPr lang="el-GR" sz="2100" spc="-1" dirty="0">
              <a:latin typeface="Arial"/>
            </a:endParaRPr>
          </a:p>
        </p:txBody>
      </p:sp>
      <p:sp>
        <p:nvSpPr>
          <p:cNvPr id="259" name="TextShape 3"/>
          <p:cNvSpPr txBox="1"/>
          <p:nvPr/>
        </p:nvSpPr>
        <p:spPr>
          <a:xfrm>
            <a:off x="4023487" y="9720834"/>
            <a:ext cx="3078630" cy="511665"/>
          </a:xfrm>
          <a:prstGeom prst="rect">
            <a:avLst/>
          </a:prstGeom>
          <a:noFill/>
          <a:ln>
            <a:noFill/>
          </a:ln>
        </p:spPr>
        <p:txBody>
          <a:bodyPr lIns="99117" tIns="49367" rIns="99117" bIns="49367" anchor="b"/>
          <a:lstStyle/>
          <a:p>
            <a:pPr algn="r">
              <a:lnSpc>
                <a:spcPct val="100000"/>
              </a:lnSpc>
            </a:pPr>
            <a:fld id="{ABFFBA92-7FE9-4A31-BA8D-1C9CABFBB6F9}" type="slidenum">
              <a:rPr lang="el-GR" sz="1300" spc="-1">
                <a:latin typeface="Arial"/>
              </a:rPr>
              <a:pPr algn="r">
                <a:lnSpc>
                  <a:spcPct val="100000"/>
                </a:lnSpc>
              </a:pPr>
              <a:t>1</a:t>
            </a:fld>
            <a:endParaRPr lang="el-GR" sz="1300" spc="-1" dirty="0">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PlaceHolder 1"/>
          <p:cNvSpPr>
            <a:spLocks noGrp="1" noRot="1" noChangeAspect="1"/>
          </p:cNvSpPr>
          <p:nvPr>
            <p:ph type="sldImg"/>
          </p:nvPr>
        </p:nvSpPr>
        <p:spPr>
          <a:xfrm>
            <a:off x="781050" y="766763"/>
            <a:ext cx="5541963" cy="3838575"/>
          </a:xfrm>
          <a:prstGeom prst="rect">
            <a:avLst/>
          </a:prstGeom>
        </p:spPr>
      </p:sp>
      <p:sp>
        <p:nvSpPr>
          <p:cNvPr id="261" name="PlaceHolder 2"/>
          <p:cNvSpPr>
            <a:spLocks noGrp="1"/>
          </p:cNvSpPr>
          <p:nvPr>
            <p:ph type="body"/>
          </p:nvPr>
        </p:nvSpPr>
        <p:spPr>
          <a:xfrm>
            <a:off x="711014" y="4862201"/>
            <a:ext cx="5681548" cy="4604981"/>
          </a:xfrm>
          <a:prstGeom prst="rect">
            <a:avLst/>
          </a:prstGeom>
        </p:spPr>
        <p:txBody>
          <a:bodyPr lIns="99117" tIns="49367" rIns="99117" bIns="49367">
            <a:normAutofit/>
          </a:bodyPr>
          <a:lstStyle/>
          <a:p>
            <a:endParaRPr lang="el-GR" sz="2100" spc="-1">
              <a:latin typeface="Arial"/>
            </a:endParaRPr>
          </a:p>
        </p:txBody>
      </p:sp>
      <p:sp>
        <p:nvSpPr>
          <p:cNvPr id="262" name="TextShape 3"/>
          <p:cNvSpPr txBox="1"/>
          <p:nvPr/>
        </p:nvSpPr>
        <p:spPr>
          <a:xfrm>
            <a:off x="4023487" y="9720834"/>
            <a:ext cx="3078630" cy="511665"/>
          </a:xfrm>
          <a:prstGeom prst="rect">
            <a:avLst/>
          </a:prstGeom>
          <a:noFill/>
          <a:ln>
            <a:noFill/>
          </a:ln>
        </p:spPr>
        <p:txBody>
          <a:bodyPr lIns="99117" tIns="49367" rIns="99117" bIns="49367" anchor="b"/>
          <a:lstStyle/>
          <a:p>
            <a:pPr algn="r">
              <a:lnSpc>
                <a:spcPct val="100000"/>
              </a:lnSpc>
            </a:pPr>
            <a:fld id="{285B9363-A656-4FC2-99BF-149D1EB9CBC9}" type="slidenum">
              <a:rPr lang="el-GR" sz="1300" spc="-1">
                <a:solidFill>
                  <a:srgbClr val="000000"/>
                </a:solidFill>
                <a:latin typeface="Arial"/>
              </a:rPr>
              <a:pPr algn="r">
                <a:lnSpc>
                  <a:spcPct val="100000"/>
                </a:lnSpc>
              </a:pPr>
              <a:t>26</a:t>
            </a:fld>
            <a:endParaRPr lang="el-GR" sz="1300" spc="-1">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PlaceHolder 1"/>
          <p:cNvSpPr>
            <a:spLocks noGrp="1" noRot="1" noChangeAspect="1"/>
          </p:cNvSpPr>
          <p:nvPr>
            <p:ph type="sldImg"/>
          </p:nvPr>
        </p:nvSpPr>
        <p:spPr>
          <a:xfrm>
            <a:off x="781050" y="766763"/>
            <a:ext cx="5541963" cy="3838575"/>
          </a:xfrm>
          <a:prstGeom prst="rect">
            <a:avLst/>
          </a:prstGeom>
        </p:spPr>
      </p:sp>
      <p:sp>
        <p:nvSpPr>
          <p:cNvPr id="264" name="PlaceHolder 2"/>
          <p:cNvSpPr>
            <a:spLocks noGrp="1"/>
          </p:cNvSpPr>
          <p:nvPr>
            <p:ph type="body"/>
          </p:nvPr>
        </p:nvSpPr>
        <p:spPr>
          <a:xfrm>
            <a:off x="711014" y="4862201"/>
            <a:ext cx="5681548" cy="4604981"/>
          </a:xfrm>
          <a:prstGeom prst="rect">
            <a:avLst/>
          </a:prstGeom>
        </p:spPr>
        <p:txBody>
          <a:bodyPr lIns="99117" tIns="49367" rIns="99117" bIns="49367">
            <a:normAutofit/>
          </a:bodyPr>
          <a:lstStyle/>
          <a:p>
            <a:endParaRPr lang="el-GR" sz="2100" spc="-1">
              <a:latin typeface="Arial"/>
            </a:endParaRPr>
          </a:p>
        </p:txBody>
      </p:sp>
      <p:sp>
        <p:nvSpPr>
          <p:cNvPr id="265" name="TextShape 3"/>
          <p:cNvSpPr txBox="1"/>
          <p:nvPr/>
        </p:nvSpPr>
        <p:spPr>
          <a:xfrm>
            <a:off x="4023487" y="9720834"/>
            <a:ext cx="3078630" cy="511665"/>
          </a:xfrm>
          <a:prstGeom prst="rect">
            <a:avLst/>
          </a:prstGeom>
          <a:noFill/>
          <a:ln>
            <a:noFill/>
          </a:ln>
        </p:spPr>
        <p:txBody>
          <a:bodyPr lIns="99117" tIns="49367" rIns="99117" bIns="49367" anchor="b"/>
          <a:lstStyle/>
          <a:p>
            <a:pPr algn="r">
              <a:lnSpc>
                <a:spcPct val="100000"/>
              </a:lnSpc>
            </a:pPr>
            <a:fld id="{F6D425CA-DBF1-4C61-A062-A39A14872DA0}" type="slidenum">
              <a:rPr lang="el-GR" sz="1300" spc="-1">
                <a:solidFill>
                  <a:srgbClr val="000000"/>
                </a:solidFill>
                <a:latin typeface="Arial"/>
              </a:rPr>
              <a:pPr algn="r">
                <a:lnSpc>
                  <a:spcPct val="100000"/>
                </a:lnSpc>
              </a:pPr>
              <a:t>46</a:t>
            </a:fld>
            <a:endParaRPr lang="el-GR" sz="1300" spc="-1">
              <a:latin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PlaceHolder 1"/>
          <p:cNvSpPr>
            <a:spLocks noGrp="1" noRot="1" noChangeAspect="1"/>
          </p:cNvSpPr>
          <p:nvPr>
            <p:ph type="sldImg"/>
          </p:nvPr>
        </p:nvSpPr>
        <p:spPr>
          <a:xfrm>
            <a:off x="781050" y="766763"/>
            <a:ext cx="5541963" cy="3838575"/>
          </a:xfrm>
          <a:prstGeom prst="rect">
            <a:avLst/>
          </a:prstGeom>
        </p:spPr>
      </p:sp>
      <p:sp>
        <p:nvSpPr>
          <p:cNvPr id="267" name="PlaceHolder 2"/>
          <p:cNvSpPr>
            <a:spLocks noGrp="1"/>
          </p:cNvSpPr>
          <p:nvPr>
            <p:ph type="body"/>
          </p:nvPr>
        </p:nvSpPr>
        <p:spPr>
          <a:xfrm>
            <a:off x="711014" y="4862201"/>
            <a:ext cx="5681548" cy="4604981"/>
          </a:xfrm>
          <a:prstGeom prst="rect">
            <a:avLst/>
          </a:prstGeom>
        </p:spPr>
        <p:txBody>
          <a:bodyPr lIns="99117" tIns="49367" rIns="99117" bIns="49367">
            <a:normAutofit/>
          </a:bodyPr>
          <a:lstStyle/>
          <a:p>
            <a:endParaRPr lang="el-GR" sz="2100" spc="-1">
              <a:latin typeface="Arial"/>
            </a:endParaRPr>
          </a:p>
        </p:txBody>
      </p:sp>
      <p:sp>
        <p:nvSpPr>
          <p:cNvPr id="268" name="TextShape 3"/>
          <p:cNvSpPr txBox="1"/>
          <p:nvPr/>
        </p:nvSpPr>
        <p:spPr>
          <a:xfrm>
            <a:off x="4023487" y="9720834"/>
            <a:ext cx="3078630" cy="511665"/>
          </a:xfrm>
          <a:prstGeom prst="rect">
            <a:avLst/>
          </a:prstGeom>
          <a:noFill/>
          <a:ln>
            <a:noFill/>
          </a:ln>
        </p:spPr>
        <p:txBody>
          <a:bodyPr lIns="99117" tIns="49367" rIns="99117" bIns="49367" anchor="b"/>
          <a:lstStyle/>
          <a:p>
            <a:pPr algn="r">
              <a:lnSpc>
                <a:spcPct val="100000"/>
              </a:lnSpc>
            </a:pPr>
            <a:fld id="{28FF3440-791F-4781-8690-C6498A5FA185}" type="slidenum">
              <a:rPr lang="el-GR" sz="1300" spc="-1">
                <a:solidFill>
                  <a:srgbClr val="000000"/>
                </a:solidFill>
                <a:latin typeface="Arial"/>
              </a:rPr>
              <a:pPr algn="r">
                <a:lnSpc>
                  <a:spcPct val="100000"/>
                </a:lnSpc>
              </a:pPr>
              <a:t>49</a:t>
            </a:fld>
            <a:endParaRPr lang="el-GR" sz="1300" spc="-1">
              <a:latin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PlaceHolder 1"/>
          <p:cNvSpPr>
            <a:spLocks noGrp="1" noRot="1" noChangeAspect="1"/>
          </p:cNvSpPr>
          <p:nvPr>
            <p:ph type="sldImg"/>
          </p:nvPr>
        </p:nvSpPr>
        <p:spPr>
          <a:xfrm>
            <a:off x="781050" y="766763"/>
            <a:ext cx="5541963" cy="3838575"/>
          </a:xfrm>
          <a:prstGeom prst="rect">
            <a:avLst/>
          </a:prstGeom>
        </p:spPr>
      </p:sp>
      <p:sp>
        <p:nvSpPr>
          <p:cNvPr id="267" name="PlaceHolder 2"/>
          <p:cNvSpPr>
            <a:spLocks noGrp="1"/>
          </p:cNvSpPr>
          <p:nvPr>
            <p:ph type="body"/>
          </p:nvPr>
        </p:nvSpPr>
        <p:spPr>
          <a:xfrm>
            <a:off x="711014" y="4862201"/>
            <a:ext cx="5681548" cy="4604981"/>
          </a:xfrm>
          <a:prstGeom prst="rect">
            <a:avLst/>
          </a:prstGeom>
        </p:spPr>
        <p:txBody>
          <a:bodyPr lIns="99117" tIns="49367" rIns="99117" bIns="49367">
            <a:normAutofit/>
          </a:bodyPr>
          <a:lstStyle/>
          <a:p>
            <a:endParaRPr lang="el-GR" sz="2100" spc="-1">
              <a:latin typeface="Arial"/>
            </a:endParaRPr>
          </a:p>
        </p:txBody>
      </p:sp>
      <p:sp>
        <p:nvSpPr>
          <p:cNvPr id="268" name="TextShape 3"/>
          <p:cNvSpPr txBox="1"/>
          <p:nvPr/>
        </p:nvSpPr>
        <p:spPr>
          <a:xfrm>
            <a:off x="4023487" y="9720834"/>
            <a:ext cx="3078630" cy="511665"/>
          </a:xfrm>
          <a:prstGeom prst="rect">
            <a:avLst/>
          </a:prstGeom>
          <a:noFill/>
          <a:ln>
            <a:noFill/>
          </a:ln>
        </p:spPr>
        <p:txBody>
          <a:bodyPr lIns="99117" tIns="49367" rIns="99117" bIns="49367" anchor="b"/>
          <a:lstStyle/>
          <a:p>
            <a:pPr algn="r">
              <a:lnSpc>
                <a:spcPct val="100000"/>
              </a:lnSpc>
            </a:pPr>
            <a:fld id="{28FF3440-791F-4781-8690-C6498A5FA185}" type="slidenum">
              <a:rPr lang="el-GR" sz="1300" spc="-1">
                <a:solidFill>
                  <a:srgbClr val="000000"/>
                </a:solidFill>
                <a:latin typeface="Arial"/>
              </a:rPr>
              <a:pPr algn="r">
                <a:lnSpc>
                  <a:spcPct val="100000"/>
                </a:lnSpc>
              </a:pPr>
              <a:t>50</a:t>
            </a:fld>
            <a:endParaRPr lang="el-GR" sz="1300" spc="-1">
              <a:latin typeface="Times New Roman"/>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PlaceHolder 1"/>
          <p:cNvSpPr>
            <a:spLocks noGrp="1" noRot="1" noChangeAspect="1"/>
          </p:cNvSpPr>
          <p:nvPr>
            <p:ph type="sldImg"/>
          </p:nvPr>
        </p:nvSpPr>
        <p:spPr>
          <a:xfrm>
            <a:off x="781050" y="766763"/>
            <a:ext cx="5541963" cy="3838575"/>
          </a:xfrm>
          <a:prstGeom prst="rect">
            <a:avLst/>
          </a:prstGeom>
        </p:spPr>
      </p:sp>
      <p:sp>
        <p:nvSpPr>
          <p:cNvPr id="270" name="PlaceHolder 2"/>
          <p:cNvSpPr>
            <a:spLocks noGrp="1"/>
          </p:cNvSpPr>
          <p:nvPr>
            <p:ph type="body"/>
          </p:nvPr>
        </p:nvSpPr>
        <p:spPr>
          <a:xfrm>
            <a:off x="711014" y="4862201"/>
            <a:ext cx="5681548" cy="4604981"/>
          </a:xfrm>
          <a:prstGeom prst="rect">
            <a:avLst/>
          </a:prstGeom>
        </p:spPr>
        <p:txBody>
          <a:bodyPr lIns="99117" tIns="49367" rIns="99117" bIns="49367">
            <a:normAutofit/>
          </a:bodyPr>
          <a:lstStyle/>
          <a:p>
            <a:endParaRPr lang="el-GR" sz="2100" spc="-1">
              <a:latin typeface="Arial"/>
            </a:endParaRPr>
          </a:p>
        </p:txBody>
      </p:sp>
      <p:sp>
        <p:nvSpPr>
          <p:cNvPr id="271" name="TextShape 3"/>
          <p:cNvSpPr txBox="1"/>
          <p:nvPr/>
        </p:nvSpPr>
        <p:spPr>
          <a:xfrm>
            <a:off x="4023487" y="9720834"/>
            <a:ext cx="3078630" cy="511665"/>
          </a:xfrm>
          <a:prstGeom prst="rect">
            <a:avLst/>
          </a:prstGeom>
          <a:noFill/>
          <a:ln>
            <a:noFill/>
          </a:ln>
        </p:spPr>
        <p:txBody>
          <a:bodyPr lIns="99117" tIns="49367" rIns="99117" bIns="49367" anchor="b"/>
          <a:lstStyle/>
          <a:p>
            <a:pPr algn="r">
              <a:lnSpc>
                <a:spcPct val="100000"/>
              </a:lnSpc>
            </a:pPr>
            <a:fld id="{9F1170AB-6927-479C-AD4F-4F8E633A475D}" type="slidenum">
              <a:rPr lang="el-GR" sz="1300" spc="-1">
                <a:solidFill>
                  <a:srgbClr val="000000"/>
                </a:solidFill>
                <a:latin typeface="Arial"/>
              </a:rPr>
              <a:pPr algn="r">
                <a:lnSpc>
                  <a:spcPct val="100000"/>
                </a:lnSpc>
              </a:pPr>
              <a:t>52</a:t>
            </a:fld>
            <a:endParaRPr lang="el-GR" sz="1300" spc="-1">
              <a:latin typeface="Times New Roman"/>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PlaceHolder 1"/>
          <p:cNvSpPr>
            <a:spLocks noGrp="1" noRot="1" noChangeAspect="1"/>
          </p:cNvSpPr>
          <p:nvPr>
            <p:ph type="sldImg"/>
          </p:nvPr>
        </p:nvSpPr>
        <p:spPr>
          <a:xfrm>
            <a:off x="781050" y="766763"/>
            <a:ext cx="5541963" cy="3838575"/>
          </a:xfrm>
          <a:prstGeom prst="rect">
            <a:avLst/>
          </a:prstGeom>
        </p:spPr>
      </p:sp>
      <p:sp>
        <p:nvSpPr>
          <p:cNvPr id="273" name="PlaceHolder 2"/>
          <p:cNvSpPr>
            <a:spLocks noGrp="1"/>
          </p:cNvSpPr>
          <p:nvPr>
            <p:ph type="body"/>
          </p:nvPr>
        </p:nvSpPr>
        <p:spPr>
          <a:xfrm>
            <a:off x="711014" y="4862201"/>
            <a:ext cx="5681548" cy="4604981"/>
          </a:xfrm>
          <a:prstGeom prst="rect">
            <a:avLst/>
          </a:prstGeom>
        </p:spPr>
        <p:txBody>
          <a:bodyPr lIns="99117" tIns="49367" rIns="99117" bIns="49367">
            <a:normAutofit/>
          </a:bodyPr>
          <a:lstStyle/>
          <a:p>
            <a:endParaRPr lang="el-GR" sz="2100" spc="-1">
              <a:latin typeface="Arial"/>
            </a:endParaRPr>
          </a:p>
        </p:txBody>
      </p:sp>
      <p:sp>
        <p:nvSpPr>
          <p:cNvPr id="274" name="TextShape 3"/>
          <p:cNvSpPr txBox="1"/>
          <p:nvPr/>
        </p:nvSpPr>
        <p:spPr>
          <a:xfrm>
            <a:off x="4023487" y="9720834"/>
            <a:ext cx="3078630" cy="511665"/>
          </a:xfrm>
          <a:prstGeom prst="rect">
            <a:avLst/>
          </a:prstGeom>
          <a:noFill/>
          <a:ln>
            <a:noFill/>
          </a:ln>
        </p:spPr>
        <p:txBody>
          <a:bodyPr lIns="99117" tIns="49367" rIns="99117" bIns="49367" anchor="b"/>
          <a:lstStyle/>
          <a:p>
            <a:pPr algn="r">
              <a:lnSpc>
                <a:spcPct val="100000"/>
              </a:lnSpc>
            </a:pPr>
            <a:fld id="{2A586197-645D-4B3B-85DE-DF35F5C93F8F}" type="slidenum">
              <a:rPr lang="el-GR" sz="1300" spc="-1">
                <a:solidFill>
                  <a:srgbClr val="000000"/>
                </a:solidFill>
                <a:latin typeface="Arial"/>
              </a:rPr>
              <a:pPr algn="r">
                <a:lnSpc>
                  <a:spcPct val="100000"/>
                </a:lnSpc>
              </a:pPr>
              <a:t>53</a:t>
            </a:fld>
            <a:endParaRPr lang="el-GR" sz="1300"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27" name="PlaceHolder 2"/>
          <p:cNvSpPr>
            <a:spLocks noGrp="1"/>
          </p:cNvSpPr>
          <p:nvPr>
            <p:ph type="body"/>
          </p:nvPr>
        </p:nvSpPr>
        <p:spPr>
          <a:xfrm>
            <a:off x="495300" y="160020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8" name="PlaceHolder 3"/>
          <p:cNvSpPr>
            <a:spLocks noGrp="1"/>
          </p:cNvSpPr>
          <p:nvPr>
            <p:ph type="body"/>
          </p:nvPr>
        </p:nvSpPr>
        <p:spPr>
          <a:xfrm>
            <a:off x="495300" y="396432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30"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1"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2" name="PlaceHolder 4"/>
          <p:cNvSpPr>
            <a:spLocks noGrp="1"/>
          </p:cNvSpPr>
          <p:nvPr>
            <p:ph type="body"/>
          </p:nvPr>
        </p:nvSpPr>
        <p:spPr>
          <a:xfrm>
            <a:off x="49530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3" name="PlaceHolder 5"/>
          <p:cNvSpPr>
            <a:spLocks noGrp="1"/>
          </p:cNvSpPr>
          <p:nvPr>
            <p:ph type="body"/>
          </p:nvPr>
        </p:nvSpPr>
        <p:spPr>
          <a:xfrm>
            <a:off x="506376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35" name="PlaceHolder 2"/>
          <p:cNvSpPr>
            <a:spLocks noGrp="1"/>
          </p:cNvSpPr>
          <p:nvPr>
            <p:ph type="body"/>
          </p:nvPr>
        </p:nvSpPr>
        <p:spPr>
          <a:xfrm>
            <a:off x="49530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6" name="PlaceHolder 3"/>
          <p:cNvSpPr>
            <a:spLocks noGrp="1"/>
          </p:cNvSpPr>
          <p:nvPr>
            <p:ph type="body"/>
          </p:nvPr>
        </p:nvSpPr>
        <p:spPr>
          <a:xfrm>
            <a:off x="350961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7" name="PlaceHolder 4"/>
          <p:cNvSpPr>
            <a:spLocks noGrp="1"/>
          </p:cNvSpPr>
          <p:nvPr>
            <p:ph type="body"/>
          </p:nvPr>
        </p:nvSpPr>
        <p:spPr>
          <a:xfrm>
            <a:off x="652392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8" name="PlaceHolder 5"/>
          <p:cNvSpPr>
            <a:spLocks noGrp="1"/>
          </p:cNvSpPr>
          <p:nvPr>
            <p:ph type="body"/>
          </p:nvPr>
        </p:nvSpPr>
        <p:spPr>
          <a:xfrm>
            <a:off x="49530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9" name="PlaceHolder 6"/>
          <p:cNvSpPr>
            <a:spLocks noGrp="1"/>
          </p:cNvSpPr>
          <p:nvPr>
            <p:ph type="body"/>
          </p:nvPr>
        </p:nvSpPr>
        <p:spPr>
          <a:xfrm>
            <a:off x="350961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40" name="PlaceHolder 7"/>
          <p:cNvSpPr>
            <a:spLocks noGrp="1"/>
          </p:cNvSpPr>
          <p:nvPr>
            <p:ph type="body"/>
          </p:nvPr>
        </p:nvSpPr>
        <p:spPr>
          <a:xfrm>
            <a:off x="652392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47" name="PlaceHolder 2"/>
          <p:cNvSpPr>
            <a:spLocks noGrp="1"/>
          </p:cNvSpPr>
          <p:nvPr>
            <p:ph type="subTitle"/>
          </p:nvPr>
        </p:nvSpPr>
        <p:spPr>
          <a:xfrm>
            <a:off x="495300" y="1600200"/>
            <a:ext cx="8915010" cy="452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49" name="PlaceHolder 2"/>
          <p:cNvSpPr>
            <a:spLocks noGrp="1"/>
          </p:cNvSpPr>
          <p:nvPr>
            <p:ph type="body"/>
          </p:nvPr>
        </p:nvSpPr>
        <p:spPr>
          <a:xfrm>
            <a:off x="495300" y="1600200"/>
            <a:ext cx="8915010" cy="4525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51" name="PlaceHolder 2"/>
          <p:cNvSpPr>
            <a:spLocks noGrp="1"/>
          </p:cNvSpPr>
          <p:nvPr>
            <p:ph type="body"/>
          </p:nvPr>
        </p:nvSpPr>
        <p:spPr>
          <a:xfrm>
            <a:off x="49530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52" name="PlaceHolder 3"/>
          <p:cNvSpPr>
            <a:spLocks noGrp="1"/>
          </p:cNvSpPr>
          <p:nvPr>
            <p:ph type="body"/>
          </p:nvPr>
        </p:nvSpPr>
        <p:spPr>
          <a:xfrm>
            <a:off x="506376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95300" y="274680"/>
            <a:ext cx="8915010" cy="52977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56"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57" name="PlaceHolder 3"/>
          <p:cNvSpPr>
            <a:spLocks noGrp="1"/>
          </p:cNvSpPr>
          <p:nvPr>
            <p:ph type="body"/>
          </p:nvPr>
        </p:nvSpPr>
        <p:spPr>
          <a:xfrm>
            <a:off x="506376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58" name="PlaceHolder 4"/>
          <p:cNvSpPr>
            <a:spLocks noGrp="1"/>
          </p:cNvSpPr>
          <p:nvPr>
            <p:ph type="body"/>
          </p:nvPr>
        </p:nvSpPr>
        <p:spPr>
          <a:xfrm>
            <a:off x="49530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6" name="PlaceHolder 2"/>
          <p:cNvSpPr>
            <a:spLocks noGrp="1"/>
          </p:cNvSpPr>
          <p:nvPr>
            <p:ph type="subTitle"/>
          </p:nvPr>
        </p:nvSpPr>
        <p:spPr>
          <a:xfrm>
            <a:off x="495300" y="1600200"/>
            <a:ext cx="8915010" cy="452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60" name="PlaceHolder 2"/>
          <p:cNvSpPr>
            <a:spLocks noGrp="1"/>
          </p:cNvSpPr>
          <p:nvPr>
            <p:ph type="body"/>
          </p:nvPr>
        </p:nvSpPr>
        <p:spPr>
          <a:xfrm>
            <a:off x="49530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1"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2" name="PlaceHolder 4"/>
          <p:cNvSpPr>
            <a:spLocks noGrp="1"/>
          </p:cNvSpPr>
          <p:nvPr>
            <p:ph type="body"/>
          </p:nvPr>
        </p:nvSpPr>
        <p:spPr>
          <a:xfrm>
            <a:off x="506376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64"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5"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6" name="PlaceHolder 4"/>
          <p:cNvSpPr>
            <a:spLocks noGrp="1"/>
          </p:cNvSpPr>
          <p:nvPr>
            <p:ph type="body"/>
          </p:nvPr>
        </p:nvSpPr>
        <p:spPr>
          <a:xfrm>
            <a:off x="495300" y="396432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68" name="PlaceHolder 2"/>
          <p:cNvSpPr>
            <a:spLocks noGrp="1"/>
          </p:cNvSpPr>
          <p:nvPr>
            <p:ph type="body"/>
          </p:nvPr>
        </p:nvSpPr>
        <p:spPr>
          <a:xfrm>
            <a:off x="495300" y="160020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9" name="PlaceHolder 3"/>
          <p:cNvSpPr>
            <a:spLocks noGrp="1"/>
          </p:cNvSpPr>
          <p:nvPr>
            <p:ph type="body"/>
          </p:nvPr>
        </p:nvSpPr>
        <p:spPr>
          <a:xfrm>
            <a:off x="495300" y="396432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71"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2"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3" name="PlaceHolder 4"/>
          <p:cNvSpPr>
            <a:spLocks noGrp="1"/>
          </p:cNvSpPr>
          <p:nvPr>
            <p:ph type="body"/>
          </p:nvPr>
        </p:nvSpPr>
        <p:spPr>
          <a:xfrm>
            <a:off x="49530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4" name="PlaceHolder 5"/>
          <p:cNvSpPr>
            <a:spLocks noGrp="1"/>
          </p:cNvSpPr>
          <p:nvPr>
            <p:ph type="body"/>
          </p:nvPr>
        </p:nvSpPr>
        <p:spPr>
          <a:xfrm>
            <a:off x="506376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76" name="PlaceHolder 2"/>
          <p:cNvSpPr>
            <a:spLocks noGrp="1"/>
          </p:cNvSpPr>
          <p:nvPr>
            <p:ph type="body"/>
          </p:nvPr>
        </p:nvSpPr>
        <p:spPr>
          <a:xfrm>
            <a:off x="49530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7" name="PlaceHolder 3"/>
          <p:cNvSpPr>
            <a:spLocks noGrp="1"/>
          </p:cNvSpPr>
          <p:nvPr>
            <p:ph type="body"/>
          </p:nvPr>
        </p:nvSpPr>
        <p:spPr>
          <a:xfrm>
            <a:off x="350961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8" name="PlaceHolder 4"/>
          <p:cNvSpPr>
            <a:spLocks noGrp="1"/>
          </p:cNvSpPr>
          <p:nvPr>
            <p:ph type="body"/>
          </p:nvPr>
        </p:nvSpPr>
        <p:spPr>
          <a:xfrm>
            <a:off x="652392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9" name="PlaceHolder 5"/>
          <p:cNvSpPr>
            <a:spLocks noGrp="1"/>
          </p:cNvSpPr>
          <p:nvPr>
            <p:ph type="body"/>
          </p:nvPr>
        </p:nvSpPr>
        <p:spPr>
          <a:xfrm>
            <a:off x="49530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80" name="PlaceHolder 6"/>
          <p:cNvSpPr>
            <a:spLocks noGrp="1"/>
          </p:cNvSpPr>
          <p:nvPr>
            <p:ph type="body"/>
          </p:nvPr>
        </p:nvSpPr>
        <p:spPr>
          <a:xfrm>
            <a:off x="350961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81" name="PlaceHolder 7"/>
          <p:cNvSpPr>
            <a:spLocks noGrp="1"/>
          </p:cNvSpPr>
          <p:nvPr>
            <p:ph type="body"/>
          </p:nvPr>
        </p:nvSpPr>
        <p:spPr>
          <a:xfrm>
            <a:off x="652392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7"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88" name="PlaceHolder 2"/>
          <p:cNvSpPr>
            <a:spLocks noGrp="1"/>
          </p:cNvSpPr>
          <p:nvPr>
            <p:ph type="subTitle"/>
          </p:nvPr>
        </p:nvSpPr>
        <p:spPr>
          <a:xfrm>
            <a:off x="495300" y="1600200"/>
            <a:ext cx="8915010" cy="452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90" name="PlaceHolder 2"/>
          <p:cNvSpPr>
            <a:spLocks noGrp="1"/>
          </p:cNvSpPr>
          <p:nvPr>
            <p:ph type="body"/>
          </p:nvPr>
        </p:nvSpPr>
        <p:spPr>
          <a:xfrm>
            <a:off x="495300" y="1600200"/>
            <a:ext cx="8915010" cy="4525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92" name="PlaceHolder 2"/>
          <p:cNvSpPr>
            <a:spLocks noGrp="1"/>
          </p:cNvSpPr>
          <p:nvPr>
            <p:ph type="body"/>
          </p:nvPr>
        </p:nvSpPr>
        <p:spPr>
          <a:xfrm>
            <a:off x="49530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93" name="PlaceHolder 3"/>
          <p:cNvSpPr>
            <a:spLocks noGrp="1"/>
          </p:cNvSpPr>
          <p:nvPr>
            <p:ph type="body"/>
          </p:nvPr>
        </p:nvSpPr>
        <p:spPr>
          <a:xfrm>
            <a:off x="506376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4"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8" name="PlaceHolder 2"/>
          <p:cNvSpPr>
            <a:spLocks noGrp="1"/>
          </p:cNvSpPr>
          <p:nvPr>
            <p:ph type="body"/>
          </p:nvPr>
        </p:nvSpPr>
        <p:spPr>
          <a:xfrm>
            <a:off x="495300" y="1600200"/>
            <a:ext cx="8915010" cy="4525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5" name="PlaceHolder 1"/>
          <p:cNvSpPr>
            <a:spLocks noGrp="1"/>
          </p:cNvSpPr>
          <p:nvPr>
            <p:ph type="subTitle"/>
          </p:nvPr>
        </p:nvSpPr>
        <p:spPr>
          <a:xfrm>
            <a:off x="495300" y="274680"/>
            <a:ext cx="8915010" cy="52977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97"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98" name="PlaceHolder 3"/>
          <p:cNvSpPr>
            <a:spLocks noGrp="1"/>
          </p:cNvSpPr>
          <p:nvPr>
            <p:ph type="body"/>
          </p:nvPr>
        </p:nvSpPr>
        <p:spPr>
          <a:xfrm>
            <a:off x="506376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99" name="PlaceHolder 4"/>
          <p:cNvSpPr>
            <a:spLocks noGrp="1"/>
          </p:cNvSpPr>
          <p:nvPr>
            <p:ph type="body"/>
          </p:nvPr>
        </p:nvSpPr>
        <p:spPr>
          <a:xfrm>
            <a:off x="49530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01" name="PlaceHolder 2"/>
          <p:cNvSpPr>
            <a:spLocks noGrp="1"/>
          </p:cNvSpPr>
          <p:nvPr>
            <p:ph type="body"/>
          </p:nvPr>
        </p:nvSpPr>
        <p:spPr>
          <a:xfrm>
            <a:off x="49530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02"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03" name="PlaceHolder 4"/>
          <p:cNvSpPr>
            <a:spLocks noGrp="1"/>
          </p:cNvSpPr>
          <p:nvPr>
            <p:ph type="body"/>
          </p:nvPr>
        </p:nvSpPr>
        <p:spPr>
          <a:xfrm>
            <a:off x="506376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05"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06"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07" name="PlaceHolder 4"/>
          <p:cNvSpPr>
            <a:spLocks noGrp="1"/>
          </p:cNvSpPr>
          <p:nvPr>
            <p:ph type="body"/>
          </p:nvPr>
        </p:nvSpPr>
        <p:spPr>
          <a:xfrm>
            <a:off x="495300" y="396432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09" name="PlaceHolder 2"/>
          <p:cNvSpPr>
            <a:spLocks noGrp="1"/>
          </p:cNvSpPr>
          <p:nvPr>
            <p:ph type="body"/>
          </p:nvPr>
        </p:nvSpPr>
        <p:spPr>
          <a:xfrm>
            <a:off x="495300" y="160020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0" name="PlaceHolder 3"/>
          <p:cNvSpPr>
            <a:spLocks noGrp="1"/>
          </p:cNvSpPr>
          <p:nvPr>
            <p:ph type="body"/>
          </p:nvPr>
        </p:nvSpPr>
        <p:spPr>
          <a:xfrm>
            <a:off x="495300" y="396432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12"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3"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4" name="PlaceHolder 4"/>
          <p:cNvSpPr>
            <a:spLocks noGrp="1"/>
          </p:cNvSpPr>
          <p:nvPr>
            <p:ph type="body"/>
          </p:nvPr>
        </p:nvSpPr>
        <p:spPr>
          <a:xfrm>
            <a:off x="49530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5" name="PlaceHolder 5"/>
          <p:cNvSpPr>
            <a:spLocks noGrp="1"/>
          </p:cNvSpPr>
          <p:nvPr>
            <p:ph type="body"/>
          </p:nvPr>
        </p:nvSpPr>
        <p:spPr>
          <a:xfrm>
            <a:off x="506376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17" name="PlaceHolder 2"/>
          <p:cNvSpPr>
            <a:spLocks noGrp="1"/>
          </p:cNvSpPr>
          <p:nvPr>
            <p:ph type="body"/>
          </p:nvPr>
        </p:nvSpPr>
        <p:spPr>
          <a:xfrm>
            <a:off x="49530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8" name="PlaceHolder 3"/>
          <p:cNvSpPr>
            <a:spLocks noGrp="1"/>
          </p:cNvSpPr>
          <p:nvPr>
            <p:ph type="body"/>
          </p:nvPr>
        </p:nvSpPr>
        <p:spPr>
          <a:xfrm>
            <a:off x="350961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9" name="PlaceHolder 4"/>
          <p:cNvSpPr>
            <a:spLocks noGrp="1"/>
          </p:cNvSpPr>
          <p:nvPr>
            <p:ph type="body"/>
          </p:nvPr>
        </p:nvSpPr>
        <p:spPr>
          <a:xfrm>
            <a:off x="652392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20" name="PlaceHolder 5"/>
          <p:cNvSpPr>
            <a:spLocks noGrp="1"/>
          </p:cNvSpPr>
          <p:nvPr>
            <p:ph type="body"/>
          </p:nvPr>
        </p:nvSpPr>
        <p:spPr>
          <a:xfrm>
            <a:off x="49530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21" name="PlaceHolder 6"/>
          <p:cNvSpPr>
            <a:spLocks noGrp="1"/>
          </p:cNvSpPr>
          <p:nvPr>
            <p:ph type="body"/>
          </p:nvPr>
        </p:nvSpPr>
        <p:spPr>
          <a:xfrm>
            <a:off x="350961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22" name="PlaceHolder 7"/>
          <p:cNvSpPr>
            <a:spLocks noGrp="1"/>
          </p:cNvSpPr>
          <p:nvPr>
            <p:ph type="body"/>
          </p:nvPr>
        </p:nvSpPr>
        <p:spPr>
          <a:xfrm>
            <a:off x="652392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8"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29" name="PlaceHolder 2"/>
          <p:cNvSpPr>
            <a:spLocks noGrp="1"/>
          </p:cNvSpPr>
          <p:nvPr>
            <p:ph type="subTitle"/>
          </p:nvPr>
        </p:nvSpPr>
        <p:spPr>
          <a:xfrm>
            <a:off x="495300" y="1600200"/>
            <a:ext cx="8915010" cy="452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31" name="PlaceHolder 2"/>
          <p:cNvSpPr>
            <a:spLocks noGrp="1"/>
          </p:cNvSpPr>
          <p:nvPr>
            <p:ph type="body"/>
          </p:nvPr>
        </p:nvSpPr>
        <p:spPr>
          <a:xfrm>
            <a:off x="495300" y="1600200"/>
            <a:ext cx="8915010" cy="4525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0" name="PlaceHolder 2"/>
          <p:cNvSpPr>
            <a:spLocks noGrp="1"/>
          </p:cNvSpPr>
          <p:nvPr>
            <p:ph type="body"/>
          </p:nvPr>
        </p:nvSpPr>
        <p:spPr>
          <a:xfrm>
            <a:off x="49530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 name="PlaceHolder 3"/>
          <p:cNvSpPr>
            <a:spLocks noGrp="1"/>
          </p:cNvSpPr>
          <p:nvPr>
            <p:ph type="body"/>
          </p:nvPr>
        </p:nvSpPr>
        <p:spPr>
          <a:xfrm>
            <a:off x="506376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2"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33" name="PlaceHolder 2"/>
          <p:cNvSpPr>
            <a:spLocks noGrp="1"/>
          </p:cNvSpPr>
          <p:nvPr>
            <p:ph type="body"/>
          </p:nvPr>
        </p:nvSpPr>
        <p:spPr>
          <a:xfrm>
            <a:off x="49530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34" name="PlaceHolder 3"/>
          <p:cNvSpPr>
            <a:spLocks noGrp="1"/>
          </p:cNvSpPr>
          <p:nvPr>
            <p:ph type="body"/>
          </p:nvPr>
        </p:nvSpPr>
        <p:spPr>
          <a:xfrm>
            <a:off x="506376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5"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6" name="PlaceHolder 1"/>
          <p:cNvSpPr>
            <a:spLocks noGrp="1"/>
          </p:cNvSpPr>
          <p:nvPr>
            <p:ph type="subTitle"/>
          </p:nvPr>
        </p:nvSpPr>
        <p:spPr>
          <a:xfrm>
            <a:off x="495300" y="274680"/>
            <a:ext cx="8915010" cy="52977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38"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39" name="PlaceHolder 3"/>
          <p:cNvSpPr>
            <a:spLocks noGrp="1"/>
          </p:cNvSpPr>
          <p:nvPr>
            <p:ph type="body"/>
          </p:nvPr>
        </p:nvSpPr>
        <p:spPr>
          <a:xfrm>
            <a:off x="506376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0" name="PlaceHolder 4"/>
          <p:cNvSpPr>
            <a:spLocks noGrp="1"/>
          </p:cNvSpPr>
          <p:nvPr>
            <p:ph type="body"/>
          </p:nvPr>
        </p:nvSpPr>
        <p:spPr>
          <a:xfrm>
            <a:off x="49530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42" name="PlaceHolder 2"/>
          <p:cNvSpPr>
            <a:spLocks noGrp="1"/>
          </p:cNvSpPr>
          <p:nvPr>
            <p:ph type="body"/>
          </p:nvPr>
        </p:nvSpPr>
        <p:spPr>
          <a:xfrm>
            <a:off x="49530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3"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4" name="PlaceHolder 4"/>
          <p:cNvSpPr>
            <a:spLocks noGrp="1"/>
          </p:cNvSpPr>
          <p:nvPr>
            <p:ph type="body"/>
          </p:nvPr>
        </p:nvSpPr>
        <p:spPr>
          <a:xfrm>
            <a:off x="506376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46"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7"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8" name="PlaceHolder 4"/>
          <p:cNvSpPr>
            <a:spLocks noGrp="1"/>
          </p:cNvSpPr>
          <p:nvPr>
            <p:ph type="body"/>
          </p:nvPr>
        </p:nvSpPr>
        <p:spPr>
          <a:xfrm>
            <a:off x="495300" y="396432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50" name="PlaceHolder 2"/>
          <p:cNvSpPr>
            <a:spLocks noGrp="1"/>
          </p:cNvSpPr>
          <p:nvPr>
            <p:ph type="body"/>
          </p:nvPr>
        </p:nvSpPr>
        <p:spPr>
          <a:xfrm>
            <a:off x="495300" y="160020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1" name="PlaceHolder 3"/>
          <p:cNvSpPr>
            <a:spLocks noGrp="1"/>
          </p:cNvSpPr>
          <p:nvPr>
            <p:ph type="body"/>
          </p:nvPr>
        </p:nvSpPr>
        <p:spPr>
          <a:xfrm>
            <a:off x="495300" y="396432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53"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4"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5" name="PlaceHolder 4"/>
          <p:cNvSpPr>
            <a:spLocks noGrp="1"/>
          </p:cNvSpPr>
          <p:nvPr>
            <p:ph type="body"/>
          </p:nvPr>
        </p:nvSpPr>
        <p:spPr>
          <a:xfrm>
            <a:off x="49530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6" name="PlaceHolder 5"/>
          <p:cNvSpPr>
            <a:spLocks noGrp="1"/>
          </p:cNvSpPr>
          <p:nvPr>
            <p:ph type="body"/>
          </p:nvPr>
        </p:nvSpPr>
        <p:spPr>
          <a:xfrm>
            <a:off x="506376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58" name="PlaceHolder 2"/>
          <p:cNvSpPr>
            <a:spLocks noGrp="1"/>
          </p:cNvSpPr>
          <p:nvPr>
            <p:ph type="body"/>
          </p:nvPr>
        </p:nvSpPr>
        <p:spPr>
          <a:xfrm>
            <a:off x="49530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9" name="PlaceHolder 3"/>
          <p:cNvSpPr>
            <a:spLocks noGrp="1"/>
          </p:cNvSpPr>
          <p:nvPr>
            <p:ph type="body"/>
          </p:nvPr>
        </p:nvSpPr>
        <p:spPr>
          <a:xfrm>
            <a:off x="350961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0" name="PlaceHolder 4"/>
          <p:cNvSpPr>
            <a:spLocks noGrp="1"/>
          </p:cNvSpPr>
          <p:nvPr>
            <p:ph type="body"/>
          </p:nvPr>
        </p:nvSpPr>
        <p:spPr>
          <a:xfrm>
            <a:off x="6523920" y="160020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1" name="PlaceHolder 5"/>
          <p:cNvSpPr>
            <a:spLocks noGrp="1"/>
          </p:cNvSpPr>
          <p:nvPr>
            <p:ph type="body"/>
          </p:nvPr>
        </p:nvSpPr>
        <p:spPr>
          <a:xfrm>
            <a:off x="49530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2" name="PlaceHolder 6"/>
          <p:cNvSpPr>
            <a:spLocks noGrp="1"/>
          </p:cNvSpPr>
          <p:nvPr>
            <p:ph type="body"/>
          </p:nvPr>
        </p:nvSpPr>
        <p:spPr>
          <a:xfrm>
            <a:off x="350961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3" name="PlaceHolder 7"/>
          <p:cNvSpPr>
            <a:spLocks noGrp="1"/>
          </p:cNvSpPr>
          <p:nvPr>
            <p:ph type="body"/>
          </p:nvPr>
        </p:nvSpPr>
        <p:spPr>
          <a:xfrm>
            <a:off x="6523920" y="3964320"/>
            <a:ext cx="287040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70D859B-5872-41FD-8950-9B5A640DF0B6}" type="datetime1">
              <a:rPr lang="el-GR" altLang="en-US" smtClean="0"/>
              <a:pPr/>
              <a:t>26/1/2026</a:t>
            </a:fld>
            <a:endParaRPr lang="el-GR" altLang="en-US" dirty="0"/>
          </a:p>
        </p:txBody>
      </p:sp>
      <p:sp>
        <p:nvSpPr>
          <p:cNvPr id="5" name="4 - Θέση υποσέλιδου"/>
          <p:cNvSpPr>
            <a:spLocks noGrp="1"/>
          </p:cNvSpPr>
          <p:nvPr>
            <p:ph type="ftr" sz="quarter" idx="11"/>
          </p:nvPr>
        </p:nvSpPr>
        <p:spPr/>
        <p:txBody>
          <a:bodyPr/>
          <a:lstStyle/>
          <a:p>
            <a:r>
              <a:rPr lang="el-GR"/>
              <a:t>Προσθήκη υποσέλιδου</a:t>
            </a:r>
            <a:endParaRPr lang="el-GR" dirty="0"/>
          </a:p>
        </p:txBody>
      </p:sp>
      <p:sp>
        <p:nvSpPr>
          <p:cNvPr id="6" name="5 - Θέση αριθμού διαφάνειας"/>
          <p:cNvSpPr>
            <a:spLocks noGrp="1"/>
          </p:cNvSpPr>
          <p:nvPr>
            <p:ph type="sldNum" sz="quarter" idx="12"/>
          </p:nvPr>
        </p:nvSpPr>
        <p:spPr/>
        <p:txBody>
          <a:bodyPr/>
          <a:lstStyle/>
          <a:p>
            <a:fld id="{D7E5119E-5338-4B55-81DC-57EAC9440FD0}" type="slidenum">
              <a:rPr lang="el-GR" altLang="en-US" smtClean="0"/>
              <a:pPr/>
              <a:t>‹#›</a:t>
            </a:fld>
            <a:endParaRPr lang="el-GR" altLang="en-US" dirty="0"/>
          </a:p>
        </p:txBody>
      </p:sp>
    </p:spTree>
    <p:extLst>
      <p:ext uri="{BB962C8B-B14F-4D97-AF65-F5344CB8AC3E}">
        <p14:creationId xmlns="" xmlns:p14="http://schemas.microsoft.com/office/powerpoint/2010/main" val="260360035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95300" y="274680"/>
            <a:ext cx="8915010" cy="52977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5"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 name="PlaceHolder 3"/>
          <p:cNvSpPr>
            <a:spLocks noGrp="1"/>
          </p:cNvSpPr>
          <p:nvPr>
            <p:ph type="body"/>
          </p:nvPr>
        </p:nvSpPr>
        <p:spPr>
          <a:xfrm>
            <a:off x="506376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7" name="PlaceHolder 4"/>
          <p:cNvSpPr>
            <a:spLocks noGrp="1"/>
          </p:cNvSpPr>
          <p:nvPr>
            <p:ph type="body"/>
          </p:nvPr>
        </p:nvSpPr>
        <p:spPr>
          <a:xfrm>
            <a:off x="49530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19" name="PlaceHolder 2"/>
          <p:cNvSpPr>
            <a:spLocks noGrp="1"/>
          </p:cNvSpPr>
          <p:nvPr>
            <p:ph type="body"/>
          </p:nvPr>
        </p:nvSpPr>
        <p:spPr>
          <a:xfrm>
            <a:off x="495300" y="1600200"/>
            <a:ext cx="4350450" cy="4525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0"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1" name="PlaceHolder 4"/>
          <p:cNvSpPr>
            <a:spLocks noGrp="1"/>
          </p:cNvSpPr>
          <p:nvPr>
            <p:ph type="body"/>
          </p:nvPr>
        </p:nvSpPr>
        <p:spPr>
          <a:xfrm>
            <a:off x="5063760" y="396432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95300" y="274680"/>
            <a:ext cx="8915010" cy="1142640"/>
          </a:xfrm>
          <a:prstGeom prst="rect">
            <a:avLst/>
          </a:prstGeom>
        </p:spPr>
        <p:txBody>
          <a:bodyPr lIns="0" tIns="0" rIns="0" bIns="0" anchor="ctr"/>
          <a:lstStyle/>
          <a:p>
            <a:endParaRPr lang="el-GR" sz="2600" b="0" strike="noStrike" spc="-1">
              <a:solidFill>
                <a:srgbClr val="000000"/>
              </a:solidFill>
              <a:latin typeface="Arial"/>
            </a:endParaRPr>
          </a:p>
        </p:txBody>
      </p:sp>
      <p:sp>
        <p:nvSpPr>
          <p:cNvPr id="23" name="PlaceHolder 2"/>
          <p:cNvSpPr>
            <a:spLocks noGrp="1"/>
          </p:cNvSpPr>
          <p:nvPr>
            <p:ph type="body"/>
          </p:nvPr>
        </p:nvSpPr>
        <p:spPr>
          <a:xfrm>
            <a:off x="49530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4" name="PlaceHolder 3"/>
          <p:cNvSpPr>
            <a:spLocks noGrp="1"/>
          </p:cNvSpPr>
          <p:nvPr>
            <p:ph type="body"/>
          </p:nvPr>
        </p:nvSpPr>
        <p:spPr>
          <a:xfrm>
            <a:off x="5063760" y="1600200"/>
            <a:ext cx="4350450" cy="215856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5" name="PlaceHolder 4"/>
          <p:cNvSpPr>
            <a:spLocks noGrp="1"/>
          </p:cNvSpPr>
          <p:nvPr>
            <p:ph type="body"/>
          </p:nvPr>
        </p:nvSpPr>
        <p:spPr>
          <a:xfrm>
            <a:off x="495300" y="3964320"/>
            <a:ext cx="8915010" cy="215856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EECE1"/>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742950" y="2130480"/>
            <a:ext cx="8419710" cy="1469520"/>
          </a:xfrm>
          <a:prstGeom prst="rect">
            <a:avLst/>
          </a:prstGeom>
        </p:spPr>
        <p:txBody>
          <a:bodyPr anchor="ctr"/>
          <a:lstStyle/>
          <a:p>
            <a:pPr algn="ctr">
              <a:lnSpc>
                <a:spcPct val="100000"/>
              </a:lnSpc>
            </a:pPr>
            <a:r>
              <a:rPr lang="el-GR" sz="4400" b="0" strike="noStrike" spc="-1">
                <a:solidFill>
                  <a:srgbClr val="000000"/>
                </a:solidFill>
                <a:latin typeface="Calibri"/>
              </a:rPr>
              <a:t>Kλικ για επεξεργασία του τίτλου</a:t>
            </a:r>
            <a:endParaRPr lang="el-GR" sz="4400" b="0" strike="noStrike" spc="-1">
              <a:solidFill>
                <a:srgbClr val="000000"/>
              </a:solidFill>
              <a:latin typeface="Arial"/>
            </a:endParaRPr>
          </a:p>
        </p:txBody>
      </p:sp>
      <p:sp>
        <p:nvSpPr>
          <p:cNvPr id="6" name="PlaceHolder 2"/>
          <p:cNvSpPr>
            <a:spLocks noGrp="1"/>
          </p:cNvSpPr>
          <p:nvPr>
            <p:ph type="dt"/>
          </p:nvPr>
        </p:nvSpPr>
        <p:spPr>
          <a:xfrm>
            <a:off x="495300" y="6356520"/>
            <a:ext cx="2311140" cy="364680"/>
          </a:xfrm>
          <a:prstGeom prst="rect">
            <a:avLst/>
          </a:prstGeom>
        </p:spPr>
        <p:txBody>
          <a:bodyPr anchor="ctr"/>
          <a:lstStyle/>
          <a:p>
            <a:pPr marL="215999" indent="-215999">
              <a:spcBef>
                <a:spcPts val="241"/>
              </a:spcBef>
              <a:buClr>
                <a:srgbClr val="C0504D"/>
              </a:buClr>
              <a:buSzPct val="70000"/>
              <a:buFont typeface="Wingdings" charset="2"/>
              <a:buChar char=""/>
            </a:pPr>
            <a:fld id="{8BC6A7FB-1019-41FA-B62C-3DDE0AA68895}" type="datetime1">
              <a:rPr lang="el-GR" sz="1200" spc="-1" smtClean="0">
                <a:solidFill>
                  <a:srgbClr val="8B8B8B"/>
                </a:solidFill>
              </a:rPr>
              <a:pPr marL="215999" indent="-215999">
                <a:spcBef>
                  <a:spcPts val="241"/>
                </a:spcBef>
                <a:buClr>
                  <a:srgbClr val="C0504D"/>
                </a:buClr>
                <a:buSzPct val="70000"/>
                <a:buFont typeface="Wingdings" charset="2"/>
                <a:buChar char=""/>
              </a:pPr>
              <a:t>26/1/2026</a:t>
            </a:fld>
            <a:endParaRPr lang="el-GR" sz="1200" spc="-1">
              <a:latin typeface="Times New Roman"/>
            </a:endParaRPr>
          </a:p>
        </p:txBody>
      </p:sp>
      <p:sp>
        <p:nvSpPr>
          <p:cNvPr id="2" name="PlaceHolder 3"/>
          <p:cNvSpPr>
            <a:spLocks noGrp="1"/>
          </p:cNvSpPr>
          <p:nvPr>
            <p:ph type="ftr"/>
          </p:nvPr>
        </p:nvSpPr>
        <p:spPr>
          <a:xfrm>
            <a:off x="3384420" y="6356520"/>
            <a:ext cx="3136380" cy="364680"/>
          </a:xfrm>
          <a:prstGeom prst="rect">
            <a:avLst/>
          </a:prstGeom>
        </p:spPr>
        <p:txBody>
          <a:bodyPr anchor="ctr"/>
          <a:lstStyle/>
          <a:p>
            <a:pPr marL="215999" indent="-215999" algn="ctr">
              <a:spcBef>
                <a:spcPts val="241"/>
              </a:spcBef>
              <a:buClr>
                <a:srgbClr val="C0504D"/>
              </a:buClr>
              <a:buSzPct val="70000"/>
              <a:buFont typeface="Wingdings" charset="2"/>
              <a:buChar char=""/>
            </a:pPr>
            <a:r>
              <a:rPr lang="el-GR" sz="1200" spc="-1">
                <a:solidFill>
                  <a:srgbClr val="8B8B8B"/>
                </a:solidFill>
              </a:rPr>
              <a:t>Προσθήκη υποσέλιδου</a:t>
            </a:r>
            <a:endParaRPr lang="el-GR" sz="1200" spc="-1">
              <a:latin typeface="Times New Roman"/>
            </a:endParaRPr>
          </a:p>
        </p:txBody>
      </p:sp>
      <p:sp>
        <p:nvSpPr>
          <p:cNvPr id="3" name="PlaceHolder 4"/>
          <p:cNvSpPr>
            <a:spLocks noGrp="1"/>
          </p:cNvSpPr>
          <p:nvPr>
            <p:ph type="sldNum"/>
          </p:nvPr>
        </p:nvSpPr>
        <p:spPr>
          <a:xfrm>
            <a:off x="7099170" y="6356520"/>
            <a:ext cx="2311140" cy="364680"/>
          </a:xfrm>
          <a:prstGeom prst="rect">
            <a:avLst/>
          </a:prstGeom>
        </p:spPr>
        <p:txBody>
          <a:bodyPr anchor="ctr"/>
          <a:lstStyle/>
          <a:p>
            <a:pPr marL="215999" indent="-215999" algn="r">
              <a:spcBef>
                <a:spcPts val="241"/>
              </a:spcBef>
              <a:buClr>
                <a:srgbClr val="C0504D"/>
              </a:buClr>
              <a:buSzPct val="70000"/>
              <a:buFont typeface="Wingdings" charset="2"/>
              <a:buChar char=""/>
            </a:pPr>
            <a:fld id="{D69340C4-0602-4E0D-B3FD-78EAACCE1131}" type="slidenum">
              <a:rPr lang="el-GR" sz="1200" spc="-1" smtClean="0">
                <a:solidFill>
                  <a:srgbClr val="8B8B8B"/>
                </a:solidFill>
              </a:rPr>
              <a:pPr marL="215999" indent="-215999" algn="r">
                <a:spcBef>
                  <a:spcPts val="241"/>
                </a:spcBef>
                <a:buClr>
                  <a:srgbClr val="C0504D"/>
                </a:buClr>
                <a:buSzPct val="70000"/>
                <a:buFont typeface="Wingdings" charset="2"/>
                <a:buChar char=""/>
              </a:pPr>
              <a:t>‹#›</a:t>
            </a:fld>
            <a:endParaRPr lang="el-GR" sz="1200" spc="-1">
              <a:latin typeface="Times New Roman"/>
            </a:endParaRPr>
          </a:p>
        </p:txBody>
      </p:sp>
      <p:sp>
        <p:nvSpPr>
          <p:cNvPr id="4" name="PlaceHolder 5"/>
          <p:cNvSpPr>
            <a:spLocks noGrp="1"/>
          </p:cNvSpPr>
          <p:nvPr>
            <p:ph type="body"/>
          </p:nvPr>
        </p:nvSpPr>
        <p:spPr>
          <a:xfrm>
            <a:off x="495300" y="1604520"/>
            <a:ext cx="891501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solidFill>
                  <a:srgbClr val="000000"/>
                </a:solidFill>
                <a:latin typeface="Calibri"/>
              </a:rPr>
              <a:t>Πατήστε για επεξεργασία της μορφής κειμένου διάρθρωσης</a:t>
            </a:r>
          </a:p>
          <a:p>
            <a:pPr marL="863995" lvl="1" indent="-323998">
              <a:spcBef>
                <a:spcPts val="1134"/>
              </a:spcBef>
              <a:buClr>
                <a:srgbClr val="000000"/>
              </a:buClr>
              <a:buSzPct val="75000"/>
              <a:buFont typeface="Symbol" charset="2"/>
              <a:buChar char=""/>
            </a:pPr>
            <a:r>
              <a:rPr lang="el-GR" sz="2400" b="0" strike="noStrike" spc="-1">
                <a:solidFill>
                  <a:srgbClr val="000000"/>
                </a:solidFill>
                <a:latin typeface="Calibri"/>
              </a:rPr>
              <a:t>Δεύτερο επίπεδο διάρθρωσης</a:t>
            </a:r>
          </a:p>
          <a:p>
            <a:pPr marL="1295993" lvl="2" indent="-287998">
              <a:spcBef>
                <a:spcPts val="850"/>
              </a:spcBef>
              <a:buClr>
                <a:srgbClr val="000000"/>
              </a:buClr>
              <a:buSzPct val="45000"/>
              <a:buFont typeface="Wingdings" charset="2"/>
              <a:buChar char=""/>
            </a:pPr>
            <a:r>
              <a:rPr lang="el-GR" sz="2000" b="0" strike="noStrike" spc="-1">
                <a:solidFill>
                  <a:srgbClr val="000000"/>
                </a:solidFill>
                <a:latin typeface="Calibri"/>
              </a:rPr>
              <a:t>Τρίτο επίπεδο διάρθρωσης</a:t>
            </a:r>
          </a:p>
          <a:p>
            <a:pPr marL="1727990" lvl="3" indent="-215999">
              <a:spcBef>
                <a:spcPts val="567"/>
              </a:spcBef>
              <a:buClr>
                <a:srgbClr val="000000"/>
              </a:buClr>
              <a:buSzPct val="75000"/>
              <a:buFont typeface="Symbol" charset="2"/>
              <a:buChar char=""/>
            </a:pPr>
            <a:r>
              <a:rPr lang="el-GR" sz="2000" b="0" strike="noStrike" spc="-1">
                <a:solidFill>
                  <a:srgbClr val="000000"/>
                </a:solidFill>
                <a:latin typeface="Calibri"/>
              </a:rPr>
              <a:t>Τέταρτο επίπεδο διάρθρωσης</a:t>
            </a:r>
          </a:p>
          <a:p>
            <a:pPr marL="2159988" lvl="4" indent="-215999">
              <a:spcBef>
                <a:spcPts val="283"/>
              </a:spcBef>
              <a:buClr>
                <a:srgbClr val="000000"/>
              </a:buClr>
              <a:buSzPct val="45000"/>
              <a:buFont typeface="Wingdings" charset="2"/>
              <a:buChar char=""/>
            </a:pPr>
            <a:r>
              <a:rPr lang="el-GR" sz="2000" b="0" strike="noStrike" spc="-1">
                <a:solidFill>
                  <a:srgbClr val="000000"/>
                </a:solidFill>
                <a:latin typeface="Calibri"/>
              </a:rPr>
              <a:t>Πέμπτο επίπεδο διάρθρωσης</a:t>
            </a:r>
          </a:p>
          <a:p>
            <a:pPr marL="2591985" lvl="5" indent="-215999">
              <a:spcBef>
                <a:spcPts val="283"/>
              </a:spcBef>
              <a:buClr>
                <a:srgbClr val="000000"/>
              </a:buClr>
              <a:buSzPct val="45000"/>
              <a:buFont typeface="Wingdings" charset="2"/>
              <a:buChar char=""/>
            </a:pPr>
            <a:r>
              <a:rPr lang="el-GR" sz="2000" b="0" strike="noStrike" spc="-1">
                <a:solidFill>
                  <a:srgbClr val="000000"/>
                </a:solidFill>
                <a:latin typeface="Calibri"/>
              </a:rPr>
              <a:t>Έκτο επίπεδο διάρθρωσης</a:t>
            </a:r>
          </a:p>
          <a:p>
            <a:pPr marL="3023982" lvl="6" indent="-215999">
              <a:spcBef>
                <a:spcPts val="283"/>
              </a:spcBef>
              <a:buClr>
                <a:srgbClr val="000000"/>
              </a:buClr>
              <a:buSzPct val="45000"/>
              <a:buFont typeface="Wingdings" charset="2"/>
              <a:buChar char=""/>
            </a:pPr>
            <a:r>
              <a:rPr lang="el-GR" sz="2000" b="0" strike="noStrike" spc="-1">
                <a:solidFill>
                  <a:srgbClr val="000000"/>
                </a:solidFill>
                <a:latin typeface="Calibri"/>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39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395"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796" indent="-228598" algn="l" defTabSz="914395"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93" indent="-228598" algn="l" defTabSz="91439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91"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88"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85"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83"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80"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77"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95" rtl="0" eaLnBrk="1" latinLnBrk="0" hangingPunct="1">
        <a:defRPr sz="1800" kern="1200">
          <a:solidFill>
            <a:schemeClr val="tx1"/>
          </a:solidFill>
          <a:latin typeface="+mn-lt"/>
          <a:ea typeface="+mn-ea"/>
          <a:cs typeface="+mn-cs"/>
        </a:defRPr>
      </a:lvl1pPr>
      <a:lvl2pPr marL="457198" algn="l" defTabSz="914395" rtl="0" eaLnBrk="1" latinLnBrk="0" hangingPunct="1">
        <a:defRPr sz="1800" kern="1200">
          <a:solidFill>
            <a:schemeClr val="tx1"/>
          </a:solidFill>
          <a:latin typeface="+mn-lt"/>
          <a:ea typeface="+mn-ea"/>
          <a:cs typeface="+mn-cs"/>
        </a:defRPr>
      </a:lvl2pPr>
      <a:lvl3pPr marL="914395" algn="l" defTabSz="914395" rtl="0" eaLnBrk="1" latinLnBrk="0" hangingPunct="1">
        <a:defRPr sz="1800" kern="1200">
          <a:solidFill>
            <a:schemeClr val="tx1"/>
          </a:solidFill>
          <a:latin typeface="+mn-lt"/>
          <a:ea typeface="+mn-ea"/>
          <a:cs typeface="+mn-cs"/>
        </a:defRPr>
      </a:lvl3pPr>
      <a:lvl4pPr marL="1371592" algn="l" defTabSz="914395" rtl="0" eaLnBrk="1" latinLnBrk="0" hangingPunct="1">
        <a:defRPr sz="1800" kern="1200">
          <a:solidFill>
            <a:schemeClr val="tx1"/>
          </a:solidFill>
          <a:latin typeface="+mn-lt"/>
          <a:ea typeface="+mn-ea"/>
          <a:cs typeface="+mn-cs"/>
        </a:defRPr>
      </a:lvl4pPr>
      <a:lvl5pPr marL="1828789" algn="l" defTabSz="914395" rtl="0" eaLnBrk="1" latinLnBrk="0" hangingPunct="1">
        <a:defRPr sz="1800" kern="1200">
          <a:solidFill>
            <a:schemeClr val="tx1"/>
          </a:solidFill>
          <a:latin typeface="+mn-lt"/>
          <a:ea typeface="+mn-ea"/>
          <a:cs typeface="+mn-cs"/>
        </a:defRPr>
      </a:lvl5pPr>
      <a:lvl6pPr marL="2285987" algn="l" defTabSz="914395" rtl="0" eaLnBrk="1" latinLnBrk="0" hangingPunct="1">
        <a:defRPr sz="1800" kern="1200">
          <a:solidFill>
            <a:schemeClr val="tx1"/>
          </a:solidFill>
          <a:latin typeface="+mn-lt"/>
          <a:ea typeface="+mn-ea"/>
          <a:cs typeface="+mn-cs"/>
        </a:defRPr>
      </a:lvl6pPr>
      <a:lvl7pPr marL="2743185" algn="l" defTabSz="914395" rtl="0" eaLnBrk="1" latinLnBrk="0" hangingPunct="1">
        <a:defRPr sz="1800" kern="1200">
          <a:solidFill>
            <a:schemeClr val="tx1"/>
          </a:solidFill>
          <a:latin typeface="+mn-lt"/>
          <a:ea typeface="+mn-ea"/>
          <a:cs typeface="+mn-cs"/>
        </a:defRPr>
      </a:lvl7pPr>
      <a:lvl8pPr marL="3200381" algn="l" defTabSz="914395" rtl="0" eaLnBrk="1" latinLnBrk="0" hangingPunct="1">
        <a:defRPr sz="1800" kern="1200">
          <a:solidFill>
            <a:schemeClr val="tx1"/>
          </a:solidFill>
          <a:latin typeface="+mn-lt"/>
          <a:ea typeface="+mn-ea"/>
          <a:cs typeface="+mn-cs"/>
        </a:defRPr>
      </a:lvl8pPr>
      <a:lvl9pPr marL="3657579" algn="l" defTabSz="91439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EECE1"/>
        </a:solidFill>
        <a:effectLst/>
      </p:bgPr>
    </p:bg>
    <p:spTree>
      <p:nvGrpSpPr>
        <p:cNvPr id="1" name=""/>
        <p:cNvGrpSpPr/>
        <p:nvPr/>
      </p:nvGrpSpPr>
      <p:grpSpPr>
        <a:xfrm>
          <a:off x="0" y="0"/>
          <a:ext cx="0" cy="0"/>
          <a:chOff x="0" y="0"/>
          <a:chExt cx="0" cy="0"/>
        </a:xfrm>
      </p:grpSpPr>
      <p:sp>
        <p:nvSpPr>
          <p:cNvPr id="41" name="PlaceHolder 1"/>
          <p:cNvSpPr>
            <a:spLocks noGrp="1"/>
          </p:cNvSpPr>
          <p:nvPr>
            <p:ph type="dt"/>
          </p:nvPr>
        </p:nvSpPr>
        <p:spPr>
          <a:xfrm>
            <a:off x="495300" y="6356520"/>
            <a:ext cx="2311140" cy="364680"/>
          </a:xfrm>
          <a:prstGeom prst="rect">
            <a:avLst/>
          </a:prstGeom>
        </p:spPr>
        <p:txBody>
          <a:bodyPr anchor="ctr"/>
          <a:lstStyle/>
          <a:p>
            <a:pPr marL="215999" indent="-215999">
              <a:spcBef>
                <a:spcPts val="241"/>
              </a:spcBef>
              <a:buClr>
                <a:srgbClr val="C0504D"/>
              </a:buClr>
              <a:buSzPct val="70000"/>
              <a:buFont typeface="Wingdings" charset="2"/>
              <a:buChar char=""/>
            </a:pPr>
            <a:fld id="{F26951FC-1FF9-4031-B855-0241ED1296D4}" type="datetime1">
              <a:rPr lang="el-GR" sz="1200" spc="-1" smtClean="0">
                <a:solidFill>
                  <a:srgbClr val="8B8B8B"/>
                </a:solidFill>
              </a:rPr>
              <a:pPr marL="215999" indent="-215999">
                <a:spcBef>
                  <a:spcPts val="241"/>
                </a:spcBef>
                <a:buClr>
                  <a:srgbClr val="C0504D"/>
                </a:buClr>
                <a:buSzPct val="70000"/>
                <a:buFont typeface="Wingdings" charset="2"/>
                <a:buChar char=""/>
              </a:pPr>
              <a:t>26/1/2026</a:t>
            </a:fld>
            <a:endParaRPr lang="el-GR" sz="1200" spc="-1">
              <a:latin typeface="Times New Roman"/>
            </a:endParaRPr>
          </a:p>
        </p:txBody>
      </p:sp>
      <p:sp>
        <p:nvSpPr>
          <p:cNvPr id="42" name="PlaceHolder 2"/>
          <p:cNvSpPr>
            <a:spLocks noGrp="1"/>
          </p:cNvSpPr>
          <p:nvPr>
            <p:ph type="ftr"/>
          </p:nvPr>
        </p:nvSpPr>
        <p:spPr>
          <a:xfrm>
            <a:off x="3384420" y="6356520"/>
            <a:ext cx="3136380" cy="364680"/>
          </a:xfrm>
          <a:prstGeom prst="rect">
            <a:avLst/>
          </a:prstGeom>
        </p:spPr>
        <p:txBody>
          <a:bodyPr anchor="ctr"/>
          <a:lstStyle/>
          <a:p>
            <a:pPr marL="215999" indent="-215999" algn="ctr">
              <a:spcBef>
                <a:spcPts val="241"/>
              </a:spcBef>
              <a:buClr>
                <a:srgbClr val="C0504D"/>
              </a:buClr>
              <a:buSzPct val="70000"/>
              <a:buFont typeface="Wingdings" charset="2"/>
              <a:buChar char=""/>
            </a:pPr>
            <a:r>
              <a:rPr lang="el-GR" sz="1200" spc="-1">
                <a:solidFill>
                  <a:srgbClr val="8B8B8B"/>
                </a:solidFill>
              </a:rPr>
              <a:t>Προσθήκη υποσέλιδου</a:t>
            </a:r>
            <a:endParaRPr lang="el-GR" sz="1200" spc="-1">
              <a:latin typeface="Times New Roman"/>
            </a:endParaRPr>
          </a:p>
        </p:txBody>
      </p:sp>
      <p:sp>
        <p:nvSpPr>
          <p:cNvPr id="43" name="PlaceHolder 3"/>
          <p:cNvSpPr>
            <a:spLocks noGrp="1"/>
          </p:cNvSpPr>
          <p:nvPr>
            <p:ph type="sldNum"/>
          </p:nvPr>
        </p:nvSpPr>
        <p:spPr>
          <a:xfrm>
            <a:off x="7099170" y="6356520"/>
            <a:ext cx="2311140" cy="364680"/>
          </a:xfrm>
          <a:prstGeom prst="rect">
            <a:avLst/>
          </a:prstGeom>
        </p:spPr>
        <p:txBody>
          <a:bodyPr anchor="ctr"/>
          <a:lstStyle/>
          <a:p>
            <a:pPr marL="215999" indent="-215999" algn="r">
              <a:spcBef>
                <a:spcPts val="241"/>
              </a:spcBef>
              <a:buClr>
                <a:srgbClr val="C0504D"/>
              </a:buClr>
              <a:buSzPct val="70000"/>
              <a:buFont typeface="Wingdings" charset="2"/>
              <a:buChar char=""/>
            </a:pPr>
            <a:fld id="{82E2324C-BB95-4ED4-83FB-FFC0D154FCF6}" type="slidenum">
              <a:rPr lang="el-GR" sz="1200" spc="-1" smtClean="0">
                <a:solidFill>
                  <a:srgbClr val="8B8B8B"/>
                </a:solidFill>
              </a:rPr>
              <a:pPr marL="215999" indent="-215999" algn="r">
                <a:spcBef>
                  <a:spcPts val="241"/>
                </a:spcBef>
                <a:buClr>
                  <a:srgbClr val="C0504D"/>
                </a:buClr>
                <a:buSzPct val="70000"/>
                <a:buFont typeface="Wingdings" charset="2"/>
                <a:buChar char=""/>
              </a:pPr>
              <a:t>‹#›</a:t>
            </a:fld>
            <a:endParaRPr lang="el-GR" sz="1200" spc="-1">
              <a:latin typeface="Times New Roman"/>
            </a:endParaRPr>
          </a:p>
        </p:txBody>
      </p:sp>
      <p:sp>
        <p:nvSpPr>
          <p:cNvPr id="44" name="PlaceHolder 4"/>
          <p:cNvSpPr>
            <a:spLocks noGrp="1"/>
          </p:cNvSpPr>
          <p:nvPr>
            <p:ph type="title"/>
          </p:nvPr>
        </p:nvSpPr>
        <p:spPr>
          <a:xfrm>
            <a:off x="495300" y="273600"/>
            <a:ext cx="8915010" cy="1144800"/>
          </a:xfrm>
          <a:prstGeom prst="rect">
            <a:avLst/>
          </a:prstGeom>
        </p:spPr>
        <p:txBody>
          <a:bodyPr lIns="0" tIns="0" rIns="0" bIns="0" anchor="ctr"/>
          <a:lstStyle/>
          <a:p>
            <a:r>
              <a:rPr lang="el-GR" sz="2600" b="0" strike="noStrike" spc="-1">
                <a:solidFill>
                  <a:srgbClr val="000000"/>
                </a:solidFill>
                <a:latin typeface="Arial"/>
              </a:rPr>
              <a:t>Πατήστε για επεξεργασία της μορφής κειμένου του τίτλου</a:t>
            </a:r>
          </a:p>
        </p:txBody>
      </p:sp>
      <p:sp>
        <p:nvSpPr>
          <p:cNvPr id="45" name="PlaceHolder 5"/>
          <p:cNvSpPr>
            <a:spLocks noGrp="1"/>
          </p:cNvSpPr>
          <p:nvPr>
            <p:ph type="body"/>
          </p:nvPr>
        </p:nvSpPr>
        <p:spPr>
          <a:xfrm>
            <a:off x="495300" y="1604520"/>
            <a:ext cx="891501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solidFill>
                  <a:srgbClr val="000000"/>
                </a:solidFill>
                <a:latin typeface="Calibri"/>
              </a:rPr>
              <a:t>Πατήστε για επεξεργασία της μορφής κειμένου διάρθρωσης</a:t>
            </a:r>
          </a:p>
          <a:p>
            <a:pPr marL="863995" lvl="1" indent="-323998">
              <a:spcBef>
                <a:spcPts val="1134"/>
              </a:spcBef>
              <a:buClr>
                <a:srgbClr val="000000"/>
              </a:buClr>
              <a:buSzPct val="75000"/>
              <a:buFont typeface="Symbol" charset="2"/>
              <a:buChar char=""/>
            </a:pPr>
            <a:r>
              <a:rPr lang="el-GR" sz="2400" b="0" strike="noStrike" spc="-1">
                <a:solidFill>
                  <a:srgbClr val="000000"/>
                </a:solidFill>
                <a:latin typeface="Calibri"/>
              </a:rPr>
              <a:t>Δεύτερο επίπεδο διάρθρωσης</a:t>
            </a:r>
          </a:p>
          <a:p>
            <a:pPr marL="1295993" lvl="2" indent="-287998">
              <a:spcBef>
                <a:spcPts val="850"/>
              </a:spcBef>
              <a:buClr>
                <a:srgbClr val="000000"/>
              </a:buClr>
              <a:buSzPct val="45000"/>
              <a:buFont typeface="Wingdings" charset="2"/>
              <a:buChar char=""/>
            </a:pPr>
            <a:r>
              <a:rPr lang="el-GR" sz="2000" b="0" strike="noStrike" spc="-1">
                <a:solidFill>
                  <a:srgbClr val="000000"/>
                </a:solidFill>
                <a:latin typeface="Calibri"/>
              </a:rPr>
              <a:t>Τρίτο επίπεδο διάρθρωσης</a:t>
            </a:r>
          </a:p>
          <a:p>
            <a:pPr marL="1727990" lvl="3" indent="-215999">
              <a:spcBef>
                <a:spcPts val="567"/>
              </a:spcBef>
              <a:buClr>
                <a:srgbClr val="000000"/>
              </a:buClr>
              <a:buSzPct val="75000"/>
              <a:buFont typeface="Symbol" charset="2"/>
              <a:buChar char=""/>
            </a:pPr>
            <a:r>
              <a:rPr lang="el-GR" sz="2000" b="0" strike="noStrike" spc="-1">
                <a:solidFill>
                  <a:srgbClr val="000000"/>
                </a:solidFill>
                <a:latin typeface="Calibri"/>
              </a:rPr>
              <a:t>Τέταρτο επίπεδο διάρθρωσης</a:t>
            </a:r>
          </a:p>
          <a:p>
            <a:pPr marL="2159988" lvl="4" indent="-215999">
              <a:spcBef>
                <a:spcPts val="283"/>
              </a:spcBef>
              <a:buClr>
                <a:srgbClr val="000000"/>
              </a:buClr>
              <a:buSzPct val="45000"/>
              <a:buFont typeface="Wingdings" charset="2"/>
              <a:buChar char=""/>
            </a:pPr>
            <a:r>
              <a:rPr lang="el-GR" sz="2000" b="0" strike="noStrike" spc="-1">
                <a:solidFill>
                  <a:srgbClr val="000000"/>
                </a:solidFill>
                <a:latin typeface="Calibri"/>
              </a:rPr>
              <a:t>Πέμπτο επίπεδο διάρθρωσης</a:t>
            </a:r>
          </a:p>
          <a:p>
            <a:pPr marL="2591985" lvl="5" indent="-215999">
              <a:spcBef>
                <a:spcPts val="283"/>
              </a:spcBef>
              <a:buClr>
                <a:srgbClr val="000000"/>
              </a:buClr>
              <a:buSzPct val="45000"/>
              <a:buFont typeface="Wingdings" charset="2"/>
              <a:buChar char=""/>
            </a:pPr>
            <a:r>
              <a:rPr lang="el-GR" sz="2000" b="0" strike="noStrike" spc="-1">
                <a:solidFill>
                  <a:srgbClr val="000000"/>
                </a:solidFill>
                <a:latin typeface="Calibri"/>
              </a:rPr>
              <a:t>Έκτο επίπεδο διάρθρωσης</a:t>
            </a:r>
          </a:p>
          <a:p>
            <a:pPr marL="3023982" lvl="6" indent="-215999">
              <a:spcBef>
                <a:spcPts val="283"/>
              </a:spcBef>
              <a:buClr>
                <a:srgbClr val="000000"/>
              </a:buClr>
              <a:buSzPct val="45000"/>
              <a:buFont typeface="Wingdings" charset="2"/>
              <a:buChar char=""/>
            </a:pPr>
            <a:r>
              <a:rPr lang="el-GR" sz="2000" b="0" strike="noStrike" spc="-1">
                <a:solidFill>
                  <a:srgbClr val="000000"/>
                </a:solidFill>
                <a:latin typeface="Calibri"/>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39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395"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796" indent="-228598" algn="l" defTabSz="914395"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93" indent="-228598" algn="l" defTabSz="91439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91"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88"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85"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83"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80"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77"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95" rtl="0" eaLnBrk="1" latinLnBrk="0" hangingPunct="1">
        <a:defRPr sz="1800" kern="1200">
          <a:solidFill>
            <a:schemeClr val="tx1"/>
          </a:solidFill>
          <a:latin typeface="+mn-lt"/>
          <a:ea typeface="+mn-ea"/>
          <a:cs typeface="+mn-cs"/>
        </a:defRPr>
      </a:lvl1pPr>
      <a:lvl2pPr marL="457198" algn="l" defTabSz="914395" rtl="0" eaLnBrk="1" latinLnBrk="0" hangingPunct="1">
        <a:defRPr sz="1800" kern="1200">
          <a:solidFill>
            <a:schemeClr val="tx1"/>
          </a:solidFill>
          <a:latin typeface="+mn-lt"/>
          <a:ea typeface="+mn-ea"/>
          <a:cs typeface="+mn-cs"/>
        </a:defRPr>
      </a:lvl2pPr>
      <a:lvl3pPr marL="914395" algn="l" defTabSz="914395" rtl="0" eaLnBrk="1" latinLnBrk="0" hangingPunct="1">
        <a:defRPr sz="1800" kern="1200">
          <a:solidFill>
            <a:schemeClr val="tx1"/>
          </a:solidFill>
          <a:latin typeface="+mn-lt"/>
          <a:ea typeface="+mn-ea"/>
          <a:cs typeface="+mn-cs"/>
        </a:defRPr>
      </a:lvl3pPr>
      <a:lvl4pPr marL="1371592" algn="l" defTabSz="914395" rtl="0" eaLnBrk="1" latinLnBrk="0" hangingPunct="1">
        <a:defRPr sz="1800" kern="1200">
          <a:solidFill>
            <a:schemeClr val="tx1"/>
          </a:solidFill>
          <a:latin typeface="+mn-lt"/>
          <a:ea typeface="+mn-ea"/>
          <a:cs typeface="+mn-cs"/>
        </a:defRPr>
      </a:lvl4pPr>
      <a:lvl5pPr marL="1828789" algn="l" defTabSz="914395" rtl="0" eaLnBrk="1" latinLnBrk="0" hangingPunct="1">
        <a:defRPr sz="1800" kern="1200">
          <a:solidFill>
            <a:schemeClr val="tx1"/>
          </a:solidFill>
          <a:latin typeface="+mn-lt"/>
          <a:ea typeface="+mn-ea"/>
          <a:cs typeface="+mn-cs"/>
        </a:defRPr>
      </a:lvl5pPr>
      <a:lvl6pPr marL="2285987" algn="l" defTabSz="914395" rtl="0" eaLnBrk="1" latinLnBrk="0" hangingPunct="1">
        <a:defRPr sz="1800" kern="1200">
          <a:solidFill>
            <a:schemeClr val="tx1"/>
          </a:solidFill>
          <a:latin typeface="+mn-lt"/>
          <a:ea typeface="+mn-ea"/>
          <a:cs typeface="+mn-cs"/>
        </a:defRPr>
      </a:lvl6pPr>
      <a:lvl7pPr marL="2743185" algn="l" defTabSz="914395" rtl="0" eaLnBrk="1" latinLnBrk="0" hangingPunct="1">
        <a:defRPr sz="1800" kern="1200">
          <a:solidFill>
            <a:schemeClr val="tx1"/>
          </a:solidFill>
          <a:latin typeface="+mn-lt"/>
          <a:ea typeface="+mn-ea"/>
          <a:cs typeface="+mn-cs"/>
        </a:defRPr>
      </a:lvl7pPr>
      <a:lvl8pPr marL="3200381" algn="l" defTabSz="914395" rtl="0" eaLnBrk="1" latinLnBrk="0" hangingPunct="1">
        <a:defRPr sz="1800" kern="1200">
          <a:solidFill>
            <a:schemeClr val="tx1"/>
          </a:solidFill>
          <a:latin typeface="+mn-lt"/>
          <a:ea typeface="+mn-ea"/>
          <a:cs typeface="+mn-cs"/>
        </a:defRPr>
      </a:lvl8pPr>
      <a:lvl9pPr marL="3657579" algn="l" defTabSz="914395"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EEECE1"/>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495300" y="274680"/>
            <a:ext cx="8915010" cy="1142640"/>
          </a:xfrm>
          <a:prstGeom prst="rect">
            <a:avLst/>
          </a:prstGeom>
        </p:spPr>
        <p:txBody>
          <a:bodyPr anchor="ctr"/>
          <a:lstStyle/>
          <a:p>
            <a:pPr algn="ctr">
              <a:lnSpc>
                <a:spcPct val="100000"/>
              </a:lnSpc>
            </a:pPr>
            <a:r>
              <a:rPr lang="el-GR" sz="4400" b="0" strike="noStrike" spc="-1">
                <a:solidFill>
                  <a:srgbClr val="000000"/>
                </a:solidFill>
                <a:latin typeface="Calibri"/>
              </a:rPr>
              <a:t>Kλικ για επεξεργασία του τίτλου</a:t>
            </a:r>
            <a:endParaRPr lang="el-GR" sz="4400" b="0" strike="noStrike" spc="-1">
              <a:solidFill>
                <a:srgbClr val="000000"/>
              </a:solidFill>
              <a:latin typeface="Arial"/>
            </a:endParaRPr>
          </a:p>
        </p:txBody>
      </p:sp>
      <p:sp>
        <p:nvSpPr>
          <p:cNvPr id="83" name="PlaceHolder 2"/>
          <p:cNvSpPr>
            <a:spLocks noGrp="1"/>
          </p:cNvSpPr>
          <p:nvPr>
            <p:ph type="body"/>
          </p:nvPr>
        </p:nvSpPr>
        <p:spPr>
          <a:xfrm>
            <a:off x="495300" y="1600200"/>
            <a:ext cx="8915010" cy="4525560"/>
          </a:xfrm>
          <a:prstGeom prst="rect">
            <a:avLst/>
          </a:prstGeom>
        </p:spPr>
        <p:txBody>
          <a:bodyPr/>
          <a:lstStyle/>
          <a:p>
            <a:pPr marL="343080" indent="-342720">
              <a:lnSpc>
                <a:spcPct val="100000"/>
              </a:lnSpc>
              <a:spcBef>
                <a:spcPts val="641"/>
              </a:spcBef>
              <a:buClr>
                <a:srgbClr val="000000"/>
              </a:buClr>
              <a:buFont typeface="Arial"/>
              <a:buChar char="•"/>
            </a:pPr>
            <a:r>
              <a:rPr lang="el-GR" sz="3200" b="0" strike="noStrike" spc="-1">
                <a:solidFill>
                  <a:srgbClr val="000000"/>
                </a:solidFill>
                <a:latin typeface="Calibri"/>
              </a:rPr>
              <a:t>Kλικ για επεξεργασία των στυλ του υποδείγματος</a:t>
            </a:r>
          </a:p>
          <a:p>
            <a:pPr marL="743035" lvl="1" indent="-285478">
              <a:lnSpc>
                <a:spcPct val="100000"/>
              </a:lnSpc>
              <a:spcBef>
                <a:spcPts val="561"/>
              </a:spcBef>
              <a:buClr>
                <a:srgbClr val="000000"/>
              </a:buClr>
              <a:buFont typeface="Arial"/>
              <a:buChar char="–"/>
            </a:pPr>
            <a:r>
              <a:rPr lang="el-GR" sz="2800" b="0" strike="noStrike" spc="-1">
                <a:solidFill>
                  <a:srgbClr val="000000"/>
                </a:solidFill>
                <a:latin typeface="Calibri"/>
              </a:rPr>
              <a:t>Δεύτερου επιπέδου</a:t>
            </a:r>
          </a:p>
          <a:p>
            <a:pPr marL="1142993" lvl="2" indent="-228238">
              <a:lnSpc>
                <a:spcPct val="100000"/>
              </a:lnSpc>
              <a:spcBef>
                <a:spcPts val="479"/>
              </a:spcBef>
              <a:buClr>
                <a:srgbClr val="000000"/>
              </a:buClr>
              <a:buFont typeface="Arial"/>
              <a:buChar char="•"/>
            </a:pPr>
            <a:r>
              <a:rPr lang="el-GR" sz="2400" b="0" strike="noStrike" spc="-1">
                <a:solidFill>
                  <a:srgbClr val="000000"/>
                </a:solidFill>
                <a:latin typeface="Calibri"/>
              </a:rPr>
              <a:t>Τρίτου επιπέδου</a:t>
            </a:r>
          </a:p>
          <a:p>
            <a:pPr marL="1600191" lvl="3" indent="-228238">
              <a:lnSpc>
                <a:spcPct val="100000"/>
              </a:lnSpc>
              <a:spcBef>
                <a:spcPts val="400"/>
              </a:spcBef>
              <a:buClr>
                <a:srgbClr val="000000"/>
              </a:buClr>
              <a:buFont typeface="Arial"/>
              <a:buChar char="–"/>
            </a:pPr>
            <a:r>
              <a:rPr lang="el-GR" sz="2000" b="0" strike="noStrike" spc="-1">
                <a:solidFill>
                  <a:srgbClr val="000000"/>
                </a:solidFill>
                <a:latin typeface="Calibri"/>
              </a:rPr>
              <a:t>Τέταρτου επιπέδου</a:t>
            </a:r>
          </a:p>
          <a:p>
            <a:pPr marL="2057388" lvl="4" indent="-228238">
              <a:lnSpc>
                <a:spcPct val="100000"/>
              </a:lnSpc>
              <a:spcBef>
                <a:spcPts val="400"/>
              </a:spcBef>
              <a:buClr>
                <a:srgbClr val="000000"/>
              </a:buClr>
              <a:buFont typeface="Arial"/>
              <a:buChar char="»"/>
            </a:pPr>
            <a:r>
              <a:rPr lang="el-GR" sz="2000" b="0" strike="noStrike" spc="-1">
                <a:solidFill>
                  <a:srgbClr val="000000"/>
                </a:solidFill>
                <a:latin typeface="Calibri"/>
              </a:rPr>
              <a:t>Πέμπτου επιπέδου</a:t>
            </a:r>
          </a:p>
        </p:txBody>
      </p:sp>
      <p:sp>
        <p:nvSpPr>
          <p:cNvPr id="84" name="PlaceHolder 3"/>
          <p:cNvSpPr>
            <a:spLocks noGrp="1"/>
          </p:cNvSpPr>
          <p:nvPr>
            <p:ph type="dt"/>
          </p:nvPr>
        </p:nvSpPr>
        <p:spPr>
          <a:xfrm>
            <a:off x="495300" y="6356520"/>
            <a:ext cx="2311140" cy="364680"/>
          </a:xfrm>
          <a:prstGeom prst="rect">
            <a:avLst/>
          </a:prstGeom>
        </p:spPr>
        <p:txBody>
          <a:bodyPr anchor="ctr"/>
          <a:lstStyle/>
          <a:p>
            <a:pPr marL="215999" indent="-215999">
              <a:spcBef>
                <a:spcPts val="241"/>
              </a:spcBef>
              <a:buClr>
                <a:srgbClr val="C0504D"/>
              </a:buClr>
              <a:buSzPct val="70000"/>
              <a:buFont typeface="Wingdings" charset="2"/>
              <a:buChar char=""/>
            </a:pPr>
            <a:fld id="{3211BBFB-BEC7-4F1A-BAD8-FA1D853FC8CD}" type="datetime1">
              <a:rPr lang="el-GR" sz="1200" spc="-1" smtClean="0">
                <a:solidFill>
                  <a:srgbClr val="8B8B8B"/>
                </a:solidFill>
              </a:rPr>
              <a:pPr marL="215999" indent="-215999">
                <a:spcBef>
                  <a:spcPts val="241"/>
                </a:spcBef>
                <a:buClr>
                  <a:srgbClr val="C0504D"/>
                </a:buClr>
                <a:buSzPct val="70000"/>
                <a:buFont typeface="Wingdings" charset="2"/>
                <a:buChar char=""/>
              </a:pPr>
              <a:t>26/1/2026</a:t>
            </a:fld>
            <a:endParaRPr lang="el-GR" sz="1200" spc="-1">
              <a:latin typeface="Times New Roman"/>
            </a:endParaRPr>
          </a:p>
        </p:txBody>
      </p:sp>
      <p:sp>
        <p:nvSpPr>
          <p:cNvPr id="85" name="PlaceHolder 4"/>
          <p:cNvSpPr>
            <a:spLocks noGrp="1"/>
          </p:cNvSpPr>
          <p:nvPr>
            <p:ph type="ftr"/>
          </p:nvPr>
        </p:nvSpPr>
        <p:spPr>
          <a:xfrm>
            <a:off x="3384420" y="6356520"/>
            <a:ext cx="3136380" cy="364680"/>
          </a:xfrm>
          <a:prstGeom prst="rect">
            <a:avLst/>
          </a:prstGeom>
        </p:spPr>
        <p:txBody>
          <a:bodyPr anchor="ctr"/>
          <a:lstStyle/>
          <a:p>
            <a:pPr marL="215999" indent="-215999" algn="ctr">
              <a:spcBef>
                <a:spcPts val="241"/>
              </a:spcBef>
              <a:buClr>
                <a:srgbClr val="C0504D"/>
              </a:buClr>
              <a:buSzPct val="70000"/>
              <a:buFont typeface="Wingdings" charset="2"/>
              <a:buChar char=""/>
            </a:pPr>
            <a:r>
              <a:rPr lang="el-GR" sz="1200" spc="-1">
                <a:solidFill>
                  <a:srgbClr val="8B8B8B"/>
                </a:solidFill>
              </a:rPr>
              <a:t>Προσθήκη υποσέλιδου</a:t>
            </a:r>
            <a:endParaRPr lang="el-GR" sz="1200" spc="-1">
              <a:latin typeface="Times New Roman"/>
            </a:endParaRPr>
          </a:p>
        </p:txBody>
      </p:sp>
      <p:sp>
        <p:nvSpPr>
          <p:cNvPr id="86" name="PlaceHolder 5"/>
          <p:cNvSpPr>
            <a:spLocks noGrp="1"/>
          </p:cNvSpPr>
          <p:nvPr>
            <p:ph type="sldNum"/>
          </p:nvPr>
        </p:nvSpPr>
        <p:spPr>
          <a:xfrm>
            <a:off x="7099170" y="6356520"/>
            <a:ext cx="2311140" cy="364680"/>
          </a:xfrm>
          <a:prstGeom prst="rect">
            <a:avLst/>
          </a:prstGeom>
        </p:spPr>
        <p:txBody>
          <a:bodyPr anchor="ctr"/>
          <a:lstStyle/>
          <a:p>
            <a:pPr marL="215999" indent="-215999" algn="r">
              <a:spcBef>
                <a:spcPts val="241"/>
              </a:spcBef>
              <a:buClr>
                <a:srgbClr val="C0504D"/>
              </a:buClr>
              <a:buSzPct val="70000"/>
              <a:buFont typeface="Wingdings" charset="2"/>
              <a:buChar char=""/>
            </a:pPr>
            <a:fld id="{F4E324A5-3393-4D77-BD8B-A30D8DC73286}" type="slidenum">
              <a:rPr lang="el-GR" sz="1200" spc="-1" smtClean="0">
                <a:solidFill>
                  <a:srgbClr val="8B8B8B"/>
                </a:solidFill>
              </a:rPr>
              <a:pPr marL="215999" indent="-215999" algn="r">
                <a:spcBef>
                  <a:spcPts val="241"/>
                </a:spcBef>
                <a:buClr>
                  <a:srgbClr val="C0504D"/>
                </a:buClr>
                <a:buSzPct val="70000"/>
                <a:buFont typeface="Wingdings" charset="2"/>
                <a:buChar char=""/>
              </a:pPr>
              <a:t>‹#›</a:t>
            </a:fld>
            <a:endParaRPr lang="el-GR" sz="1200" spc="-1">
              <a:latin typeface="Times New Roman"/>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39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343080" indent="-342720" algn="l" defTabSz="914395" rtl="0" eaLnBrk="1" latinLnBrk="0" hangingPunct="1">
        <a:lnSpc>
          <a:spcPct val="100000"/>
        </a:lnSpc>
        <a:spcBef>
          <a:spcPts val="641"/>
        </a:spcBef>
        <a:buClr>
          <a:srgbClr val="000000"/>
        </a:buClr>
        <a:buFont typeface="Arial"/>
        <a:buChar char="•"/>
        <a:defRPr sz="2800" kern="1200">
          <a:solidFill>
            <a:schemeClr val="tx1"/>
          </a:solidFill>
          <a:latin typeface="+mn-lt"/>
          <a:ea typeface="+mn-ea"/>
          <a:cs typeface="+mn-cs"/>
        </a:defRPr>
      </a:lvl1pPr>
      <a:lvl2pPr marL="685796" indent="-228598" algn="l" defTabSz="914395"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93" indent="-228598" algn="l" defTabSz="91439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91"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88"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85"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83"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80"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77"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95" rtl="0" eaLnBrk="1" latinLnBrk="0" hangingPunct="1">
        <a:defRPr sz="1800" kern="1200">
          <a:solidFill>
            <a:schemeClr val="tx1"/>
          </a:solidFill>
          <a:latin typeface="+mn-lt"/>
          <a:ea typeface="+mn-ea"/>
          <a:cs typeface="+mn-cs"/>
        </a:defRPr>
      </a:lvl1pPr>
      <a:lvl2pPr marL="457198" algn="l" defTabSz="914395" rtl="0" eaLnBrk="1" latinLnBrk="0" hangingPunct="1">
        <a:defRPr sz="1800" kern="1200">
          <a:solidFill>
            <a:schemeClr val="tx1"/>
          </a:solidFill>
          <a:latin typeface="+mn-lt"/>
          <a:ea typeface="+mn-ea"/>
          <a:cs typeface="+mn-cs"/>
        </a:defRPr>
      </a:lvl2pPr>
      <a:lvl3pPr marL="914395" algn="l" defTabSz="914395" rtl="0" eaLnBrk="1" latinLnBrk="0" hangingPunct="1">
        <a:defRPr sz="1800" kern="1200">
          <a:solidFill>
            <a:schemeClr val="tx1"/>
          </a:solidFill>
          <a:latin typeface="+mn-lt"/>
          <a:ea typeface="+mn-ea"/>
          <a:cs typeface="+mn-cs"/>
        </a:defRPr>
      </a:lvl3pPr>
      <a:lvl4pPr marL="1371592" algn="l" defTabSz="914395" rtl="0" eaLnBrk="1" latinLnBrk="0" hangingPunct="1">
        <a:defRPr sz="1800" kern="1200">
          <a:solidFill>
            <a:schemeClr val="tx1"/>
          </a:solidFill>
          <a:latin typeface="+mn-lt"/>
          <a:ea typeface="+mn-ea"/>
          <a:cs typeface="+mn-cs"/>
        </a:defRPr>
      </a:lvl4pPr>
      <a:lvl5pPr marL="1828789" algn="l" defTabSz="914395" rtl="0" eaLnBrk="1" latinLnBrk="0" hangingPunct="1">
        <a:defRPr sz="1800" kern="1200">
          <a:solidFill>
            <a:schemeClr val="tx1"/>
          </a:solidFill>
          <a:latin typeface="+mn-lt"/>
          <a:ea typeface="+mn-ea"/>
          <a:cs typeface="+mn-cs"/>
        </a:defRPr>
      </a:lvl5pPr>
      <a:lvl6pPr marL="2285987" algn="l" defTabSz="914395" rtl="0" eaLnBrk="1" latinLnBrk="0" hangingPunct="1">
        <a:defRPr sz="1800" kern="1200">
          <a:solidFill>
            <a:schemeClr val="tx1"/>
          </a:solidFill>
          <a:latin typeface="+mn-lt"/>
          <a:ea typeface="+mn-ea"/>
          <a:cs typeface="+mn-cs"/>
        </a:defRPr>
      </a:lvl6pPr>
      <a:lvl7pPr marL="2743185" algn="l" defTabSz="914395" rtl="0" eaLnBrk="1" latinLnBrk="0" hangingPunct="1">
        <a:defRPr sz="1800" kern="1200">
          <a:solidFill>
            <a:schemeClr val="tx1"/>
          </a:solidFill>
          <a:latin typeface="+mn-lt"/>
          <a:ea typeface="+mn-ea"/>
          <a:cs typeface="+mn-cs"/>
        </a:defRPr>
      </a:lvl7pPr>
      <a:lvl8pPr marL="3200381" algn="l" defTabSz="914395" rtl="0" eaLnBrk="1" latinLnBrk="0" hangingPunct="1">
        <a:defRPr sz="1800" kern="1200">
          <a:solidFill>
            <a:schemeClr val="tx1"/>
          </a:solidFill>
          <a:latin typeface="+mn-lt"/>
          <a:ea typeface="+mn-ea"/>
          <a:cs typeface="+mn-cs"/>
        </a:defRPr>
      </a:lvl8pPr>
      <a:lvl9pPr marL="3657579" algn="l" defTabSz="914395"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EEECE1"/>
        </a:solidFill>
        <a:effectLst/>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495300" y="274680"/>
            <a:ext cx="8915010" cy="1142640"/>
          </a:xfrm>
          <a:prstGeom prst="rect">
            <a:avLst/>
          </a:prstGeom>
        </p:spPr>
        <p:txBody>
          <a:bodyPr anchor="ctr"/>
          <a:lstStyle/>
          <a:p>
            <a:pPr algn="ctr">
              <a:lnSpc>
                <a:spcPct val="100000"/>
              </a:lnSpc>
            </a:pPr>
            <a:r>
              <a:rPr lang="el-GR" sz="4400" b="0" strike="noStrike" spc="-1">
                <a:solidFill>
                  <a:srgbClr val="000000"/>
                </a:solidFill>
                <a:latin typeface="Calibri"/>
              </a:rPr>
              <a:t>Kλικ για επεξεργασία του τίτλου</a:t>
            </a:r>
            <a:endParaRPr lang="el-GR" sz="4400" b="0" strike="noStrike" spc="-1">
              <a:solidFill>
                <a:srgbClr val="000000"/>
              </a:solidFill>
              <a:latin typeface="Arial"/>
            </a:endParaRPr>
          </a:p>
        </p:txBody>
      </p:sp>
      <p:sp>
        <p:nvSpPr>
          <p:cNvPr id="124" name="PlaceHolder 2"/>
          <p:cNvSpPr>
            <a:spLocks noGrp="1"/>
          </p:cNvSpPr>
          <p:nvPr>
            <p:ph type="dt"/>
          </p:nvPr>
        </p:nvSpPr>
        <p:spPr>
          <a:xfrm>
            <a:off x="495300" y="6356520"/>
            <a:ext cx="2311140" cy="364680"/>
          </a:xfrm>
          <a:prstGeom prst="rect">
            <a:avLst/>
          </a:prstGeom>
        </p:spPr>
        <p:txBody>
          <a:bodyPr anchor="ctr"/>
          <a:lstStyle/>
          <a:p>
            <a:pPr marL="215999" indent="-215999">
              <a:spcBef>
                <a:spcPts val="241"/>
              </a:spcBef>
              <a:buClr>
                <a:srgbClr val="C0504D"/>
              </a:buClr>
              <a:buSzPct val="70000"/>
              <a:buFont typeface="Wingdings" charset="2"/>
              <a:buChar char=""/>
            </a:pPr>
            <a:fld id="{93B56A0B-4EE8-4A97-B695-333ACA823D5E}" type="datetime1">
              <a:rPr lang="el-GR" sz="1200" spc="-1" smtClean="0">
                <a:solidFill>
                  <a:srgbClr val="8B8B8B"/>
                </a:solidFill>
              </a:rPr>
              <a:pPr marL="215999" indent="-215999">
                <a:spcBef>
                  <a:spcPts val="241"/>
                </a:spcBef>
                <a:buClr>
                  <a:srgbClr val="C0504D"/>
                </a:buClr>
                <a:buSzPct val="70000"/>
                <a:buFont typeface="Wingdings" charset="2"/>
                <a:buChar char=""/>
              </a:pPr>
              <a:t>26/1/2026</a:t>
            </a:fld>
            <a:endParaRPr lang="el-GR" sz="1200" spc="-1">
              <a:latin typeface="Times New Roman"/>
            </a:endParaRPr>
          </a:p>
        </p:txBody>
      </p:sp>
      <p:sp>
        <p:nvSpPr>
          <p:cNvPr id="125" name="PlaceHolder 3"/>
          <p:cNvSpPr>
            <a:spLocks noGrp="1"/>
          </p:cNvSpPr>
          <p:nvPr>
            <p:ph type="ftr"/>
          </p:nvPr>
        </p:nvSpPr>
        <p:spPr>
          <a:xfrm>
            <a:off x="3384420" y="6356520"/>
            <a:ext cx="3136380" cy="364680"/>
          </a:xfrm>
          <a:prstGeom prst="rect">
            <a:avLst/>
          </a:prstGeom>
        </p:spPr>
        <p:txBody>
          <a:bodyPr anchor="ctr"/>
          <a:lstStyle/>
          <a:p>
            <a:pPr marL="215999" indent="-215999" algn="ctr">
              <a:spcBef>
                <a:spcPts val="241"/>
              </a:spcBef>
              <a:buClr>
                <a:srgbClr val="C0504D"/>
              </a:buClr>
              <a:buSzPct val="70000"/>
              <a:buFont typeface="Wingdings" charset="2"/>
              <a:buChar char=""/>
            </a:pPr>
            <a:r>
              <a:rPr lang="el-GR" sz="1200" spc="-1">
                <a:solidFill>
                  <a:srgbClr val="8B8B8B"/>
                </a:solidFill>
              </a:rPr>
              <a:t>Προσθήκη υποσέλιδου</a:t>
            </a:r>
            <a:endParaRPr lang="el-GR" sz="1200" spc="-1">
              <a:latin typeface="Times New Roman"/>
            </a:endParaRPr>
          </a:p>
        </p:txBody>
      </p:sp>
      <p:sp>
        <p:nvSpPr>
          <p:cNvPr id="126" name="PlaceHolder 4"/>
          <p:cNvSpPr>
            <a:spLocks noGrp="1"/>
          </p:cNvSpPr>
          <p:nvPr>
            <p:ph type="sldNum"/>
          </p:nvPr>
        </p:nvSpPr>
        <p:spPr>
          <a:xfrm>
            <a:off x="7099170" y="6356520"/>
            <a:ext cx="2311140" cy="364680"/>
          </a:xfrm>
          <a:prstGeom prst="rect">
            <a:avLst/>
          </a:prstGeom>
        </p:spPr>
        <p:txBody>
          <a:bodyPr anchor="ctr"/>
          <a:lstStyle/>
          <a:p>
            <a:pPr marL="215999" indent="-215999" algn="r">
              <a:spcBef>
                <a:spcPts val="241"/>
              </a:spcBef>
              <a:buClr>
                <a:srgbClr val="C0504D"/>
              </a:buClr>
              <a:buSzPct val="70000"/>
              <a:buFont typeface="Wingdings" charset="2"/>
              <a:buChar char=""/>
            </a:pPr>
            <a:fld id="{E02C3D94-D806-497B-8A32-5A3DFBBD253C}" type="slidenum">
              <a:rPr lang="el-GR" sz="1200" spc="-1" smtClean="0">
                <a:solidFill>
                  <a:srgbClr val="8B8B8B"/>
                </a:solidFill>
              </a:rPr>
              <a:pPr marL="215999" indent="-215999" algn="r">
                <a:spcBef>
                  <a:spcPts val="241"/>
                </a:spcBef>
                <a:buClr>
                  <a:srgbClr val="C0504D"/>
                </a:buClr>
                <a:buSzPct val="70000"/>
                <a:buFont typeface="Wingdings" charset="2"/>
                <a:buChar char=""/>
              </a:pPr>
              <a:t>‹#›</a:t>
            </a:fld>
            <a:endParaRPr lang="el-GR" sz="1200" spc="-1">
              <a:latin typeface="Times New Roman"/>
            </a:endParaRPr>
          </a:p>
        </p:txBody>
      </p:sp>
      <p:sp>
        <p:nvSpPr>
          <p:cNvPr id="127" name="PlaceHolder 5"/>
          <p:cNvSpPr>
            <a:spLocks noGrp="1"/>
          </p:cNvSpPr>
          <p:nvPr>
            <p:ph type="body"/>
          </p:nvPr>
        </p:nvSpPr>
        <p:spPr>
          <a:xfrm>
            <a:off x="495300" y="1604520"/>
            <a:ext cx="891501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solidFill>
                  <a:srgbClr val="000000"/>
                </a:solidFill>
                <a:latin typeface="Calibri"/>
              </a:rPr>
              <a:t>Πατήστε για επεξεργασία της μορφής κειμένου διάρθρωσης</a:t>
            </a:r>
          </a:p>
          <a:p>
            <a:pPr marL="863995" lvl="1" indent="-323998">
              <a:spcBef>
                <a:spcPts val="1134"/>
              </a:spcBef>
              <a:buClr>
                <a:srgbClr val="000000"/>
              </a:buClr>
              <a:buSzPct val="75000"/>
              <a:buFont typeface="Symbol" charset="2"/>
              <a:buChar char=""/>
            </a:pPr>
            <a:r>
              <a:rPr lang="el-GR" sz="2400" b="0" strike="noStrike" spc="-1">
                <a:solidFill>
                  <a:srgbClr val="000000"/>
                </a:solidFill>
                <a:latin typeface="Calibri"/>
              </a:rPr>
              <a:t>Δεύτερο επίπεδο διάρθρωσης</a:t>
            </a:r>
          </a:p>
          <a:p>
            <a:pPr marL="1295993" lvl="2" indent="-287998">
              <a:spcBef>
                <a:spcPts val="850"/>
              </a:spcBef>
              <a:buClr>
                <a:srgbClr val="000000"/>
              </a:buClr>
              <a:buSzPct val="45000"/>
              <a:buFont typeface="Wingdings" charset="2"/>
              <a:buChar char=""/>
            </a:pPr>
            <a:r>
              <a:rPr lang="el-GR" sz="2000" b="0" strike="noStrike" spc="-1">
                <a:solidFill>
                  <a:srgbClr val="000000"/>
                </a:solidFill>
                <a:latin typeface="Calibri"/>
              </a:rPr>
              <a:t>Τρίτο επίπεδο διάρθρωσης</a:t>
            </a:r>
          </a:p>
          <a:p>
            <a:pPr marL="1727990" lvl="3" indent="-215999">
              <a:spcBef>
                <a:spcPts val="567"/>
              </a:spcBef>
              <a:buClr>
                <a:srgbClr val="000000"/>
              </a:buClr>
              <a:buSzPct val="75000"/>
              <a:buFont typeface="Symbol" charset="2"/>
              <a:buChar char=""/>
            </a:pPr>
            <a:r>
              <a:rPr lang="el-GR" sz="2000" b="0" strike="noStrike" spc="-1">
                <a:solidFill>
                  <a:srgbClr val="000000"/>
                </a:solidFill>
                <a:latin typeface="Calibri"/>
              </a:rPr>
              <a:t>Τέταρτο επίπεδο διάρθρωσης</a:t>
            </a:r>
          </a:p>
          <a:p>
            <a:pPr marL="2159988" lvl="4" indent="-215999">
              <a:spcBef>
                <a:spcPts val="283"/>
              </a:spcBef>
              <a:buClr>
                <a:srgbClr val="000000"/>
              </a:buClr>
              <a:buSzPct val="45000"/>
              <a:buFont typeface="Wingdings" charset="2"/>
              <a:buChar char=""/>
            </a:pPr>
            <a:r>
              <a:rPr lang="el-GR" sz="2000" b="0" strike="noStrike" spc="-1">
                <a:solidFill>
                  <a:srgbClr val="000000"/>
                </a:solidFill>
                <a:latin typeface="Calibri"/>
              </a:rPr>
              <a:t>Πέμπτο επίπεδο διάρθρωσης</a:t>
            </a:r>
          </a:p>
          <a:p>
            <a:pPr marL="2591985" lvl="5" indent="-215999">
              <a:spcBef>
                <a:spcPts val="283"/>
              </a:spcBef>
              <a:buClr>
                <a:srgbClr val="000000"/>
              </a:buClr>
              <a:buSzPct val="45000"/>
              <a:buFont typeface="Wingdings" charset="2"/>
              <a:buChar char=""/>
            </a:pPr>
            <a:r>
              <a:rPr lang="el-GR" sz="2000" b="0" strike="noStrike" spc="-1">
                <a:solidFill>
                  <a:srgbClr val="000000"/>
                </a:solidFill>
                <a:latin typeface="Calibri"/>
              </a:rPr>
              <a:t>Έκτο επίπεδο διάρθρωσης</a:t>
            </a:r>
          </a:p>
          <a:p>
            <a:pPr marL="3023982" lvl="6" indent="-215999">
              <a:spcBef>
                <a:spcPts val="283"/>
              </a:spcBef>
              <a:buClr>
                <a:srgbClr val="000000"/>
              </a:buClr>
              <a:buSzPct val="45000"/>
              <a:buFont typeface="Wingdings" charset="2"/>
              <a:buChar char=""/>
            </a:pPr>
            <a:r>
              <a:rPr lang="el-GR" sz="2000" b="0" strike="noStrike" spc="-1">
                <a:solidFill>
                  <a:srgbClr val="000000"/>
                </a:solidFill>
                <a:latin typeface="Calibri"/>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Lst>
  <p:txStyles>
    <p:titleStyle>
      <a:lvl1pPr algn="l" defTabSz="91439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395"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796" indent="-228598" algn="l" defTabSz="914395"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93" indent="-228598" algn="l" defTabSz="91439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91"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88"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85"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83"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80"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77" indent="-228598"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95" rtl="0" eaLnBrk="1" latinLnBrk="0" hangingPunct="1">
        <a:defRPr sz="1800" kern="1200">
          <a:solidFill>
            <a:schemeClr val="tx1"/>
          </a:solidFill>
          <a:latin typeface="+mn-lt"/>
          <a:ea typeface="+mn-ea"/>
          <a:cs typeface="+mn-cs"/>
        </a:defRPr>
      </a:lvl1pPr>
      <a:lvl2pPr marL="457198" algn="l" defTabSz="914395" rtl="0" eaLnBrk="1" latinLnBrk="0" hangingPunct="1">
        <a:defRPr sz="1800" kern="1200">
          <a:solidFill>
            <a:schemeClr val="tx1"/>
          </a:solidFill>
          <a:latin typeface="+mn-lt"/>
          <a:ea typeface="+mn-ea"/>
          <a:cs typeface="+mn-cs"/>
        </a:defRPr>
      </a:lvl2pPr>
      <a:lvl3pPr marL="914395" algn="l" defTabSz="914395" rtl="0" eaLnBrk="1" latinLnBrk="0" hangingPunct="1">
        <a:defRPr sz="1800" kern="1200">
          <a:solidFill>
            <a:schemeClr val="tx1"/>
          </a:solidFill>
          <a:latin typeface="+mn-lt"/>
          <a:ea typeface="+mn-ea"/>
          <a:cs typeface="+mn-cs"/>
        </a:defRPr>
      </a:lvl3pPr>
      <a:lvl4pPr marL="1371592" algn="l" defTabSz="914395" rtl="0" eaLnBrk="1" latinLnBrk="0" hangingPunct="1">
        <a:defRPr sz="1800" kern="1200">
          <a:solidFill>
            <a:schemeClr val="tx1"/>
          </a:solidFill>
          <a:latin typeface="+mn-lt"/>
          <a:ea typeface="+mn-ea"/>
          <a:cs typeface="+mn-cs"/>
        </a:defRPr>
      </a:lvl4pPr>
      <a:lvl5pPr marL="1828789" algn="l" defTabSz="914395" rtl="0" eaLnBrk="1" latinLnBrk="0" hangingPunct="1">
        <a:defRPr sz="1800" kern="1200">
          <a:solidFill>
            <a:schemeClr val="tx1"/>
          </a:solidFill>
          <a:latin typeface="+mn-lt"/>
          <a:ea typeface="+mn-ea"/>
          <a:cs typeface="+mn-cs"/>
        </a:defRPr>
      </a:lvl5pPr>
      <a:lvl6pPr marL="2285987" algn="l" defTabSz="914395" rtl="0" eaLnBrk="1" latinLnBrk="0" hangingPunct="1">
        <a:defRPr sz="1800" kern="1200">
          <a:solidFill>
            <a:schemeClr val="tx1"/>
          </a:solidFill>
          <a:latin typeface="+mn-lt"/>
          <a:ea typeface="+mn-ea"/>
          <a:cs typeface="+mn-cs"/>
        </a:defRPr>
      </a:lvl6pPr>
      <a:lvl7pPr marL="2743185" algn="l" defTabSz="914395" rtl="0" eaLnBrk="1" latinLnBrk="0" hangingPunct="1">
        <a:defRPr sz="1800" kern="1200">
          <a:solidFill>
            <a:schemeClr val="tx1"/>
          </a:solidFill>
          <a:latin typeface="+mn-lt"/>
          <a:ea typeface="+mn-ea"/>
          <a:cs typeface="+mn-cs"/>
        </a:defRPr>
      </a:lvl7pPr>
      <a:lvl8pPr marL="3200381" algn="l" defTabSz="914395" rtl="0" eaLnBrk="1" latinLnBrk="0" hangingPunct="1">
        <a:defRPr sz="1800" kern="1200">
          <a:solidFill>
            <a:schemeClr val="tx1"/>
          </a:solidFill>
          <a:latin typeface="+mn-lt"/>
          <a:ea typeface="+mn-ea"/>
          <a:cs typeface="+mn-cs"/>
        </a:defRPr>
      </a:lvl8pPr>
      <a:lvl9pPr marL="3657579" algn="l" defTabSz="91439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9.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extShape 1"/>
          <p:cNvSpPr txBox="1"/>
          <p:nvPr/>
        </p:nvSpPr>
        <p:spPr>
          <a:xfrm>
            <a:off x="1066980" y="4067670"/>
            <a:ext cx="7772040" cy="1583640"/>
          </a:xfrm>
          <a:prstGeom prst="rect">
            <a:avLst/>
          </a:prstGeom>
          <a:noFill/>
          <a:ln>
            <a:noFill/>
          </a:ln>
        </p:spPr>
        <p:txBody>
          <a:bodyPr anchor="ctr">
            <a:normAutofit fontScale="77500" lnSpcReduction="20000"/>
          </a:bodyPr>
          <a:lstStyle/>
          <a:p>
            <a:pPr algn="ctr">
              <a:lnSpc>
                <a:spcPct val="150000"/>
              </a:lnSpc>
            </a:pPr>
            <a:r>
              <a:rPr lang="el-GR" sz="3600" b="1" spc="-1" dirty="0">
                <a:solidFill>
                  <a:schemeClr val="tx1">
                    <a:lumMod val="85000"/>
                    <a:lumOff val="15000"/>
                  </a:schemeClr>
                </a:solidFill>
                <a:latin typeface="Arial"/>
              </a:rPr>
              <a:t>Τ</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Ε</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Χ</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Ν</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Ι</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Κ</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Ο </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 Π</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Ρ</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Ο</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Γ</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Ρ</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Α</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Μ</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Μ</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Α </a:t>
            </a:r>
            <a:endParaRPr lang="en-US" sz="3600" b="1" spc="-1" dirty="0">
              <a:solidFill>
                <a:schemeClr val="tx1">
                  <a:lumMod val="85000"/>
                  <a:lumOff val="15000"/>
                </a:schemeClr>
              </a:solidFill>
              <a:latin typeface="Arial"/>
            </a:endParaRPr>
          </a:p>
          <a:p>
            <a:pPr algn="ctr">
              <a:lnSpc>
                <a:spcPct val="150000"/>
              </a:lnSpc>
            </a:pPr>
            <a:r>
              <a:rPr lang="el-GR" sz="3600" b="1" spc="-1" dirty="0">
                <a:solidFill>
                  <a:schemeClr val="tx1">
                    <a:lumMod val="85000"/>
                    <a:lumOff val="15000"/>
                  </a:schemeClr>
                </a:solidFill>
                <a:latin typeface="Arial"/>
              </a:rPr>
              <a:t>Ο</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Ι</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Κ</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Ο</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Ν</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Ο</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Μ</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Ι</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Κ</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Ο</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Υ</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  </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Ε</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Τ</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Ο</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Υ</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Σ</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  </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2</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0</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2</a:t>
            </a:r>
            <a:r>
              <a:rPr lang="en-US" sz="3600" b="1" spc="-1" dirty="0">
                <a:solidFill>
                  <a:schemeClr val="tx1">
                    <a:lumMod val="85000"/>
                    <a:lumOff val="15000"/>
                  </a:schemeClr>
                </a:solidFill>
                <a:latin typeface="Arial"/>
              </a:rPr>
              <a:t> </a:t>
            </a:r>
            <a:r>
              <a:rPr lang="el-GR" sz="3600" b="1" spc="-1" dirty="0">
                <a:solidFill>
                  <a:schemeClr val="tx1">
                    <a:lumMod val="85000"/>
                    <a:lumOff val="15000"/>
                  </a:schemeClr>
                </a:solidFill>
                <a:latin typeface="Arial"/>
              </a:rPr>
              <a:t>6</a:t>
            </a:r>
          </a:p>
        </p:txBody>
      </p:sp>
      <p:pic>
        <p:nvPicPr>
          <p:cNvPr id="171" name="Εικόνα 5"/>
          <p:cNvPicPr/>
          <p:nvPr/>
        </p:nvPicPr>
        <p:blipFill>
          <a:blip r:embed="rId3" cstate="print"/>
          <a:stretch/>
        </p:blipFill>
        <p:spPr>
          <a:xfrm>
            <a:off x="4039381" y="788313"/>
            <a:ext cx="1827238" cy="2512615"/>
          </a:xfrm>
          <a:prstGeom prst="rect">
            <a:avLst/>
          </a:prstGeom>
          <a:ln>
            <a:noFill/>
          </a:ln>
        </p:spPr>
      </p:pic>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1">
            <a:extLst>
              <a:ext uri="{FF2B5EF4-FFF2-40B4-BE49-F238E27FC236}">
                <a16:creationId xmlns="" xmlns:a16="http://schemas.microsoft.com/office/drawing/2014/main" id="{C2A2BAC5-2EC1-412D-A34F-D48B3D908F1A}"/>
              </a:ext>
            </a:extLst>
          </p:cNvPr>
          <p:cNvGraphicFramePr/>
          <p:nvPr>
            <p:extLst>
              <p:ext uri="{D42A27DB-BD31-4B8C-83A1-F6EECF244321}">
                <p14:modId xmlns="" xmlns:p14="http://schemas.microsoft.com/office/powerpoint/2010/main" val="2397957281"/>
              </p:ext>
            </p:extLst>
          </p:nvPr>
        </p:nvGraphicFramePr>
        <p:xfrm>
          <a:off x="0" y="2"/>
          <a:ext cx="9906000" cy="6885744"/>
        </p:xfrm>
        <a:graphic>
          <a:graphicData uri="http://schemas.openxmlformats.org/drawingml/2006/table">
            <a:tbl>
              <a:tblPr/>
              <a:tblGrid>
                <a:gridCol w="7219406">
                  <a:extLst>
                    <a:ext uri="{9D8B030D-6E8A-4147-A177-3AD203B41FA5}">
                      <a16:colId xmlns="" xmlns:a16="http://schemas.microsoft.com/office/drawing/2014/main" val="20000"/>
                    </a:ext>
                  </a:extLst>
                </a:gridCol>
                <a:gridCol w="1739287">
                  <a:extLst>
                    <a:ext uri="{9D8B030D-6E8A-4147-A177-3AD203B41FA5}">
                      <a16:colId xmlns="" xmlns:a16="http://schemas.microsoft.com/office/drawing/2014/main" val="20001"/>
                    </a:ext>
                  </a:extLst>
                </a:gridCol>
                <a:gridCol w="947307">
                  <a:extLst>
                    <a:ext uri="{9D8B030D-6E8A-4147-A177-3AD203B41FA5}">
                      <a16:colId xmlns="" xmlns:a16="http://schemas.microsoft.com/office/drawing/2014/main" val="20002"/>
                    </a:ext>
                  </a:extLst>
                </a:gridCol>
              </a:tblGrid>
              <a:tr h="949960">
                <a:tc>
                  <a:txBody>
                    <a:bodyPr/>
                    <a:lstStyle/>
                    <a:p>
                      <a:pPr marL="180975" indent="0" algn="l">
                        <a:lnSpc>
                          <a:spcPct val="100000"/>
                        </a:lnSpc>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ΔΑΠΑΝΕΣ ΚΑΤΑΣΚΕΥΗΣ ΚΤΙΡΙΩΝ, ΕΡΓΩΝ ΙΔΙΟΚΤΗΣΙΑΣ ΔΗΜΟΥ</a:t>
                      </a:r>
                      <a:r>
                        <a:rPr lang="en-US"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(731)</a:t>
                      </a: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n-US"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180975" indent="0" algn="l">
                        <a:lnSpc>
                          <a:spcPct val="100000"/>
                        </a:lnSpc>
                      </a:pPr>
                      <a:r>
                        <a:rPr lang="el-GR" sz="18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(κατασκευή - επισκευή αγωγών ομβρίων, αποχετεύσεων και αντιπλημμυρικά έργα)</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EEECE1"/>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6.713.158,44</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EEECE1"/>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15,98%</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EEECE1"/>
                    </a:solidFill>
                  </a:tcPr>
                </a:tc>
                <a:extLst>
                  <a:ext uri="{0D108BD9-81ED-4DB2-BD59-A6C34878D82A}">
                    <a16:rowId xmlns="" xmlns:a16="http://schemas.microsoft.com/office/drawing/2014/main" val="10000"/>
                  </a:ext>
                </a:extLst>
              </a:tr>
              <a:tr h="1519935">
                <a:tc>
                  <a:txBody>
                    <a:bodyPr/>
                    <a:lstStyle/>
                    <a:p>
                      <a:pPr marL="180975" indent="0" algn="l">
                        <a:lnSpc>
                          <a:spcPct val="100000"/>
                        </a:lnSpc>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ΔΑΠΑΝΕΣ ΚΑΤΑΣΚΕΥΗΣ ΠΑΓΙΩΝ (ΜΟΝΙΜΩΝ) ΕΓΚΑΤΑΣΤΑΣΕΩΝ ΚΟΙΝΗΣ ΧΡΗΣΗΣ </a:t>
                      </a:r>
                      <a:r>
                        <a:rPr lang="en-US"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(732)</a:t>
                      </a:r>
                      <a:endPar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180975" indent="0" algn="l">
                        <a:lnSpc>
                          <a:spcPct val="100000"/>
                        </a:lnSpc>
                      </a:pPr>
                      <a:r>
                        <a:rPr lang="el-GR" sz="18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(ασφαλτοστρώσεις - διαμορφώσεις - διανοίξεις οδών,  Έργα Συντήρησης  Κοιμητηρίου, διαμόρφωση  πλατειών, κοινοχρήστων χώρων και χώρων άθλησης)</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BEBDB4"/>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23.912.065,84</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BEBDB4"/>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56,91%</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BEBDB4"/>
                    </a:solidFill>
                  </a:tcPr>
                </a:tc>
                <a:extLst>
                  <a:ext uri="{0D108BD9-81ED-4DB2-BD59-A6C34878D82A}">
                    <a16:rowId xmlns="" xmlns:a16="http://schemas.microsoft.com/office/drawing/2014/main" val="10001"/>
                  </a:ext>
                </a:extLst>
              </a:tr>
              <a:tr h="1757915">
                <a:tc>
                  <a:txBody>
                    <a:bodyPr/>
                    <a:lstStyle/>
                    <a:p>
                      <a:pPr marL="180975" indent="0" algn="l">
                        <a:lnSpc>
                          <a:spcPct val="100000"/>
                        </a:lnSpc>
                        <a:tabLst>
                          <a:tab pos="180975" algn="l"/>
                        </a:tabLs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ΕΠΙΣΚΕΥΕΣ ΚΑΙ ΣΥΝΤΗΡΗΣΕΙΣ ΠΑΓΙΩΝ ΕΓΚΑΤΑΣΤΑΣΕΩΝ ΚΟΙΝΗΣ ΧΡΗΣΗΣ</a:t>
                      </a:r>
                      <a:r>
                        <a:rPr lang="en-US"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(733)</a:t>
                      </a: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p>
                    <a:p>
                      <a:pPr marL="180975" indent="0" algn="l">
                        <a:lnSpc>
                          <a:spcPct val="100000"/>
                        </a:lnSpc>
                        <a:tabLst>
                          <a:tab pos="180975" algn="l"/>
                        </a:tabLst>
                      </a:pPr>
                      <a:r>
                        <a:rPr lang="el-GR" sz="18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(συντήρηση - επισκευή - ανακατασκευή οδών, πεζοδρόμων &amp; πεζοδρομίων, φρεατίων, οδοφωτισμού, συντήρηση - επισκευή δημοτικών παιδικών σταθμών,  αθλητικών χώρων, δημοτικών κτιρίων, Σχολείων, παιδικών χαρών και κοινοχρήστων χώρων)</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EEECE1"/>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5.090.450,95</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EEECE1"/>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12,11%</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EEECE1"/>
                    </a:solidFill>
                  </a:tcPr>
                </a:tc>
                <a:extLst>
                  <a:ext uri="{0D108BD9-81ED-4DB2-BD59-A6C34878D82A}">
                    <a16:rowId xmlns="" xmlns:a16="http://schemas.microsoft.com/office/drawing/2014/main" val="10002"/>
                  </a:ext>
                </a:extLst>
              </a:tr>
              <a:tr h="1184075">
                <a:tc>
                  <a:txBody>
                    <a:bodyPr/>
                    <a:lstStyle/>
                    <a:p>
                      <a:pPr marL="180975" indent="0" algn="l">
                        <a:lnSpc>
                          <a:spcPct val="100000"/>
                        </a:lnSpc>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ΜΕΛΕΤΕΣ, ΕΡΕΥΝΕΣ ΚΑΙ ΠΕΙΡΑΜΑΤΙΚΕΣ ΕΡΓΑΣΙΕΣ </a:t>
                      </a:r>
                      <a:r>
                        <a:rPr lang="en-US"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(741)</a:t>
                      </a:r>
                    </a:p>
                    <a:p>
                      <a:pPr marL="180975" indent="0" algn="l">
                        <a:lnSpc>
                          <a:spcPct val="100000"/>
                        </a:lnSpc>
                      </a:pPr>
                      <a:r>
                        <a:rPr lang="el-GR" sz="18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(μελέτες περιβαλλοντικές, υδραυλικές, στατικές, πολεοδομικές, τοπογραφικές, αρχιτεκτονικές, φυτοτεχνικές, πυροπροστασίας κτλ.)</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BEBDB4"/>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976.048,06</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BEBDB4"/>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2,32%</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BEBDB4"/>
                    </a:solidFill>
                  </a:tcPr>
                </a:tc>
                <a:extLst>
                  <a:ext uri="{0D108BD9-81ED-4DB2-BD59-A6C34878D82A}">
                    <a16:rowId xmlns="" xmlns:a16="http://schemas.microsoft.com/office/drawing/2014/main" val="10003"/>
                  </a:ext>
                </a:extLst>
              </a:tr>
              <a:tr h="925219">
                <a:tc>
                  <a:txBody>
                    <a:bodyPr/>
                    <a:lstStyle/>
                    <a:p>
                      <a:pPr marL="180975" indent="0" algn="l">
                        <a:lnSpc>
                          <a:spcPct val="100000"/>
                        </a:lnSpc>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ΕΙΔΙΚΕΣ ΔΑΠΑΝΕΣ</a:t>
                      </a:r>
                      <a:r>
                        <a:rPr lang="en-US"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(742)</a:t>
                      </a: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p>
                    <a:p>
                      <a:pPr marL="180975" indent="0" algn="l">
                        <a:lnSpc>
                          <a:spcPct val="100000"/>
                        </a:lnSpc>
                      </a:pPr>
                      <a:r>
                        <a:rPr lang="el-GR" sz="18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(αποζημιώσεις επικειμένων και ρυμοτομούμενων επιφανειών &amp; από πράξεις αναλογισμού)</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EEECE1"/>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5.328.954,96</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EEECE1"/>
                    </a:solidFill>
                  </a:tcPr>
                </a:tc>
                <a:tc>
                  <a:txBody>
                    <a:bodyPr/>
                    <a:lstStyle/>
                    <a:p>
                      <a:pPr algn="r">
                        <a:lnSpc>
                          <a:spcPct val="100000"/>
                        </a:lnSpc>
                        <a:spcAft>
                          <a:spcPts val="799"/>
                        </a:spcAft>
                      </a:pPr>
                      <a:r>
                        <a:rPr lang="el-GR" sz="18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12,68%</a:t>
                      </a:r>
                      <a:endParaRPr lang="el-GR" sz="18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EEECE1"/>
                    </a:solidFill>
                  </a:tcPr>
                </a:tc>
                <a:extLst>
                  <a:ext uri="{0D108BD9-81ED-4DB2-BD59-A6C34878D82A}">
                    <a16:rowId xmlns="" xmlns:a16="http://schemas.microsoft.com/office/drawing/2014/main" val="10004"/>
                  </a:ext>
                </a:extLst>
              </a:tr>
              <a:tr h="520894">
                <a:tc>
                  <a:txBody>
                    <a:bodyPr/>
                    <a:lstStyle/>
                    <a:p>
                      <a:pPr marL="180975" indent="0" algn="l">
                        <a:lnSpc>
                          <a:spcPct val="150000"/>
                        </a:lnSpc>
                      </a:pPr>
                      <a:r>
                        <a:rPr lang="el-GR" sz="2000" b="1" strike="noStrike" spc="0" dirty="0">
                          <a:solidFill>
                            <a:srgbClr val="000000"/>
                          </a:solidFill>
                          <a:latin typeface="Calibri" panose="020F0502020204030204" pitchFamily="34" charset="0"/>
                          <a:ea typeface="Calibri" panose="020F0502020204030204" pitchFamily="34" charset="0"/>
                          <a:cs typeface="Calibri" panose="020F0502020204030204" pitchFamily="34" charset="0"/>
                        </a:rPr>
                        <a:t>ΣΥΝΟΛΟ ΓΙΑ ΤΟ Ο.Ε. 2026</a:t>
                      </a:r>
                      <a:endParaRPr lang="el-GR" sz="2000" b="0" strike="noStrike" spc="0"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BEBDB4"/>
                    </a:solidFill>
                  </a:tcPr>
                </a:tc>
                <a:tc>
                  <a:txBody>
                    <a:bodyPr/>
                    <a:lstStyle/>
                    <a:p>
                      <a:pPr algn="r">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42.020.678,25</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BEBDB4"/>
                    </a:solidFill>
                  </a:tcPr>
                </a:tc>
                <a:tc>
                  <a:txBody>
                    <a:bodyPr/>
                    <a:lstStyle/>
                    <a:p>
                      <a:pPr algn="r">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700" cmpd="sng">
                      <a:noFill/>
                      <a:prstDash val="solid"/>
                    </a:lnL>
                    <a:lnR w="12700" cmpd="sng">
                      <a:noFill/>
                      <a:prstDash val="solid"/>
                    </a:lnR>
                    <a:lnT w="12240">
                      <a:noFill/>
                    </a:lnT>
                    <a:lnB w="12240">
                      <a:noFill/>
                    </a:lnB>
                    <a:lnTlToBr w="12700" cmpd="sng">
                      <a:noFill/>
                      <a:prstDash val="solid"/>
                    </a:lnTlToBr>
                    <a:lnBlToTr w="12700" cmpd="sng">
                      <a:noFill/>
                      <a:prstDash val="solid"/>
                    </a:lnBlToTr>
                    <a:solidFill>
                      <a:srgbClr val="BEBDB4"/>
                    </a:solidFill>
                  </a:tcPr>
                </a:tc>
                <a:extLst>
                  <a:ext uri="{0D108BD9-81ED-4DB2-BD59-A6C34878D82A}">
                    <a16:rowId xmlns="" xmlns:a16="http://schemas.microsoft.com/office/drawing/2014/main" val="10005"/>
                  </a:ext>
                </a:extLst>
              </a:tr>
            </a:tbl>
          </a:graphicData>
        </a:graphic>
      </p:graphicFrame>
    </p:spTree>
    <p:extLst>
      <p:ext uri="{BB962C8B-B14F-4D97-AF65-F5344CB8AC3E}">
        <p14:creationId xmlns="" xmlns:p14="http://schemas.microsoft.com/office/powerpoint/2010/main" val="541753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 Θέση περιεχομένου"/>
          <p:cNvGraphicFramePr>
            <a:graphicFrameLocks noGrp="1"/>
          </p:cNvGraphicFramePr>
          <p:nvPr>
            <p:ph idx="1"/>
            <p:extLst>
              <p:ext uri="{D42A27DB-BD31-4B8C-83A1-F6EECF244321}">
                <p14:modId xmlns="" xmlns:p14="http://schemas.microsoft.com/office/powerpoint/2010/main" val="3088623537"/>
              </p:ext>
            </p:extLst>
          </p:nvPr>
        </p:nvGraphicFramePr>
        <p:xfrm>
          <a:off x="0" y="1600200"/>
          <a:ext cx="9906000" cy="5257800"/>
        </p:xfrm>
        <a:graphic>
          <a:graphicData uri="http://schemas.openxmlformats.org/drawingml/2006/chart">
            <c:chart xmlns:c="http://schemas.openxmlformats.org/drawingml/2006/chart" xmlns:r="http://schemas.openxmlformats.org/officeDocument/2006/relationships" r:id="rId2"/>
          </a:graphicData>
        </a:graphic>
      </p:graphicFrame>
      <p:sp>
        <p:nvSpPr>
          <p:cNvPr id="19" name="CustomShape 2">
            <a:extLst>
              <a:ext uri="{FF2B5EF4-FFF2-40B4-BE49-F238E27FC236}">
                <a16:creationId xmlns="" xmlns:a16="http://schemas.microsoft.com/office/drawing/2014/main" id="{5030471B-40CE-4B00-A50C-AAD309AD7591}"/>
              </a:ext>
            </a:extLst>
          </p:cNvPr>
          <p:cNvSpPr/>
          <p:nvPr/>
        </p:nvSpPr>
        <p:spPr>
          <a:xfrm>
            <a:off x="0" y="274680"/>
            <a:ext cx="9914708" cy="1142640"/>
          </a:xfrm>
          <a:prstGeom prst="rect">
            <a:avLst/>
          </a:prstGeom>
          <a:solidFill>
            <a:schemeClr val="bg2">
              <a:lumMod val="75000"/>
            </a:schemeClr>
          </a:solid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3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Γράφημα ανά κατηγορία δαπάνης </a:t>
            </a:r>
            <a:endParaRPr lang="el-GR" sz="3200" b="1" spc="-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2" name="3 - Θέση περιεχομένου"/>
          <p:cNvGraphicFramePr/>
          <p:nvPr>
            <p:extLst>
              <p:ext uri="{D42A27DB-BD31-4B8C-83A1-F6EECF244321}">
                <p14:modId xmlns="" xmlns:p14="http://schemas.microsoft.com/office/powerpoint/2010/main" val="1602061395"/>
              </p:ext>
            </p:extLst>
          </p:nvPr>
        </p:nvGraphicFramePr>
        <p:xfrm>
          <a:off x="381000" y="1590676"/>
          <a:ext cx="9144000" cy="5267325"/>
        </p:xfrm>
        <a:graphic>
          <a:graphicData uri="http://schemas.openxmlformats.org/drawingml/2006/chart">
            <c:chart xmlns:c="http://schemas.openxmlformats.org/drawingml/2006/chart" xmlns:r="http://schemas.openxmlformats.org/officeDocument/2006/relationships" r:id="rId2"/>
          </a:graphicData>
        </a:graphic>
      </p:graphicFrame>
      <p:sp>
        <p:nvSpPr>
          <p:cNvPr id="193" name="TextShape 1"/>
          <p:cNvSpPr txBox="1"/>
          <p:nvPr/>
        </p:nvSpPr>
        <p:spPr>
          <a:xfrm>
            <a:off x="0" y="274681"/>
            <a:ext cx="9914710" cy="1138195"/>
          </a:xfrm>
          <a:prstGeom prst="rect">
            <a:avLst/>
          </a:prstGeom>
          <a:solidFill>
            <a:srgbClr val="C4BD97"/>
          </a:solidFill>
          <a:ln>
            <a:noFill/>
          </a:ln>
        </p:spPr>
        <p:txBody>
          <a:bodyPr anchor="ctr"/>
          <a:lstStyle/>
          <a:p>
            <a:pPr algn="ctr">
              <a:lnSpc>
                <a:spcPct val="100000"/>
              </a:lnSpc>
            </a:pPr>
            <a:r>
              <a:rPr lang="el-GR" sz="3200" b="1" spc="-1" dirty="0">
                <a:solidFill>
                  <a:srgbClr val="000000"/>
                </a:solidFill>
                <a:latin typeface="Calibri"/>
              </a:rPr>
              <a:t> Σύγκριση ανά είδος δαπανών των ετών </a:t>
            </a:r>
          </a:p>
          <a:p>
            <a:pPr algn="ctr">
              <a:lnSpc>
                <a:spcPct val="100000"/>
              </a:lnSpc>
            </a:pPr>
            <a:r>
              <a:rPr lang="el-GR" sz="3200" b="1" spc="-1" dirty="0">
                <a:solidFill>
                  <a:srgbClr val="000000"/>
                </a:solidFill>
                <a:latin typeface="Calibri"/>
              </a:rPr>
              <a:t>2026 και 2025</a:t>
            </a:r>
            <a:endParaRPr lang="el-GR" sz="3200" spc="-1" dirty="0">
              <a:solidFill>
                <a:srgbClr val="000000"/>
              </a:solidFill>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0" y="270237"/>
            <a:ext cx="9906002" cy="1142639"/>
          </a:xfrm>
          <a:prstGeom prst="rect">
            <a:avLst/>
          </a:prstGeom>
          <a:solidFill>
            <a:srgbClr val="C4BD97"/>
          </a:solidFill>
          <a:ln>
            <a:noFill/>
          </a:ln>
        </p:spPr>
        <p:txBody>
          <a:bodyPr anchor="ctr">
            <a:normAutofit/>
          </a:bodyPr>
          <a:lstStyle/>
          <a:p>
            <a:pPr algn="ctr">
              <a:lnSpc>
                <a:spcPct val="100000"/>
              </a:lnSpc>
            </a:pPr>
            <a:r>
              <a:rPr lang="el-GR" sz="3200" b="1" spc="-1" dirty="0">
                <a:solidFill>
                  <a:srgbClr val="000000"/>
                </a:solidFill>
                <a:latin typeface="Calibri"/>
              </a:rPr>
              <a:t>Τεχνικό Πρόγραμμα ανά έτος (2014 -2026)</a:t>
            </a:r>
            <a:endParaRPr lang="el-GR" sz="3200" spc="-1" dirty="0">
              <a:solidFill>
                <a:srgbClr val="000000"/>
              </a:solidFill>
              <a:latin typeface="Arial"/>
            </a:endParaRPr>
          </a:p>
        </p:txBody>
      </p:sp>
      <p:graphicFrame>
        <p:nvGraphicFramePr>
          <p:cNvPr id="195" name="3 - Θέση περιεχομένου"/>
          <p:cNvGraphicFramePr/>
          <p:nvPr>
            <p:extLst>
              <p:ext uri="{D42A27DB-BD31-4B8C-83A1-F6EECF244321}">
                <p14:modId xmlns="" xmlns:p14="http://schemas.microsoft.com/office/powerpoint/2010/main" val="1977329678"/>
              </p:ext>
            </p:extLst>
          </p:nvPr>
        </p:nvGraphicFramePr>
        <p:xfrm>
          <a:off x="1109280" y="1566540"/>
          <a:ext cx="7726680" cy="50914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6" name="4 - Γράφημα"/>
          <p:cNvGraphicFramePr/>
          <p:nvPr>
            <p:extLst>
              <p:ext uri="{D42A27DB-BD31-4B8C-83A1-F6EECF244321}">
                <p14:modId xmlns="" xmlns:p14="http://schemas.microsoft.com/office/powerpoint/2010/main" val="2922652543"/>
              </p:ext>
            </p:extLst>
          </p:nvPr>
        </p:nvGraphicFramePr>
        <p:xfrm>
          <a:off x="0" y="1699200"/>
          <a:ext cx="9906000" cy="495882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TextShape 1"/>
          <p:cNvSpPr txBox="1"/>
          <p:nvPr/>
        </p:nvSpPr>
        <p:spPr>
          <a:xfrm>
            <a:off x="0" y="260640"/>
            <a:ext cx="9897892" cy="1152235"/>
          </a:xfrm>
          <a:prstGeom prst="rect">
            <a:avLst/>
          </a:prstGeom>
          <a:solidFill>
            <a:srgbClr val="C4BD97"/>
          </a:solidFill>
          <a:ln>
            <a:solidFill>
              <a:srgbClr val="C4BD97"/>
            </a:solidFill>
          </a:ln>
        </p:spPr>
        <p:txBody>
          <a:bodyPr anchor="ctr"/>
          <a:lstStyle/>
          <a:p>
            <a:pPr algn="ctr">
              <a:lnSpc>
                <a:spcPct val="100000"/>
              </a:lnSpc>
            </a:pPr>
            <a:r>
              <a:rPr lang="el-GR" sz="3200" b="1" spc="-1" dirty="0">
                <a:solidFill>
                  <a:srgbClr val="000000"/>
                </a:solidFill>
                <a:latin typeface="Calibri"/>
              </a:rPr>
              <a:t>Προϋπολογισμός ανά έτος σε σχέση με το Τ.Π. </a:t>
            </a:r>
            <a:endParaRPr lang="el-GR" sz="3200" spc="-1" dirty="0">
              <a:solidFill>
                <a:srgbClr val="000000"/>
              </a:solidFill>
              <a:latin typeface="Arial"/>
            </a:endParaRPr>
          </a:p>
        </p:txBody>
      </p:sp>
      <p:graphicFrame>
        <p:nvGraphicFramePr>
          <p:cNvPr id="198" name="3 - Θέση περιεχομένου"/>
          <p:cNvGraphicFramePr/>
          <p:nvPr>
            <p:extLst>
              <p:ext uri="{D42A27DB-BD31-4B8C-83A1-F6EECF244321}">
                <p14:modId xmlns="" xmlns:p14="http://schemas.microsoft.com/office/powerpoint/2010/main" val="4253258143"/>
              </p:ext>
            </p:extLst>
          </p:nvPr>
        </p:nvGraphicFramePr>
        <p:xfrm>
          <a:off x="1243200" y="953640"/>
          <a:ext cx="7878240" cy="52509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9" name="4 - Γράφημα"/>
          <p:cNvGraphicFramePr/>
          <p:nvPr>
            <p:extLst>
              <p:ext uri="{D42A27DB-BD31-4B8C-83A1-F6EECF244321}">
                <p14:modId xmlns="" xmlns:p14="http://schemas.microsoft.com/office/powerpoint/2010/main" val="1088382579"/>
              </p:ext>
            </p:extLst>
          </p:nvPr>
        </p:nvGraphicFramePr>
        <p:xfrm>
          <a:off x="0" y="1604228"/>
          <a:ext cx="9905999" cy="51400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TextShape 1"/>
          <p:cNvSpPr txBox="1"/>
          <p:nvPr/>
        </p:nvSpPr>
        <p:spPr>
          <a:xfrm>
            <a:off x="0" y="270237"/>
            <a:ext cx="9906000" cy="1142639"/>
          </a:xfrm>
          <a:prstGeom prst="rect">
            <a:avLst/>
          </a:prstGeom>
          <a:solidFill>
            <a:srgbClr val="C4BD97"/>
          </a:solidFill>
          <a:ln>
            <a:noFill/>
          </a:ln>
        </p:spPr>
        <p:txBody>
          <a:bodyPr anchor="ctr">
            <a:normAutofit/>
          </a:bodyPr>
          <a:lstStyle/>
          <a:p>
            <a:pPr algn="ctr">
              <a:lnSpc>
                <a:spcPct val="100000"/>
              </a:lnSpc>
            </a:pPr>
            <a:r>
              <a:rPr lang="el-GR" sz="3200" b="1" spc="-1" dirty="0">
                <a:solidFill>
                  <a:srgbClr val="000000"/>
                </a:solidFill>
                <a:latin typeface="Calibri"/>
              </a:rPr>
              <a:t>Προϋπολογισμός ανά έτος σε σχέση με το Τ.Π.  </a:t>
            </a:r>
            <a:endParaRPr lang="el-GR" sz="3200" b="1" spc="-1" dirty="0">
              <a:solidFill>
                <a:srgbClr val="000000"/>
              </a:solidFill>
              <a:latin typeface="Arial"/>
            </a:endParaRPr>
          </a:p>
        </p:txBody>
      </p:sp>
      <p:graphicFrame>
        <p:nvGraphicFramePr>
          <p:cNvPr id="201" name="3 - Θέση περιεχομένου"/>
          <p:cNvGraphicFramePr/>
          <p:nvPr>
            <p:extLst>
              <p:ext uri="{D42A27DB-BD31-4B8C-83A1-F6EECF244321}">
                <p14:modId xmlns="" xmlns:p14="http://schemas.microsoft.com/office/powerpoint/2010/main" val="2999468697"/>
              </p:ext>
            </p:extLst>
          </p:nvPr>
        </p:nvGraphicFramePr>
        <p:xfrm>
          <a:off x="1243200" y="953640"/>
          <a:ext cx="7878240" cy="52509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2" name="4 - Γράφημα"/>
          <p:cNvGraphicFramePr/>
          <p:nvPr>
            <p:extLst>
              <p:ext uri="{D42A27DB-BD31-4B8C-83A1-F6EECF244321}">
                <p14:modId xmlns="" xmlns:p14="http://schemas.microsoft.com/office/powerpoint/2010/main" val="1937422067"/>
              </p:ext>
            </p:extLst>
          </p:nvPr>
        </p:nvGraphicFramePr>
        <p:xfrm>
          <a:off x="633550" y="1821365"/>
          <a:ext cx="8638902" cy="4766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CustomShape 1"/>
          <p:cNvSpPr/>
          <p:nvPr/>
        </p:nvSpPr>
        <p:spPr>
          <a:xfrm>
            <a:off x="2793274" y="547912"/>
            <a:ext cx="5756367" cy="5974809"/>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60" algn="just">
              <a:spcBef>
                <a:spcPts val="479"/>
              </a:spcBef>
              <a:buClr>
                <a:srgbClr val="000000"/>
              </a:buCl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Η σύνθεση </a:t>
            </a:r>
            <a:r>
              <a:rPr lang="el-GR" sz="22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των </a:t>
            </a:r>
            <a:r>
              <a:rPr lang="el-GR" sz="2200" b="1"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78</a:t>
            </a:r>
            <a:r>
              <a:rPr lang="el-GR" sz="22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έργων του Τ.Π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καταδεικνύει τους στόχους και τις προτεραιότητες που έχει θέσει η Διοίκηση και η Τεχνική Υπηρεσία:</a:t>
            </a:r>
          </a:p>
          <a:p>
            <a:pPr marL="360" algn="just">
              <a:spcBef>
                <a:spcPts val="479"/>
              </a:spcBef>
              <a:buClr>
                <a:srgbClr val="000000"/>
              </a:buClr>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marL="360" algn="just">
              <a:spcBef>
                <a:spcPts val="479"/>
              </a:spcBef>
              <a:buClr>
                <a:srgbClr val="000000"/>
              </a:buCl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Η κύρια δαπάνη (πρώην Κ.Α. 731), ποσού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6.713.158,44 € (15,98%), κατασκευής έργων ιδιοκτησίας Δήμου Χαλανδρίου,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αφορά κυρίως σε έργα υποδομής όπως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Αντιπλημμυρικά , κατασκευή αγωγών ομβρίων υδάτων και αποχετεύσεων,</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συνδέσεις αποχετεύσεων , φρεατίων κ.α., ενώ περιλαμβάνει και το χρηματοδοτούμενο από το ΠΔΕ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έργο της κατασκευής του νέου κτιρίου Δημαρχείου του Δήμου Χαλανδρίου</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l-GR" sz="2200" spc="-1" dirty="0">
              <a:latin typeface="Calibri" panose="020F0502020204030204" pitchFamily="34" charset="0"/>
              <a:ea typeface="Calibri" panose="020F0502020204030204" pitchFamily="34" charset="0"/>
              <a:cs typeface="Calibri" panose="020F0502020204030204" pitchFamily="34" charset="0"/>
            </a:endParaRPr>
          </a:p>
        </p:txBody>
      </p:sp>
      <p:grpSp>
        <p:nvGrpSpPr>
          <p:cNvPr id="7" name="Ομάδα 6">
            <a:extLst>
              <a:ext uri="{FF2B5EF4-FFF2-40B4-BE49-F238E27FC236}">
                <a16:creationId xmlns="" xmlns:a16="http://schemas.microsoft.com/office/drawing/2014/main" id="{26393E53-6D87-4685-960C-198D6EBB8B51}"/>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9EB8FB2C-983C-4797-B5A9-7EE89850C757}"/>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AA2F5654-86C1-4216-A605-3CA27C921208}"/>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CustomShape 1"/>
          <p:cNvSpPr/>
          <p:nvPr/>
        </p:nvSpPr>
        <p:spPr>
          <a:xfrm>
            <a:off x="2723606" y="547911"/>
            <a:ext cx="6287588" cy="583547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ts val="2200"/>
              </a:lnSpc>
              <a:spcBef>
                <a:spcPts val="479"/>
              </a:spcBef>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Χαρακτηριστικό είναι ότι μέχρι στιγμής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τα περισσότερα από τα παραπάνω έργα έχουν γίνει με χρηματοδοτήσεις από άλλους φορείς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που διεκδίκησε και εξασφάλισε ο Δήμος κατά τα προηγούμενα έτη.</a:t>
            </a:r>
          </a:p>
          <a:p>
            <a:pPr algn="just">
              <a:lnSpc>
                <a:spcPts val="2200"/>
              </a:lnSpc>
              <a:spcBef>
                <a:spcPts val="479"/>
              </a:spcBef>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marL="360" algn="just">
              <a:lnSpc>
                <a:spcPts val="2200"/>
              </a:lnSpc>
              <a:spcBef>
                <a:spcPts val="561"/>
              </a:spcBef>
              <a:buClr>
                <a:srgbClr val="000000"/>
              </a:buCl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Στην κατηγορία αυτή έχουμε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5 Νέα Έργα</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εκ των οποίων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1 είναι συνεχιζόμενο,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το </a:t>
            </a:r>
            <a:r>
              <a:rPr lang="el-GR" sz="2200" dirty="0">
                <a:latin typeface="Calibri" panose="020F0502020204030204" pitchFamily="34" charset="0"/>
                <a:ea typeface="Calibri" panose="020F0502020204030204" pitchFamily="34" charset="0"/>
                <a:cs typeface="Calibri" panose="020F0502020204030204" pitchFamily="34" charset="0"/>
              </a:rPr>
              <a:t>Νέο κτίριο Δημαρχείου Χαλανδρίου,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όπου τείνει και προς ολοκλήρωση.</a:t>
            </a:r>
          </a:p>
          <a:p>
            <a:pPr marL="360" algn="just">
              <a:lnSpc>
                <a:spcPts val="2200"/>
              </a:lnSpc>
              <a:spcBef>
                <a:spcPts val="561"/>
              </a:spcBef>
              <a:buClr>
                <a:srgbClr val="000000"/>
              </a:buClr>
            </a:pPr>
            <a:endPar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342898" indent="-342898">
              <a:lnSpc>
                <a:spcPts val="2200"/>
              </a:lnSpc>
              <a:buFont typeface="+mj-lt"/>
              <a:buAutoNum type="arabicPeriod"/>
            </a:pPr>
            <a:r>
              <a:rPr lang="el-GR" sz="2200" dirty="0">
                <a:solidFill>
                  <a:prstClr val="black"/>
                </a:solidFill>
                <a:latin typeface="Calibri" panose="020F0502020204030204" pitchFamily="34" charset="0"/>
                <a:ea typeface="Calibri" panose="020F0502020204030204" pitchFamily="34" charset="0"/>
                <a:cs typeface="Calibri" panose="020F0502020204030204" pitchFamily="34" charset="0"/>
              </a:rPr>
              <a:t>Κατασκευή φρεατίων υδροσυλλογής.</a:t>
            </a:r>
          </a:p>
          <a:p>
            <a:pPr marL="342898" indent="-342898">
              <a:lnSpc>
                <a:spcPts val="2200"/>
              </a:lnSpc>
              <a:buFont typeface="+mj-lt"/>
              <a:buAutoNum type="arabicPeriod"/>
            </a:pPr>
            <a:r>
              <a:rPr lang="el-GR" sz="2200" dirty="0">
                <a:solidFill>
                  <a:prstClr val="black"/>
                </a:solidFill>
                <a:latin typeface="Calibri" panose="020F0502020204030204" pitchFamily="34" charset="0"/>
                <a:ea typeface="Calibri" panose="020F0502020204030204" pitchFamily="34" charset="0"/>
                <a:cs typeface="Calibri" panose="020F0502020204030204" pitchFamily="34" charset="0"/>
              </a:rPr>
              <a:t>Διευθέτηση ανοικτού τμήματος Ρέματος Βριλησσού.</a:t>
            </a:r>
          </a:p>
          <a:p>
            <a:pPr marL="342898" indent="-342898">
              <a:lnSpc>
                <a:spcPts val="2200"/>
              </a:lnSpc>
              <a:buFont typeface="+mj-lt"/>
              <a:buAutoNum type="arabicPeriod"/>
            </a:pPr>
            <a:r>
              <a:rPr lang="el-GR" sz="2200" dirty="0">
                <a:solidFill>
                  <a:prstClr val="black"/>
                </a:solidFill>
                <a:latin typeface="Calibri" panose="020F0502020204030204" pitchFamily="34" charset="0"/>
                <a:ea typeface="Calibri" panose="020F0502020204030204" pitchFamily="34" charset="0"/>
                <a:cs typeface="Calibri" panose="020F0502020204030204" pitchFamily="34" charset="0"/>
              </a:rPr>
              <a:t>Κατασκευή εξωτερικών διακλαδώσεων.</a:t>
            </a:r>
          </a:p>
          <a:p>
            <a:pPr marL="342898" indent="-342898">
              <a:lnSpc>
                <a:spcPts val="2200"/>
              </a:lnSpc>
              <a:buFont typeface="+mj-lt"/>
              <a:buAutoNum type="arabicPeriod"/>
            </a:pPr>
            <a:r>
              <a:rPr lang="el-GR" sz="2200" dirty="0">
                <a:solidFill>
                  <a:prstClr val="black"/>
                </a:solidFill>
                <a:latin typeface="Calibri" panose="020F0502020204030204" pitchFamily="34" charset="0"/>
                <a:ea typeface="Calibri" panose="020F0502020204030204" pitchFamily="34" charset="0"/>
                <a:cs typeface="Calibri" panose="020F0502020204030204" pitchFamily="34" charset="0"/>
              </a:rPr>
              <a:t>Κατασκευή αγωγών όμβριων υδάτων.</a:t>
            </a:r>
          </a:p>
          <a:p>
            <a:pPr marL="342898" indent="-342898">
              <a:lnSpc>
                <a:spcPts val="2200"/>
              </a:lnSpc>
              <a:buFont typeface="+mj-lt"/>
              <a:buAutoNum type="arabicPeriod"/>
            </a:pPr>
            <a:r>
              <a:rPr lang="el-GR" sz="2200" dirty="0">
                <a:latin typeface="Calibri" panose="020F0502020204030204" pitchFamily="34" charset="0"/>
                <a:ea typeface="Calibri" panose="020F0502020204030204" pitchFamily="34" charset="0"/>
                <a:cs typeface="Calibri" panose="020F0502020204030204" pitchFamily="34" charset="0"/>
              </a:rPr>
              <a:t>Νέο κτίριο Δημαρχείου Χαλανδρίου.</a:t>
            </a:r>
          </a:p>
          <a:p>
            <a:pPr>
              <a:lnSpc>
                <a:spcPts val="2200"/>
              </a:lnSpc>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a:lnSpc>
                <a:spcPts val="2200"/>
              </a:lnSpc>
            </a:pPr>
            <a:r>
              <a:rPr lang="el-GR" sz="2200" spc="-1" dirty="0">
                <a:latin typeface="Calibri" panose="020F0502020204030204" pitchFamily="34" charset="0"/>
                <a:ea typeface="Calibri" panose="020F0502020204030204" pitchFamily="34" charset="0"/>
                <a:cs typeface="Calibri" panose="020F0502020204030204" pitchFamily="34" charset="0"/>
              </a:rPr>
              <a:t>Αναλυτικότερα:</a:t>
            </a:r>
          </a:p>
        </p:txBody>
      </p:sp>
      <p:grpSp>
        <p:nvGrpSpPr>
          <p:cNvPr id="7" name="Ομάδα 6">
            <a:extLst>
              <a:ext uri="{FF2B5EF4-FFF2-40B4-BE49-F238E27FC236}">
                <a16:creationId xmlns="" xmlns:a16="http://schemas.microsoft.com/office/drawing/2014/main" id="{A3BF52AA-9EE0-4792-AC91-828A5FD469E8}"/>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1CEEDAF6-1F83-480E-B443-3E79195A1BDE}"/>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FD64781D-03CD-42D4-8BDC-ADEBAFA2BE73}"/>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9" name="Table 1"/>
          <p:cNvGraphicFramePr/>
          <p:nvPr>
            <p:extLst>
              <p:ext uri="{D42A27DB-BD31-4B8C-83A1-F6EECF244321}">
                <p14:modId xmlns="" xmlns:p14="http://schemas.microsoft.com/office/powerpoint/2010/main" val="2000038940"/>
              </p:ext>
            </p:extLst>
          </p:nvPr>
        </p:nvGraphicFramePr>
        <p:xfrm>
          <a:off x="631825" y="235682"/>
          <a:ext cx="8658044" cy="6386639"/>
        </p:xfrm>
        <a:graphic>
          <a:graphicData uri="http://schemas.openxmlformats.org/drawingml/2006/table">
            <a:tbl>
              <a:tblPr/>
              <a:tblGrid>
                <a:gridCol w="296640">
                  <a:extLst>
                    <a:ext uri="{9D8B030D-6E8A-4147-A177-3AD203B41FA5}">
                      <a16:colId xmlns="" xmlns:a16="http://schemas.microsoft.com/office/drawing/2014/main" val="20000"/>
                    </a:ext>
                  </a:extLst>
                </a:gridCol>
                <a:gridCol w="4738638">
                  <a:extLst>
                    <a:ext uri="{9D8B030D-6E8A-4147-A177-3AD203B41FA5}">
                      <a16:colId xmlns="" xmlns:a16="http://schemas.microsoft.com/office/drawing/2014/main" val="20001"/>
                    </a:ext>
                  </a:extLst>
                </a:gridCol>
                <a:gridCol w="1593668">
                  <a:extLst>
                    <a:ext uri="{9D8B030D-6E8A-4147-A177-3AD203B41FA5}">
                      <a16:colId xmlns="" xmlns:a16="http://schemas.microsoft.com/office/drawing/2014/main" val="20002"/>
                    </a:ext>
                  </a:extLst>
                </a:gridCol>
                <a:gridCol w="1291054">
                  <a:extLst>
                    <a:ext uri="{9D8B030D-6E8A-4147-A177-3AD203B41FA5}">
                      <a16:colId xmlns="" xmlns:a16="http://schemas.microsoft.com/office/drawing/2014/main" val="20003"/>
                    </a:ext>
                  </a:extLst>
                </a:gridCol>
                <a:gridCol w="738044">
                  <a:extLst>
                    <a:ext uri="{9D8B030D-6E8A-4147-A177-3AD203B41FA5}">
                      <a16:colId xmlns="" xmlns:a16="http://schemas.microsoft.com/office/drawing/2014/main" val="20004"/>
                    </a:ext>
                  </a:extLst>
                </a:gridCol>
              </a:tblGrid>
              <a:tr h="429060">
                <a:tc>
                  <a:txBody>
                    <a:bodyPr/>
                    <a:lstStyle/>
                    <a:p>
                      <a:endParaRPr lang="el-GR" sz="1600"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ΠΕΡΙΓΡΑΦΗ</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2026</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2027</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600"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700997">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1</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Κατασκευή φρεατίων υδροσυλλογής (προϋπ. 74.400,00 €).</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marL="0" indent="0"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72.225,20</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ΝΕΟ</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014505">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2</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Διευθέτηση ανοικτού τμήματος Ρέματος Βριλησσού στους Δήμους Χαλανδρίου &amp; Βριλησσίων (προϋπ. 2.500.000,00 €).</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0" indent="0"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2.500.000,00</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ΝΕΟ</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937509">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3</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Κατασκευή εξωτερικών διακλαδώσεων σε διάφορες περιοχές του Δήμου Χαλανδρίου.</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marL="0" indent="0"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74.400,00</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ΝΕΟ</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328014">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4</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Κατασκευή αγωγών όμβριων υδάτων στην περιοχή του Πατήματος και σε διάφορες περιοχές του Δήμου (προϋπ. 6.200.000 €).</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0" indent="0"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1.000,00</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6.199.000</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ΝΕΟ</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976554">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5</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r>
                        <a:rPr lang="el-GR" sz="1600" kern="1200" dirty="0">
                          <a:solidFill>
                            <a:schemeClr val="tx1"/>
                          </a:solidFill>
                          <a:effectLst/>
                          <a:latin typeface="Verdana" panose="020B0604030504040204" pitchFamily="34" charset="0"/>
                          <a:ea typeface="Verdana" panose="020B0604030504040204" pitchFamily="34" charset="0"/>
                          <a:cs typeface="Calibri" panose="020F0502020204030204" pitchFamily="34" charset="0"/>
                        </a:rPr>
                        <a:t>Νέο κτίριο Δημαρχείου Χαλανδρίου με Θέατρο, Αίθουσα πολλαπλών χρήσεων, Ισόγειο Κ.Υ.Ε. (</a:t>
                      </a:r>
                      <a:r>
                        <a:rPr lang="en-US" sz="1600" kern="1200" dirty="0">
                          <a:solidFill>
                            <a:schemeClr val="tx1"/>
                          </a:solidFill>
                          <a:effectLst/>
                          <a:latin typeface="Verdana" panose="020B0604030504040204" pitchFamily="34" charset="0"/>
                          <a:ea typeface="Verdana" panose="020B0604030504040204" pitchFamily="34" charset="0"/>
                          <a:cs typeface="Calibri" panose="020F0502020204030204" pitchFamily="34" charset="0"/>
                        </a:rPr>
                        <a:t>Café</a:t>
                      </a:r>
                      <a:r>
                        <a:rPr lang="el-GR" sz="1600" kern="1200" dirty="0">
                          <a:solidFill>
                            <a:schemeClr val="tx1"/>
                          </a:solidFill>
                          <a:effectLst/>
                          <a:latin typeface="Verdana" panose="020B0604030504040204" pitchFamily="34" charset="0"/>
                          <a:ea typeface="Verdana" panose="020B0604030504040204" pitchFamily="34" charset="0"/>
                          <a:cs typeface="Calibri" panose="020F0502020204030204" pitchFamily="34" charset="0"/>
                        </a:rPr>
                        <a:t>, αναψυκτήριο),  Υπόγειους χώρους στάθμευσης και υπόγειο χώρο Υ/Σ ΔΕΗ, Κ.Α. ΠΔΕ 2018ΕΠ08500019 (προϋπ. 20.500.000,00 €) ΑΜ17/18</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marL="0" indent="0" algn="r">
                        <a:lnSpc>
                          <a:spcPct val="100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4.065.533,24</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ΣΥΝ</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CustomShape 1"/>
          <p:cNvSpPr/>
          <p:nvPr/>
        </p:nvSpPr>
        <p:spPr>
          <a:xfrm>
            <a:off x="2784568" y="548640"/>
            <a:ext cx="5756365" cy="6120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60" algn="just">
              <a:spcBef>
                <a:spcPts val="479"/>
              </a:spcBef>
              <a:buClr>
                <a:srgbClr val="000000"/>
              </a:buCl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Ακολουθούν δαπάνες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Κατασκευής παγίων (μονίμων) εγκαταστάσεων κοινής χρήσης</a:t>
            </a:r>
            <a:r>
              <a:rPr lang="el-GR" sz="2200" spc="-1" dirty="0">
                <a:latin typeface="Calibri" panose="020F0502020204030204" pitchFamily="34" charset="0"/>
                <a:ea typeface="Calibri" panose="020F0502020204030204" pitchFamily="34" charset="0"/>
                <a:cs typeface="Calibri" panose="020F0502020204030204" pitchFamily="34" charset="0"/>
              </a:rPr>
              <a:t>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(πρώην Κ.Α.732), ποσού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23.912.065,84€   (56,91%).</a:t>
            </a:r>
          </a:p>
          <a:p>
            <a:pPr marL="360" algn="just">
              <a:spcBef>
                <a:spcPts val="479"/>
              </a:spcBef>
              <a:buClr>
                <a:srgbClr val="000000"/>
              </a:buClr>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marL="360" algn="just">
              <a:spcBef>
                <a:spcPts val="479"/>
              </a:spcBef>
              <a:buClr>
                <a:srgbClr val="000000"/>
              </a:buCl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Στην ομάδα αυτή αποτυπώνονται συνήθως κτιριακές ανακατασκευές και ανακατασκευές  υφιστάμενων  οδών, διαμορφώσεις οδών  ήπιας  κυκλοφορίας, διαμορφώσεις πλατειών, αναπλάσεις κοινοχρήστων χώρων και χώρων άθλησης, καθώς και διαμορφώσεις εντός του Κοιμητηρίου.</a:t>
            </a:r>
          </a:p>
          <a:p>
            <a:pPr marL="360" algn="just">
              <a:spcBef>
                <a:spcPts val="479"/>
              </a:spcBef>
              <a:buClr>
                <a:srgbClr val="000000"/>
              </a:buClr>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marL="360" algn="just">
              <a:spcBef>
                <a:spcPts val="479"/>
              </a:spcBef>
              <a:buClr>
                <a:srgbClr val="000000"/>
              </a:buCl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Στην κατηγορία αυτή έχουμε εγγεγραμμένα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20 έργα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εκ των οποίων τα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13 αφορούν</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σε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Νέα έργα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και τα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7</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σε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συνεχιζόμενα.</a:t>
            </a:r>
            <a:endParaRPr lang="el-GR" sz="2400" spc="-1" dirty="0">
              <a:latin typeface="Arial"/>
            </a:endParaRPr>
          </a:p>
          <a:p>
            <a:pPr marL="343078" indent="-342718">
              <a:spcBef>
                <a:spcPts val="400"/>
              </a:spcBef>
            </a:pPr>
            <a:endParaRPr lang="el-GR" sz="2400" spc="-1" dirty="0">
              <a:latin typeface="Arial"/>
            </a:endParaRPr>
          </a:p>
          <a:p>
            <a:pPr>
              <a:spcBef>
                <a:spcPts val="400"/>
              </a:spcBef>
            </a:pPr>
            <a:endParaRPr lang="el-GR" sz="2400" spc="-1" dirty="0">
              <a:latin typeface="Arial"/>
            </a:endParaRPr>
          </a:p>
        </p:txBody>
      </p:sp>
      <p:grpSp>
        <p:nvGrpSpPr>
          <p:cNvPr id="7" name="Ομάδα 6">
            <a:extLst>
              <a:ext uri="{FF2B5EF4-FFF2-40B4-BE49-F238E27FC236}">
                <a16:creationId xmlns="" xmlns:a16="http://schemas.microsoft.com/office/drawing/2014/main" id="{0DDB5777-2739-46B9-89F0-1291D5762E77}"/>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E0F63324-8ABB-4047-BD82-E0819184CDB1}"/>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7C69AB6E-2CAE-4B18-BDCD-E9373513D1CD}"/>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TextShape 1"/>
          <p:cNvSpPr txBox="1"/>
          <p:nvPr/>
        </p:nvSpPr>
        <p:spPr>
          <a:xfrm>
            <a:off x="0" y="495303"/>
            <a:ext cx="9906000" cy="2627539"/>
          </a:xfrm>
          <a:prstGeom prst="rect">
            <a:avLst/>
          </a:prstGeom>
          <a:solidFill>
            <a:srgbClr val="DDD9C3"/>
          </a:solidFill>
          <a:ln>
            <a:noFill/>
          </a:ln>
        </p:spPr>
        <p:txBody>
          <a:bodyPr anchor="ctr">
            <a:normAutofit/>
          </a:bodyPr>
          <a:lstStyle/>
          <a:p>
            <a:pPr algn="ctr">
              <a:lnSpc>
                <a:spcPct val="100000"/>
              </a:lnSpc>
            </a:pPr>
            <a:r>
              <a:rPr lang="el-GR" sz="4000" b="1" spc="-1" dirty="0">
                <a:solidFill>
                  <a:srgbClr val="000000"/>
                </a:solidFill>
                <a:latin typeface="Calibri"/>
              </a:rPr>
              <a:t>Το Τεχνικό Πρόγραμμα διαμορφώνεται σε</a:t>
            </a:r>
            <a:r>
              <a:rPr lang="el-GR" sz="4000" b="1" spc="-1" dirty="0">
                <a:solidFill>
                  <a:srgbClr val="000000"/>
                </a:solidFill>
                <a:latin typeface="Calibri"/>
                <a:ea typeface="Calibri"/>
              </a:rPr>
              <a:t> </a:t>
            </a:r>
            <a:r>
              <a:rPr dirty="0"/>
              <a:t/>
            </a:r>
            <a:br>
              <a:rPr dirty="0"/>
            </a:br>
            <a:r>
              <a:rPr lang="el-GR" sz="4400" b="1" spc="-1" dirty="0">
                <a:solidFill>
                  <a:srgbClr val="000000"/>
                </a:solidFill>
                <a:latin typeface="Calibri"/>
                <a:ea typeface="Calibri"/>
              </a:rPr>
              <a:t> </a:t>
            </a:r>
            <a:r>
              <a:rPr lang="el-GR" sz="5400" b="1" spc="-1" dirty="0">
                <a:solidFill>
                  <a:srgbClr val="000000"/>
                </a:solidFill>
                <a:latin typeface="Calibri"/>
                <a:ea typeface="Calibri"/>
              </a:rPr>
              <a:t>42.020.678,25 €</a:t>
            </a:r>
            <a:r>
              <a:rPr lang="el-GR" sz="5400" spc="-1" dirty="0">
                <a:solidFill>
                  <a:srgbClr val="000000"/>
                </a:solidFill>
                <a:latin typeface="Calibri"/>
                <a:ea typeface="Calibri"/>
              </a:rPr>
              <a:t> </a:t>
            </a:r>
            <a:endParaRPr lang="el-GR" sz="5400" spc="-1" dirty="0">
              <a:solidFill>
                <a:srgbClr val="000000"/>
              </a:solidFill>
              <a:latin typeface="Arial"/>
            </a:endParaRPr>
          </a:p>
        </p:txBody>
      </p:sp>
      <p:sp>
        <p:nvSpPr>
          <p:cNvPr id="5" name="TextShape 1">
            <a:extLst>
              <a:ext uri="{FF2B5EF4-FFF2-40B4-BE49-F238E27FC236}">
                <a16:creationId xmlns="" xmlns:a16="http://schemas.microsoft.com/office/drawing/2014/main" id="{D3DAC0C8-ADFC-4855-82AB-DF9E35F23A0E}"/>
              </a:ext>
            </a:extLst>
          </p:cNvPr>
          <p:cNvSpPr txBox="1"/>
          <p:nvPr/>
        </p:nvSpPr>
        <p:spPr>
          <a:xfrm>
            <a:off x="0" y="3735162"/>
            <a:ext cx="9906000" cy="2627539"/>
          </a:xfrm>
          <a:prstGeom prst="rect">
            <a:avLst/>
          </a:prstGeom>
          <a:solidFill>
            <a:srgbClr val="C4BD97"/>
          </a:solidFill>
          <a:ln>
            <a:noFill/>
          </a:ln>
        </p:spPr>
        <p:txBody>
          <a:bodyPr anchor="ctr">
            <a:normAutofit/>
          </a:bodyPr>
          <a:lstStyle/>
          <a:p>
            <a:pPr algn="ctr">
              <a:spcBef>
                <a:spcPts val="1159"/>
              </a:spcBef>
            </a:pPr>
            <a:r>
              <a:rPr lang="el-GR" sz="4000" b="1" spc="-1" dirty="0">
                <a:solidFill>
                  <a:srgbClr val="000000"/>
                </a:solidFill>
                <a:latin typeface="Calibri"/>
                <a:ea typeface="Calibri"/>
              </a:rPr>
              <a:t>Σε σύνολο Προϋπολογισμού </a:t>
            </a:r>
            <a:r>
              <a:rPr lang="el-GR" sz="5400" b="1" spc="-1" dirty="0">
                <a:solidFill>
                  <a:srgbClr val="000000"/>
                </a:solidFill>
                <a:latin typeface="Calibri"/>
                <a:ea typeface="Calibri"/>
              </a:rPr>
              <a:t>106.165.266,31 €</a:t>
            </a:r>
            <a:endParaRPr lang="el-GR" sz="5400" spc="-1" dirty="0"/>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CustomShape 1"/>
          <p:cNvSpPr/>
          <p:nvPr/>
        </p:nvSpPr>
        <p:spPr>
          <a:xfrm>
            <a:off x="2793275" y="547913"/>
            <a:ext cx="5756366" cy="575709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spcBef>
                <a:spcPts val="479"/>
              </a:spcBef>
              <a:buClr>
                <a:srgbClr val="000000"/>
              </a:buCl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Κατά το χρονικό διάστημα που μεσολάβησε μέχρι την ψήφιση του Τεχνικού Προγράμματος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ολοκληρώθηκαν 3 από αυτά στην περιοχή του Πατήματος Χαλανδρίου:</a:t>
            </a:r>
          </a:p>
          <a:p>
            <a:pPr marL="457198" indent="-457198" algn="just">
              <a:spcBef>
                <a:spcPts val="479"/>
              </a:spcBef>
              <a:buClr>
                <a:srgbClr val="000000"/>
              </a:buClr>
              <a:buFont typeface="+mj-lt"/>
              <a:buAutoNum type="arabicPeriod"/>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Η δημιουργία πλατειών στο </a:t>
            </a:r>
            <a:r>
              <a:rPr lang="el-GR" sz="2200" b="1" spc="-1" dirty="0">
                <a:solidFill>
                  <a:srgbClr val="C00000"/>
                </a:solidFill>
                <a:latin typeface="Calibri" panose="020F0502020204030204" pitchFamily="34" charset="0"/>
                <a:ea typeface="Calibri" panose="020F0502020204030204" pitchFamily="34" charset="0"/>
                <a:cs typeface="Calibri" panose="020F0502020204030204" pitchFamily="34" charset="0"/>
              </a:rPr>
              <a:t>Κ.Χ. 1126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και στο </a:t>
            </a:r>
            <a:r>
              <a:rPr lang="el-GR" sz="2200" b="1" spc="-1" dirty="0">
                <a:solidFill>
                  <a:srgbClr val="C00000"/>
                </a:solidFill>
                <a:latin typeface="Calibri" panose="020F0502020204030204" pitchFamily="34" charset="0"/>
                <a:ea typeface="Calibri" panose="020F0502020204030204" pitchFamily="34" charset="0"/>
                <a:cs typeface="Calibri" panose="020F0502020204030204" pitchFamily="34" charset="0"/>
              </a:rPr>
              <a:t>Κ.Χ. 1228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p>
          <a:p>
            <a:pPr marL="457198" indent="-457198" algn="just">
              <a:spcBef>
                <a:spcPts val="479"/>
              </a:spcBef>
              <a:buClr>
                <a:srgbClr val="000000"/>
              </a:buClr>
              <a:buFont typeface="+mj-lt"/>
              <a:buAutoNum type="arabicPeriod"/>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Η διαμόρφωση κοινόχρηστου χώρου πρασίνου στο </a:t>
            </a:r>
            <a:r>
              <a:rPr lang="el-GR" sz="2200" b="1" spc="-1" dirty="0">
                <a:solidFill>
                  <a:srgbClr val="C00000"/>
                </a:solidFill>
                <a:latin typeface="Calibri" panose="020F0502020204030204" pitchFamily="34" charset="0"/>
                <a:ea typeface="Calibri" panose="020F0502020204030204" pitchFamily="34" charset="0"/>
                <a:cs typeface="Calibri" panose="020F0502020204030204" pitchFamily="34" charset="0"/>
              </a:rPr>
              <a:t>Κ.Χ. 1252 </a:t>
            </a:r>
            <a:r>
              <a:rPr lang="el-GR" sz="2200" spc="-1" dirty="0">
                <a:solidFill>
                  <a:srgbClr val="C00000"/>
                </a:solidFill>
                <a:latin typeface="Calibri" panose="020F0502020204030204" pitchFamily="34" charset="0"/>
                <a:ea typeface="Calibri" panose="020F0502020204030204" pitchFamily="34" charset="0"/>
                <a:cs typeface="Calibri" panose="020F0502020204030204" pitchFamily="34" charset="0"/>
              </a:rPr>
              <a:t>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καθώς και </a:t>
            </a:r>
          </a:p>
          <a:p>
            <a:pPr marL="457198" indent="-457198" algn="just">
              <a:spcBef>
                <a:spcPts val="479"/>
              </a:spcBef>
              <a:buClr>
                <a:srgbClr val="000000"/>
              </a:buClr>
              <a:buFont typeface="+mj-lt"/>
              <a:buAutoNum type="arabicPeriod"/>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Η Διαμόρφωση χώρου άθλησης στο </a:t>
            </a:r>
            <a:r>
              <a:rPr lang="el-GR" sz="2200" b="1" spc="-1" dirty="0">
                <a:solidFill>
                  <a:srgbClr val="C00000"/>
                </a:solidFill>
                <a:latin typeface="Calibri" panose="020F0502020204030204" pitchFamily="34" charset="0"/>
                <a:ea typeface="Calibri" panose="020F0502020204030204" pitchFamily="34" charset="0"/>
                <a:cs typeface="Calibri" panose="020F0502020204030204" pitchFamily="34" charset="0"/>
              </a:rPr>
              <a:t>Κ.Φ. 1237 </a:t>
            </a:r>
            <a:endParaRPr lang="el-GR" sz="2200" spc="-1"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algn="just">
              <a:spcBef>
                <a:spcPts val="479"/>
              </a:spcBef>
              <a:buClr>
                <a:srgbClr val="FF0000"/>
              </a:buClr>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algn="just">
              <a:spcBef>
                <a:spcPts val="479"/>
              </a:spcBef>
              <a:buClr>
                <a:srgbClr val="FF0000"/>
              </a:buCl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Από τα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20 έργα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αυτής της κατηγορίας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τα 11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χρηματοδοτούνται από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ιδίους πόρους</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του Δήμου Χαλανδρίου και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τα 9</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από άλλες πηγές</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χρηματοδότησης.</a:t>
            </a:r>
            <a:endParaRPr lang="el-GR" sz="2200" spc="-1" dirty="0">
              <a:latin typeface="Calibri" panose="020F0502020204030204" pitchFamily="34" charset="0"/>
              <a:ea typeface="Calibri" panose="020F0502020204030204" pitchFamily="34" charset="0"/>
              <a:cs typeface="Calibri" panose="020F0502020204030204" pitchFamily="34" charset="0"/>
            </a:endParaRPr>
          </a:p>
        </p:txBody>
      </p:sp>
      <p:grpSp>
        <p:nvGrpSpPr>
          <p:cNvPr id="7" name="Ομάδα 6">
            <a:extLst>
              <a:ext uri="{FF2B5EF4-FFF2-40B4-BE49-F238E27FC236}">
                <a16:creationId xmlns="" xmlns:a16="http://schemas.microsoft.com/office/drawing/2014/main" id="{5B486E7B-CC5B-4499-8666-9134689C0477}"/>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2EA08C9F-2F5E-427E-899C-29F233B917DA}"/>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44B2E3D8-F308-4EAF-8B5C-00D76555BB64}"/>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4" name="Table 1"/>
          <p:cNvGraphicFramePr/>
          <p:nvPr>
            <p:extLst>
              <p:ext uri="{D42A27DB-BD31-4B8C-83A1-F6EECF244321}">
                <p14:modId xmlns="" xmlns:p14="http://schemas.microsoft.com/office/powerpoint/2010/main" val="676252343"/>
              </p:ext>
            </p:extLst>
          </p:nvPr>
        </p:nvGraphicFramePr>
        <p:xfrm>
          <a:off x="632640" y="235682"/>
          <a:ext cx="8640720" cy="6408453"/>
        </p:xfrm>
        <a:graphic>
          <a:graphicData uri="http://schemas.openxmlformats.org/drawingml/2006/table">
            <a:tbl>
              <a:tblPr/>
              <a:tblGrid>
                <a:gridCol w="497297">
                  <a:extLst>
                    <a:ext uri="{9D8B030D-6E8A-4147-A177-3AD203B41FA5}">
                      <a16:colId xmlns="" xmlns:a16="http://schemas.microsoft.com/office/drawing/2014/main" val="20000"/>
                    </a:ext>
                  </a:extLst>
                </a:gridCol>
                <a:gridCol w="4319452">
                  <a:extLst>
                    <a:ext uri="{9D8B030D-6E8A-4147-A177-3AD203B41FA5}">
                      <a16:colId xmlns="" xmlns:a16="http://schemas.microsoft.com/office/drawing/2014/main" val="20001"/>
                    </a:ext>
                  </a:extLst>
                </a:gridCol>
                <a:gridCol w="1672045">
                  <a:extLst>
                    <a:ext uri="{9D8B030D-6E8A-4147-A177-3AD203B41FA5}">
                      <a16:colId xmlns="" xmlns:a16="http://schemas.microsoft.com/office/drawing/2014/main" val="20002"/>
                    </a:ext>
                  </a:extLst>
                </a:gridCol>
                <a:gridCol w="1367246">
                  <a:extLst>
                    <a:ext uri="{9D8B030D-6E8A-4147-A177-3AD203B41FA5}">
                      <a16:colId xmlns="" xmlns:a16="http://schemas.microsoft.com/office/drawing/2014/main" val="20003"/>
                    </a:ext>
                  </a:extLst>
                </a:gridCol>
                <a:gridCol w="784680">
                  <a:extLst>
                    <a:ext uri="{9D8B030D-6E8A-4147-A177-3AD203B41FA5}">
                      <a16:colId xmlns="" xmlns:a16="http://schemas.microsoft.com/office/drawing/2014/main" val="20004"/>
                    </a:ext>
                  </a:extLst>
                </a:gridCol>
              </a:tblGrid>
              <a:tr h="335280">
                <a:tc>
                  <a:txBody>
                    <a:bodyPr/>
                    <a:lstStyle/>
                    <a:p>
                      <a:pPr algn="ctr"/>
                      <a:endParaRPr lang="el-GR" sz="1600"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ΠΕΡΙΓΡΑΦΗ</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a:solidFill>
                            <a:srgbClr val="000000"/>
                          </a:solidFill>
                          <a:latin typeface="Verdana" panose="020B0604030504040204" pitchFamily="34" charset="0"/>
                          <a:ea typeface="Verdana" panose="020B0604030504040204" pitchFamily="34" charset="0"/>
                          <a:cs typeface="Calibri" panose="020F0502020204030204" pitchFamily="34" charset="0"/>
                        </a:rPr>
                        <a:t>2026</a:t>
                      </a:r>
                      <a:endParaRPr lang="el-GR" sz="1600" b="0" strike="noStrike" spc="-1">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a:solidFill>
                            <a:srgbClr val="000000"/>
                          </a:solidFill>
                          <a:latin typeface="Verdana" panose="020B0604030504040204" pitchFamily="34" charset="0"/>
                          <a:ea typeface="Verdana" panose="020B0604030504040204" pitchFamily="34" charset="0"/>
                          <a:cs typeface="Calibri" panose="020F0502020204030204" pitchFamily="34" charset="0"/>
                        </a:rPr>
                        <a:t>2027</a:t>
                      </a:r>
                      <a:endParaRPr lang="el-GR" sz="1600" b="0" strike="noStrike" spc="-1">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600"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626612">
                <a:tc>
                  <a:txBody>
                    <a:bodyPr/>
                    <a:lstStyle/>
                    <a:p>
                      <a:pPr algn="ctr">
                        <a:lnSpc>
                          <a:spcPct val="107000"/>
                        </a:lnSpc>
                      </a:pPr>
                      <a:r>
                        <a:rPr lang="el-GR" sz="1600" b="0" strike="noStrike" spc="-1">
                          <a:solidFill>
                            <a:srgbClr val="000000"/>
                          </a:solidFill>
                          <a:latin typeface="Verdana" panose="020B0604030504040204" pitchFamily="34" charset="0"/>
                          <a:ea typeface="Verdana" panose="020B0604030504040204" pitchFamily="34" charset="0"/>
                          <a:cs typeface="Calibri" panose="020F0502020204030204" pitchFamily="34" charset="0"/>
                        </a:rPr>
                        <a:t>6</a:t>
                      </a:r>
                      <a:endParaRPr lang="el-GR" sz="1600" b="0" strike="noStrike" spc="-1">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Έργο επέκτασης &amp; τροποποίησης δικτύου φωτισμού ΔΕΔΔΗΕ</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cs typeface="Calibri" panose="020F0502020204030204" pitchFamily="34" charset="0"/>
                        </a:rPr>
                        <a:t>35.972,69</a:t>
                      </a:r>
                      <a:endParaRPr lang="el-GR" sz="1600" b="0" strike="noStrike" spc="-1">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ΣΥΝ</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157708">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7</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Ανακατασκευή κτιρίου πολλαπλών Πολιτιστικών χρήσεων με υποστηρικτικούς χώρους στο Ο.Τ.736 στο Χαλάνδρι  (προϋπ.7.000.000,00 €). </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7.000.000,00</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ΝΕΟ</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509376">
                <a:tc>
                  <a:txBody>
                    <a:bodyPr/>
                    <a:lstStyle/>
                    <a:p>
                      <a:pPr algn="ctr">
                        <a:lnSpc>
                          <a:spcPct val="107000"/>
                        </a:lnSpc>
                      </a:pPr>
                      <a:r>
                        <a:rPr lang="el-GR" sz="1600" b="1" strike="noStrike" spc="-1">
                          <a:solidFill>
                            <a:srgbClr val="C00000"/>
                          </a:solidFill>
                          <a:latin typeface="Verdana" panose="020B0604030504040204" pitchFamily="34" charset="0"/>
                          <a:ea typeface="Verdana" panose="020B0604030504040204" pitchFamily="34" charset="0"/>
                          <a:cs typeface="Calibri" panose="020F0502020204030204" pitchFamily="34" charset="0"/>
                        </a:rPr>
                        <a:t>8</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1" strike="noStrike" spc="-1" dirty="0">
                          <a:solidFill>
                            <a:srgbClr val="C00000"/>
                          </a:solidFill>
                          <a:latin typeface="Verdana" panose="020B0604030504040204" pitchFamily="34" charset="0"/>
                          <a:ea typeface="Verdana" panose="020B0604030504040204" pitchFamily="34" charset="0"/>
                          <a:cs typeface="Calibri" panose="020F0502020204030204" pitchFamily="34" charset="0"/>
                        </a:rPr>
                        <a:t>Διαμόρφωση κοινόχρηστων χώρων πρασίνου στους Κ.Χ.</a:t>
                      </a:r>
                      <a:r>
                        <a:rPr lang="el-GR" sz="1600" b="1" dirty="0">
                          <a:solidFill>
                            <a:srgbClr val="C00000"/>
                          </a:solidFill>
                          <a:latin typeface="Verdana" panose="020B0604030504040204" pitchFamily="34" charset="0"/>
                          <a:ea typeface="Verdana" panose="020B0604030504040204" pitchFamily="34" charset="0"/>
                          <a:cs typeface="Calibri" panose="020F0502020204030204" pitchFamily="34" charset="0"/>
                        </a:rPr>
                        <a:t/>
                      </a:r>
                      <a:br>
                        <a:rPr lang="el-GR" sz="1600" b="1" dirty="0">
                          <a:solidFill>
                            <a:srgbClr val="C00000"/>
                          </a:solidFill>
                          <a:latin typeface="Verdana" panose="020B0604030504040204" pitchFamily="34" charset="0"/>
                          <a:ea typeface="Verdana" panose="020B0604030504040204" pitchFamily="34" charset="0"/>
                          <a:cs typeface="Calibri" panose="020F0502020204030204" pitchFamily="34" charset="0"/>
                        </a:rPr>
                      </a:br>
                      <a:r>
                        <a:rPr lang="el-GR" sz="1600" b="1" strike="noStrike" spc="-1" dirty="0">
                          <a:solidFill>
                            <a:srgbClr val="C00000"/>
                          </a:solidFill>
                          <a:latin typeface="Verdana" panose="020B0604030504040204" pitchFamily="34" charset="0"/>
                          <a:ea typeface="Verdana" panose="020B0604030504040204" pitchFamily="34" charset="0"/>
                          <a:cs typeface="Calibri" panose="020F0502020204030204" pitchFamily="34" charset="0"/>
                        </a:rPr>
                        <a:t>1126 και Κ.Χ. 1228 στο Πάτημα Χαλανδρίου με ΑΜ 9/22 (προϋπ. 1.046.000.00 €).</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a:solidFill>
                            <a:srgbClr val="C00000"/>
                          </a:solidFill>
                          <a:latin typeface="Verdana" panose="020B0604030504040204" pitchFamily="34" charset="0"/>
                          <a:ea typeface="Verdana" panose="020B0604030504040204" pitchFamily="34" charset="0"/>
                          <a:cs typeface="Calibri" panose="020F0502020204030204" pitchFamily="34" charset="0"/>
                        </a:rPr>
                        <a:t>807.984,22</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b="1">
                        <a:solidFill>
                          <a:srgbClr val="C00000"/>
                        </a:solidFill>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cs typeface="Calibri" panose="020F0502020204030204" pitchFamily="34" charset="0"/>
                        </a:rPr>
                        <a:t>ΣΥΝ</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694033">
                <a:tc>
                  <a:txBody>
                    <a:bodyPr/>
                    <a:lstStyle/>
                    <a:p>
                      <a:pPr algn="ctr">
                        <a:lnSpc>
                          <a:spcPct val="107000"/>
                        </a:lnSpc>
                      </a:pPr>
                      <a:r>
                        <a:rPr lang="el-GR" sz="1600" b="0" strike="noStrike" spc="-1">
                          <a:solidFill>
                            <a:srgbClr val="000000"/>
                          </a:solidFill>
                          <a:latin typeface="Verdana" panose="020B0604030504040204" pitchFamily="34" charset="0"/>
                          <a:ea typeface="Verdana" panose="020B0604030504040204" pitchFamily="34" charset="0"/>
                          <a:cs typeface="Calibri" panose="020F0502020204030204" pitchFamily="34" charset="0"/>
                        </a:rPr>
                        <a:t>9</a:t>
                      </a:r>
                      <a:endParaRPr lang="el-GR" sz="1600" b="0" strike="noStrike" spc="-1">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Ανάπλαση της περιοχής του Αδριάνειου Υδραγωγείου στο πλαίσιο της επένδυσης του προγράμματος UIA 05-255 CULTURAL HIDRANT (</a:t>
                      </a:r>
                      <a:r>
                        <a:rPr lang="el-GR" sz="1600" b="0" strike="noStrike" spc="-1" dirty="0" err="1">
                          <a:solidFill>
                            <a:srgbClr val="000000"/>
                          </a:solidFill>
                          <a:latin typeface="Verdana" panose="020B0604030504040204" pitchFamily="34" charset="0"/>
                          <a:ea typeface="Verdana" panose="020B0604030504040204" pitchFamily="34" charset="0"/>
                          <a:cs typeface="Calibri" panose="020F0502020204030204" pitchFamily="34" charset="0"/>
                        </a:rPr>
                        <a:t>urban</a:t>
                      </a: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 </a:t>
                      </a:r>
                      <a:r>
                        <a:rPr lang="el-GR" sz="1600" b="0" strike="noStrike" spc="-1" dirty="0" err="1">
                          <a:solidFill>
                            <a:srgbClr val="000000"/>
                          </a:solidFill>
                          <a:latin typeface="Verdana" panose="020B0604030504040204" pitchFamily="34" charset="0"/>
                          <a:ea typeface="Verdana" panose="020B0604030504040204" pitchFamily="34" charset="0"/>
                          <a:cs typeface="Calibri" panose="020F0502020204030204" pitchFamily="34" charset="0"/>
                        </a:rPr>
                        <a:t>innovative</a:t>
                      </a: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 </a:t>
                      </a:r>
                      <a:r>
                        <a:rPr lang="el-GR" sz="1600" b="0" strike="noStrike" spc="-1" dirty="0" err="1">
                          <a:solidFill>
                            <a:srgbClr val="000000"/>
                          </a:solidFill>
                          <a:latin typeface="Verdana" panose="020B0604030504040204" pitchFamily="34" charset="0"/>
                          <a:ea typeface="Verdana" panose="020B0604030504040204" pitchFamily="34" charset="0"/>
                          <a:cs typeface="Calibri" panose="020F0502020204030204" pitchFamily="34" charset="0"/>
                        </a:rPr>
                        <a:t>actions</a:t>
                      </a: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 και Πράσινο Ταμείο. Προϋπ. 5.850.000,00 €).</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cs typeface="Calibri" panose="020F0502020204030204" pitchFamily="34" charset="0"/>
                        </a:rPr>
                        <a:t>1.854.249,50</a:t>
                      </a:r>
                      <a:endParaRPr lang="el-GR" sz="1600" b="0" strike="noStrike" spc="-1">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cs typeface="Calibri" panose="020F0502020204030204" pitchFamily="34" charset="0"/>
                        </a:rPr>
                        <a:t>ΣΥΝ</a:t>
                      </a:r>
                      <a:endParaRPr lang="el-GR" sz="1600" b="0" strike="noStrike" spc="-1" dirty="0">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068362">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cs typeface="Calibri" panose="020F0502020204030204" pitchFamily="34" charset="0"/>
                        </a:rPr>
                        <a:t>10</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1" strike="noStrike" spc="-1" dirty="0">
                          <a:solidFill>
                            <a:srgbClr val="C00000"/>
                          </a:solidFill>
                          <a:latin typeface="Verdana" panose="020B0604030504040204" pitchFamily="34" charset="0"/>
                          <a:ea typeface="Verdana" panose="020B0604030504040204" pitchFamily="34" charset="0"/>
                          <a:cs typeface="Calibri" panose="020F0502020204030204" pitchFamily="34" charset="0"/>
                        </a:rPr>
                        <a:t>Διαμόρφωση κοινόχρηστου χώρου πρασίνου στο Κ.Χ.1252 στο Πάτημα Χαλανδρίου.</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cs typeface="Calibri" panose="020F0502020204030204" pitchFamily="34" charset="0"/>
                        </a:rPr>
                        <a:t>7.271,90</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b="1" dirty="0">
                        <a:solidFill>
                          <a:srgbClr val="C00000"/>
                        </a:solidFill>
                        <a:latin typeface="Verdana" panose="020B0604030504040204" pitchFamily="34" charset="0"/>
                        <a:ea typeface="Verdana" panose="020B060403050404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cs typeface="Calibri" panose="020F0502020204030204" pitchFamily="34" charset="0"/>
                        </a:rPr>
                        <a:t> ΣΥΝ</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 name="Table 1"/>
          <p:cNvGraphicFramePr/>
          <p:nvPr>
            <p:extLst>
              <p:ext uri="{D42A27DB-BD31-4B8C-83A1-F6EECF244321}">
                <p14:modId xmlns="" xmlns:p14="http://schemas.microsoft.com/office/powerpoint/2010/main" val="3317293143"/>
              </p:ext>
            </p:extLst>
          </p:nvPr>
        </p:nvGraphicFramePr>
        <p:xfrm>
          <a:off x="632640" y="235680"/>
          <a:ext cx="8712720" cy="6416738"/>
        </p:xfrm>
        <a:graphic>
          <a:graphicData uri="http://schemas.openxmlformats.org/drawingml/2006/table">
            <a:tbl>
              <a:tblPr/>
              <a:tblGrid>
                <a:gridCol w="432000">
                  <a:extLst>
                    <a:ext uri="{9D8B030D-6E8A-4147-A177-3AD203B41FA5}">
                      <a16:colId xmlns="" xmlns:a16="http://schemas.microsoft.com/office/drawing/2014/main" val="20000"/>
                    </a:ext>
                  </a:extLst>
                </a:gridCol>
                <a:gridCol w="4218120">
                  <a:extLst>
                    <a:ext uri="{9D8B030D-6E8A-4147-A177-3AD203B41FA5}">
                      <a16:colId xmlns="" xmlns:a16="http://schemas.microsoft.com/office/drawing/2014/main" val="20001"/>
                    </a:ext>
                  </a:extLst>
                </a:gridCol>
                <a:gridCol w="1758240">
                  <a:extLst>
                    <a:ext uri="{9D8B030D-6E8A-4147-A177-3AD203B41FA5}">
                      <a16:colId xmlns="" xmlns:a16="http://schemas.microsoft.com/office/drawing/2014/main" val="20002"/>
                    </a:ext>
                  </a:extLst>
                </a:gridCol>
                <a:gridCol w="1656000">
                  <a:extLst>
                    <a:ext uri="{9D8B030D-6E8A-4147-A177-3AD203B41FA5}">
                      <a16:colId xmlns="" xmlns:a16="http://schemas.microsoft.com/office/drawing/2014/main" val="20003"/>
                    </a:ext>
                  </a:extLst>
                </a:gridCol>
                <a:gridCol w="648360">
                  <a:extLst>
                    <a:ext uri="{9D8B030D-6E8A-4147-A177-3AD203B41FA5}">
                      <a16:colId xmlns="" xmlns:a16="http://schemas.microsoft.com/office/drawing/2014/main" val="20004"/>
                    </a:ext>
                  </a:extLst>
                </a:gridCol>
              </a:tblGrid>
              <a:tr h="448035">
                <a:tc>
                  <a:txBody>
                    <a:bodyPr/>
                    <a:lstStyle/>
                    <a:p>
                      <a:endParaRPr lang="el-GR" sz="1900" dirty="0"/>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a:ea typeface="Calibri"/>
                        </a:rPr>
                        <a:t>ΠΕΡΙΓΡΑΦΗ</a:t>
                      </a:r>
                      <a:endParaRPr lang="el-GR" sz="20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a:rPr>
                        <a:t>2026</a:t>
                      </a:r>
                      <a:endParaRPr lang="el-GR" sz="20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dirty="0">
                          <a:solidFill>
                            <a:srgbClr val="000000"/>
                          </a:solidFill>
                          <a:latin typeface="Calibri"/>
                        </a:rPr>
                        <a:t>2027</a:t>
                      </a:r>
                      <a:endParaRPr lang="el-GR" sz="20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864172">
                <a:tc>
                  <a:txBody>
                    <a:bodyPr/>
                    <a:lstStyle/>
                    <a:p>
                      <a:pPr algn="ctr">
                        <a:lnSpc>
                          <a:spcPct val="107000"/>
                        </a:lnSpc>
                      </a:pPr>
                      <a:r>
                        <a:rPr lang="el-GR" sz="1600" b="0" strike="noStrike" spc="-1" dirty="0">
                          <a:solidFill>
                            <a:srgbClr val="000000"/>
                          </a:solidFill>
                          <a:latin typeface="Verdana"/>
                          <a:ea typeface="Verdana"/>
                        </a:rPr>
                        <a:t>11</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Verdana"/>
                        </a:rPr>
                        <a:t>Διαμόρφωση πεζοδρόμων και οδών ήπιας κυκλοφορίας (προϋπ. 1.500.000,00€) με ΑΜ 9/2024</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Verdana"/>
                        </a:rPr>
                        <a:t>1.000,00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Verdana"/>
                        </a:rPr>
                        <a:t>1.499.000,00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a:ea typeface="Verdana"/>
                        </a:rPr>
                        <a:t>ΝΕΟ</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864172">
                <a:tc>
                  <a:txBody>
                    <a:bodyPr/>
                    <a:lstStyle/>
                    <a:p>
                      <a:pPr algn="ctr">
                        <a:lnSpc>
                          <a:spcPct val="107000"/>
                        </a:lnSpc>
                      </a:pPr>
                      <a:r>
                        <a:rPr lang="el-GR" sz="1600" b="0" strike="noStrike" spc="-1" dirty="0">
                          <a:solidFill>
                            <a:srgbClr val="000000"/>
                          </a:solidFill>
                          <a:latin typeface="Verdana"/>
                          <a:ea typeface="Verdana"/>
                        </a:rPr>
                        <a:t>12</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a:ea typeface="Verdana"/>
                        </a:rPr>
                        <a:t>Διαμόρφωση της οδού Καλογρέζης από Α. Παπανδρέου έως 25ης Μαρτίου (προϋπ. 350.000€)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a:ea typeface="Verdana"/>
                        </a:rPr>
                        <a:t>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l-GR" sz="1600" b="0" strike="noStrike" spc="-1" dirty="0">
                          <a:solidFill>
                            <a:srgbClr val="000000"/>
                          </a:solidFill>
                          <a:latin typeface="Verdana"/>
                          <a:ea typeface="Verdana"/>
                        </a:rPr>
                        <a:t>ΝΕΟ</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399756">
                <a:tc>
                  <a:txBody>
                    <a:bodyPr/>
                    <a:lstStyle/>
                    <a:p>
                      <a:pPr algn="ctr">
                        <a:lnSpc>
                          <a:spcPct val="107000"/>
                        </a:lnSpc>
                      </a:pPr>
                      <a:r>
                        <a:rPr lang="el-GR" sz="1600" b="0" strike="noStrike" spc="-1" dirty="0">
                          <a:solidFill>
                            <a:srgbClr val="000000"/>
                          </a:solidFill>
                          <a:latin typeface="Verdana"/>
                          <a:ea typeface="Verdana"/>
                        </a:rPr>
                        <a:t>13</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Verdana"/>
                        </a:rPr>
                        <a:t>Δίκτυο παρεμβάσεων βιώσιμης αστικής κινητικότητας στις οδούς Ευριπίδου, Στρ. Δ .Ρουμπέση, Σ .Καλλισπέρη &amp; Φιλίππου Λίτσα του Δήμου Χαλανδρίου (προϋπ.2.500.000,0</a:t>
                      </a:r>
                      <a:r>
                        <a:rPr lang="en-US" sz="1600" b="0" strike="noStrike" spc="-1" dirty="0">
                          <a:solidFill>
                            <a:srgbClr val="000000"/>
                          </a:solidFill>
                          <a:latin typeface="Verdana"/>
                          <a:ea typeface="Verdana"/>
                        </a:rPr>
                        <a:t>0</a:t>
                      </a:r>
                      <a:r>
                        <a:rPr lang="el-GR" sz="1600" b="0" strike="noStrike" spc="-1" dirty="0">
                          <a:solidFill>
                            <a:srgbClr val="000000"/>
                          </a:solidFill>
                          <a:latin typeface="Verdana"/>
                          <a:ea typeface="Verdana"/>
                        </a:rPr>
                        <a:t>€) με Α.Μ. 5/2024</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Verdana"/>
                        </a:rPr>
                        <a:t>628.056,00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Verdana"/>
                        </a:rPr>
                        <a:t>1.871.944,00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a:ea typeface="Verdana"/>
                        </a:rPr>
                        <a:t>ΣΥΝ</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946332">
                <a:tc>
                  <a:txBody>
                    <a:bodyPr/>
                    <a:lstStyle/>
                    <a:p>
                      <a:pPr algn="ctr">
                        <a:lnSpc>
                          <a:spcPct val="107000"/>
                        </a:lnSpc>
                      </a:pPr>
                      <a:r>
                        <a:rPr lang="el-GR" sz="1600" b="0" strike="noStrike" spc="-1" dirty="0">
                          <a:solidFill>
                            <a:srgbClr val="000000"/>
                          </a:solidFill>
                          <a:latin typeface="Verdana"/>
                          <a:ea typeface="Verdana"/>
                        </a:rPr>
                        <a:t>14</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a:ea typeface="Verdana"/>
                        </a:rPr>
                        <a:t>Ανακατασκευή και ανάπλαση στην περιοχή της Τούφας επί των οδών Ολύμπου, Μεταμορφώσεων και πέριξ αυτών και στην Περιοχή του Κάτω Χαλανδρίου στην Οδό Σοφοκλή Βενιζέλου και πέριξ αυτής. ΑΝΤΩΝΗΣ ΤΡΙΤΣΗΣ (προϋπ. 8646.094,80€ )</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a:ea typeface="Verdana"/>
                        </a:rPr>
                        <a:t> 8.646.094,80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a:ea typeface="Verdana"/>
                        </a:rPr>
                        <a:t>8.646.094,80</a:t>
                      </a:r>
                      <a:endParaRPr lang="el-GR" sz="1600" b="0" strike="noStrike" spc="-1" dirty="0">
                        <a:latin typeface="Arial"/>
                      </a:endParaRPr>
                    </a:p>
                    <a:p>
                      <a:pPr algn="r">
                        <a:lnSpc>
                          <a:spcPct val="107000"/>
                        </a:lnSpc>
                      </a:pP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a:ea typeface="Verdana"/>
                        </a:rPr>
                        <a:t>ΝΕΟ</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864172">
                <a:tc>
                  <a:txBody>
                    <a:bodyPr/>
                    <a:lstStyle/>
                    <a:p>
                      <a:pPr algn="ctr">
                        <a:lnSpc>
                          <a:spcPct val="107000"/>
                        </a:lnSpc>
                      </a:pPr>
                      <a:r>
                        <a:rPr lang="el-GR" sz="1600" b="0" strike="noStrike" spc="-1" dirty="0">
                          <a:solidFill>
                            <a:srgbClr val="000000"/>
                          </a:solidFill>
                          <a:latin typeface="Verdana"/>
                          <a:ea typeface="Verdana"/>
                        </a:rPr>
                        <a:t>15</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Verdana"/>
                        </a:rPr>
                        <a:t>Έργο συντήρησης και επισκευών Κ.Χ. , Πλατειών και των γηπέδων αυτών. (προϋπ. 74.400,00€)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Verdana"/>
                        </a:rPr>
                        <a:t>74.400,00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dirty="0"/>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a:ea typeface="Verdana"/>
                        </a:rPr>
                        <a:t>ΝΕΟ</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6" name="Table 1"/>
          <p:cNvGraphicFramePr/>
          <p:nvPr>
            <p:extLst>
              <p:ext uri="{D42A27DB-BD31-4B8C-83A1-F6EECF244321}">
                <p14:modId xmlns="" xmlns:p14="http://schemas.microsoft.com/office/powerpoint/2010/main" val="3387439027"/>
              </p:ext>
            </p:extLst>
          </p:nvPr>
        </p:nvGraphicFramePr>
        <p:xfrm>
          <a:off x="632640" y="235679"/>
          <a:ext cx="8640720" cy="6421664"/>
        </p:xfrm>
        <a:graphic>
          <a:graphicData uri="http://schemas.openxmlformats.org/drawingml/2006/table">
            <a:tbl>
              <a:tblPr/>
              <a:tblGrid>
                <a:gridCol w="432000">
                  <a:extLst>
                    <a:ext uri="{9D8B030D-6E8A-4147-A177-3AD203B41FA5}">
                      <a16:colId xmlns="" xmlns:a16="http://schemas.microsoft.com/office/drawing/2014/main" val="20000"/>
                    </a:ext>
                  </a:extLst>
                </a:gridCol>
                <a:gridCol w="4619880">
                  <a:extLst>
                    <a:ext uri="{9D8B030D-6E8A-4147-A177-3AD203B41FA5}">
                      <a16:colId xmlns="" xmlns:a16="http://schemas.microsoft.com/office/drawing/2014/main" val="20001"/>
                    </a:ext>
                  </a:extLst>
                </a:gridCol>
                <a:gridCol w="1750423">
                  <a:extLst>
                    <a:ext uri="{9D8B030D-6E8A-4147-A177-3AD203B41FA5}">
                      <a16:colId xmlns="" xmlns:a16="http://schemas.microsoft.com/office/drawing/2014/main" val="20002"/>
                    </a:ext>
                  </a:extLst>
                </a:gridCol>
                <a:gridCol w="1046057">
                  <a:extLst>
                    <a:ext uri="{9D8B030D-6E8A-4147-A177-3AD203B41FA5}">
                      <a16:colId xmlns="" xmlns:a16="http://schemas.microsoft.com/office/drawing/2014/main" val="20003"/>
                    </a:ext>
                  </a:extLst>
                </a:gridCol>
                <a:gridCol w="792360">
                  <a:extLst>
                    <a:ext uri="{9D8B030D-6E8A-4147-A177-3AD203B41FA5}">
                      <a16:colId xmlns="" xmlns:a16="http://schemas.microsoft.com/office/drawing/2014/main" val="20004"/>
                    </a:ext>
                  </a:extLst>
                </a:gridCol>
              </a:tblGrid>
              <a:tr h="388620">
                <a:tc>
                  <a:txBody>
                    <a:bodyPr/>
                    <a:lstStyle/>
                    <a:p>
                      <a:endParaRPr lang="el-GR" sz="1900"/>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a:ea typeface="Verdana"/>
                        </a:rPr>
                        <a:t>ΠΕΡΙΓΡΑΦΗ</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a:solidFill>
                            <a:srgbClr val="000000"/>
                          </a:solidFill>
                          <a:latin typeface="Verdana"/>
                          <a:ea typeface="Verdana"/>
                        </a:rPr>
                        <a:t>2026</a:t>
                      </a:r>
                      <a:endParaRPr lang="el-GR" sz="1600" b="0" strike="noStrike" spc="-1">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a:solidFill>
                            <a:srgbClr val="000000"/>
                          </a:solidFill>
                          <a:latin typeface="Verdana"/>
                          <a:ea typeface="Verdana"/>
                        </a:rPr>
                        <a:t>2027</a:t>
                      </a:r>
                      <a:endParaRPr lang="el-GR" sz="1600" b="0" strike="noStrike" spc="-1">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90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865713">
                <a:tc>
                  <a:txBody>
                    <a:bodyPr/>
                    <a:lstStyle/>
                    <a:p>
                      <a:pPr algn="ctr">
                        <a:lnSpc>
                          <a:spcPct val="107000"/>
                        </a:lnSpc>
                      </a:pPr>
                      <a:r>
                        <a:rPr lang="el-GR" sz="1600" b="0" strike="noStrike" spc="-1">
                          <a:solidFill>
                            <a:srgbClr val="000000"/>
                          </a:solidFill>
                          <a:latin typeface="Verdana"/>
                          <a:ea typeface="Verdana"/>
                        </a:rPr>
                        <a:t>16</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Verdana"/>
                        </a:rPr>
                        <a:t>Έργο ολικής ανακατασκευής της Παιδικής Χαράς στην Ποταμού Καλαμά (προϋπ. 74.400,00 €).</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a:solidFill>
                            <a:srgbClr val="000000"/>
                          </a:solidFill>
                          <a:latin typeface="Verdana"/>
                          <a:ea typeface="Verdana"/>
                        </a:rPr>
                        <a:t>74.400,00</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a:solidFill>
                            <a:srgbClr val="000000"/>
                          </a:solidFill>
                          <a:latin typeface="Verdana"/>
                          <a:ea typeface="Verdana"/>
                        </a:rPr>
                        <a:t>ΝΕΟ</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071250">
                <a:tc>
                  <a:txBody>
                    <a:bodyPr/>
                    <a:lstStyle/>
                    <a:p>
                      <a:pPr algn="ctr">
                        <a:lnSpc>
                          <a:spcPct val="107000"/>
                        </a:lnSpc>
                      </a:pPr>
                      <a:r>
                        <a:rPr lang="el-GR" sz="1600" b="0" strike="noStrike" spc="-1">
                          <a:solidFill>
                            <a:srgbClr val="000000"/>
                          </a:solidFill>
                          <a:latin typeface="Verdana"/>
                          <a:ea typeface="Verdana"/>
                        </a:rPr>
                        <a:t>17</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a:ea typeface="Verdana"/>
                        </a:rPr>
                        <a:t>Έργο ανακατασκευής του 1ου Δημοτικού Παιδικού Σταθμού του στα πλαίσια συμμόρφωσης στο Π.Δ. 99/2017.</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a:solidFill>
                            <a:srgbClr val="000000"/>
                          </a:solidFill>
                          <a:latin typeface="Verdana"/>
                          <a:ea typeface="Verdana"/>
                        </a:rPr>
                        <a:t>1.000,00</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90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a:solidFill>
                            <a:srgbClr val="000000"/>
                          </a:solidFill>
                          <a:latin typeface="Verdana"/>
                          <a:ea typeface="Verdana"/>
                        </a:rPr>
                        <a:t>ΝΕΟ</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865713">
                <a:tc>
                  <a:txBody>
                    <a:bodyPr/>
                    <a:lstStyle/>
                    <a:p>
                      <a:pPr algn="ctr">
                        <a:lnSpc>
                          <a:spcPct val="107000"/>
                        </a:lnSpc>
                      </a:pPr>
                      <a:r>
                        <a:rPr lang="el-GR" sz="1600" b="0" strike="noStrike" spc="-1">
                          <a:solidFill>
                            <a:srgbClr val="000000"/>
                          </a:solidFill>
                          <a:latin typeface="Verdana"/>
                          <a:ea typeface="Verdana"/>
                        </a:rPr>
                        <a:t>18</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Verdana"/>
                        </a:rPr>
                        <a:t>Έργο συντήρησης και ανακατασκευής του πεζοδρομίου Προφήτη Ηλία (προϋπ. 200.000,00 €).</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a:solidFill>
                            <a:srgbClr val="000000"/>
                          </a:solidFill>
                          <a:latin typeface="Verdana"/>
                          <a:ea typeface="Verdana"/>
                        </a:rPr>
                        <a:t>0,00</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a:solidFill>
                            <a:srgbClr val="000000"/>
                          </a:solidFill>
                          <a:latin typeface="Verdana"/>
                          <a:ea typeface="Verdana"/>
                        </a:rPr>
                        <a:t>ΝΕΟ</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874413">
                <a:tc>
                  <a:txBody>
                    <a:bodyPr/>
                    <a:lstStyle/>
                    <a:p>
                      <a:pPr algn="ctr">
                        <a:lnSpc>
                          <a:spcPct val="107000"/>
                        </a:lnSpc>
                      </a:pPr>
                      <a:r>
                        <a:rPr lang="el-GR" sz="1600" b="0" strike="noStrike" spc="-1">
                          <a:solidFill>
                            <a:srgbClr val="000000"/>
                          </a:solidFill>
                          <a:latin typeface="Verdana"/>
                          <a:ea typeface="Verdana"/>
                        </a:rPr>
                        <a:t>19</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a:ea typeface="Verdana"/>
                        </a:rPr>
                        <a:t>"Βιοκλιματική αστική ανάπλαση του εμπορικού κέντρου του Δήμου Χαλανδρίου", Ταμείο Ανάκαμψης και</a:t>
                      </a:r>
                      <a:r>
                        <a:rPr lang="el-GR" sz="1900" dirty="0"/>
                        <a:t/>
                      </a:r>
                      <a:br>
                        <a:rPr lang="el-GR" sz="1900" dirty="0"/>
                      </a:br>
                      <a:r>
                        <a:rPr lang="el-GR" sz="1600" b="0" strike="noStrike" spc="-1" dirty="0">
                          <a:solidFill>
                            <a:srgbClr val="000000"/>
                          </a:solidFill>
                          <a:latin typeface="Verdana"/>
                          <a:ea typeface="Verdana"/>
                        </a:rPr>
                        <a:t>Ανθεκτικότητας (Άξονας 1.2) &amp; Ίδιοι Πόροι</a:t>
                      </a:r>
                      <a:r>
                        <a:rPr sz="1900" dirty="0"/>
                        <a:t/>
                      </a:r>
                      <a:br>
                        <a:rPr sz="1900" dirty="0"/>
                      </a:br>
                      <a:r>
                        <a:rPr lang="el-GR" sz="1600" b="0" strike="noStrike" spc="-1" dirty="0">
                          <a:solidFill>
                            <a:srgbClr val="000000"/>
                          </a:solidFill>
                          <a:latin typeface="Verdana"/>
                          <a:ea typeface="Verdana"/>
                        </a:rPr>
                        <a:t>(προϋπ.:5.234.257,00€)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a:solidFill>
                            <a:srgbClr val="000000"/>
                          </a:solidFill>
                          <a:latin typeface="Verdana"/>
                          <a:ea typeface="Verdana"/>
                        </a:rPr>
                        <a:t>3.325.435,43</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90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a:solidFill>
                            <a:srgbClr val="000000"/>
                          </a:solidFill>
                          <a:latin typeface="Verdana"/>
                          <a:ea typeface="Verdana"/>
                        </a:rPr>
                        <a:t>ΣΥΝ</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338971">
                <a:tc>
                  <a:txBody>
                    <a:bodyPr/>
                    <a:lstStyle/>
                    <a:p>
                      <a:pPr algn="ctr">
                        <a:lnSpc>
                          <a:spcPct val="107000"/>
                        </a:lnSpc>
                      </a:pPr>
                      <a:r>
                        <a:rPr lang="el-GR" sz="1600" b="0" strike="noStrike" spc="-1" dirty="0">
                          <a:solidFill>
                            <a:srgbClr val="000000"/>
                          </a:solidFill>
                          <a:latin typeface="Verdana"/>
                          <a:ea typeface="Verdana"/>
                        </a:rPr>
                        <a:t>20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Verdana"/>
                        </a:rPr>
                        <a:t>"Δράσεις βελτίωσης οδικής ασφάλειας Δήμου Χαλανδρίου", Ταμείο Ανάκαμψης και</a:t>
                      </a:r>
                      <a:r>
                        <a:rPr lang="el-GR" sz="1600" dirty="0"/>
                        <a:t/>
                      </a:r>
                      <a:br>
                        <a:rPr lang="el-GR" sz="1600" dirty="0"/>
                      </a:br>
                      <a:r>
                        <a:rPr lang="el-GR" sz="1600" b="0" strike="noStrike" spc="-1" dirty="0">
                          <a:solidFill>
                            <a:srgbClr val="000000"/>
                          </a:solidFill>
                          <a:latin typeface="Verdana"/>
                          <a:ea typeface="Verdana"/>
                        </a:rPr>
                        <a:t>Ανθεκτικότητας &amp; Ίδιοι Πόροι (προϋπ.: 1.100.000,00€)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a:solidFill>
                            <a:srgbClr val="000000"/>
                          </a:solidFill>
                          <a:latin typeface="Verdana"/>
                          <a:ea typeface="Verdana"/>
                        </a:rPr>
                        <a:t>368.584,18</a:t>
                      </a:r>
                      <a:endParaRPr lang="el-GR" sz="1600" b="0" strike="noStrike" spc="-1">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a:ea typeface="Verdana"/>
                        </a:rPr>
                        <a:t>ΣΥΝ</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7" name="Table 1"/>
          <p:cNvGraphicFramePr/>
          <p:nvPr>
            <p:extLst>
              <p:ext uri="{D42A27DB-BD31-4B8C-83A1-F6EECF244321}">
                <p14:modId xmlns="" xmlns:p14="http://schemas.microsoft.com/office/powerpoint/2010/main" val="3493789220"/>
              </p:ext>
            </p:extLst>
          </p:nvPr>
        </p:nvGraphicFramePr>
        <p:xfrm>
          <a:off x="560640" y="235680"/>
          <a:ext cx="8712720" cy="6395762"/>
        </p:xfrm>
        <a:graphic>
          <a:graphicData uri="http://schemas.openxmlformats.org/drawingml/2006/table">
            <a:tbl>
              <a:tblPr/>
              <a:tblGrid>
                <a:gridCol w="504000">
                  <a:extLst>
                    <a:ext uri="{9D8B030D-6E8A-4147-A177-3AD203B41FA5}">
                      <a16:colId xmlns="" xmlns:a16="http://schemas.microsoft.com/office/drawing/2014/main" val="20000"/>
                    </a:ext>
                  </a:extLst>
                </a:gridCol>
                <a:gridCol w="4218120">
                  <a:extLst>
                    <a:ext uri="{9D8B030D-6E8A-4147-A177-3AD203B41FA5}">
                      <a16:colId xmlns="" xmlns:a16="http://schemas.microsoft.com/office/drawing/2014/main" val="20001"/>
                    </a:ext>
                  </a:extLst>
                </a:gridCol>
                <a:gridCol w="1830240">
                  <a:extLst>
                    <a:ext uri="{9D8B030D-6E8A-4147-A177-3AD203B41FA5}">
                      <a16:colId xmlns="" xmlns:a16="http://schemas.microsoft.com/office/drawing/2014/main" val="20002"/>
                    </a:ext>
                  </a:extLst>
                </a:gridCol>
                <a:gridCol w="1440000">
                  <a:extLst>
                    <a:ext uri="{9D8B030D-6E8A-4147-A177-3AD203B41FA5}">
                      <a16:colId xmlns="" xmlns:a16="http://schemas.microsoft.com/office/drawing/2014/main" val="20003"/>
                    </a:ext>
                  </a:extLst>
                </a:gridCol>
                <a:gridCol w="720360">
                  <a:extLst>
                    <a:ext uri="{9D8B030D-6E8A-4147-A177-3AD203B41FA5}">
                      <a16:colId xmlns="" xmlns:a16="http://schemas.microsoft.com/office/drawing/2014/main" val="20004"/>
                    </a:ext>
                  </a:extLst>
                </a:gridCol>
              </a:tblGrid>
              <a:tr h="388620">
                <a:tc>
                  <a:txBody>
                    <a:bodyPr/>
                    <a:lstStyle/>
                    <a:p>
                      <a:endParaRPr lang="el-GR" sz="1900" dirty="0"/>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a:ea typeface="Verdana"/>
                        </a:rPr>
                        <a:t>ΠΕΡΙΓΡΑΦΗ</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dirty="0">
                          <a:solidFill>
                            <a:srgbClr val="000000"/>
                          </a:solidFill>
                          <a:latin typeface="Verdana"/>
                          <a:ea typeface="Verdana"/>
                        </a:rPr>
                        <a:t>2026</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dirty="0">
                          <a:solidFill>
                            <a:srgbClr val="000000"/>
                          </a:solidFill>
                          <a:latin typeface="Verdana"/>
                          <a:ea typeface="Verdana"/>
                        </a:rPr>
                        <a:t>2027</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157266">
                <a:tc>
                  <a:txBody>
                    <a:bodyPr/>
                    <a:lstStyle/>
                    <a:p>
                      <a:pPr algn="ctr">
                        <a:lnSpc>
                          <a:spcPct val="107000"/>
                        </a:lnSpc>
                      </a:pPr>
                      <a:r>
                        <a:rPr lang="el-GR" sz="1600" b="0" strike="noStrike" spc="-1" dirty="0">
                          <a:solidFill>
                            <a:srgbClr val="000000"/>
                          </a:solidFill>
                          <a:latin typeface="Verdana"/>
                          <a:ea typeface="Verdana"/>
                        </a:rPr>
                        <a:t>21</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Verdana"/>
                        </a:rPr>
                        <a:t>Έργο κατασκευής εσοχών για την τοποθέτηση κάδων απορριμμάτων στην οριστική θέση τους (προϋπ. 74.400,00€)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Verdana"/>
                        </a:rPr>
                        <a:t>74.400,00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a:ea typeface="Verdana"/>
                        </a:rPr>
                        <a:t>ΝΕΟ</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615825">
                <a:tc>
                  <a:txBody>
                    <a:bodyPr/>
                    <a:lstStyle/>
                    <a:p>
                      <a:pPr algn="ctr">
                        <a:lnSpc>
                          <a:spcPct val="107000"/>
                        </a:lnSpc>
                      </a:pPr>
                      <a:r>
                        <a:rPr lang="el-GR" sz="1600" b="0" strike="noStrike" spc="-1" dirty="0">
                          <a:solidFill>
                            <a:srgbClr val="000000"/>
                          </a:solidFill>
                          <a:latin typeface="Verdana"/>
                          <a:ea typeface="Verdana"/>
                        </a:rPr>
                        <a:t>22</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a:ea typeface="Verdana"/>
                        </a:rPr>
                        <a:t>Διαμόρφωση ΧΠ 1114 (Πάρκο Καρπών) (Προϋπ. 37.200€)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a:ea typeface="Verdana"/>
                        </a:rPr>
                        <a:t>37.200,00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a:ea typeface="Verdana"/>
                        </a:rPr>
                        <a:t>ΝΕΟ</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919519">
                <a:tc>
                  <a:txBody>
                    <a:bodyPr/>
                    <a:lstStyle/>
                    <a:p>
                      <a:pPr algn="ctr">
                        <a:lnSpc>
                          <a:spcPct val="107000"/>
                        </a:lnSpc>
                      </a:pPr>
                      <a:r>
                        <a:rPr lang="el-GR" sz="1600" b="0" strike="noStrike" spc="-1" dirty="0">
                          <a:solidFill>
                            <a:srgbClr val="000000"/>
                          </a:solidFill>
                          <a:latin typeface="Verdana"/>
                          <a:ea typeface="Verdana"/>
                        </a:rPr>
                        <a:t>23</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Verdana"/>
                        </a:rPr>
                        <a:t>Φυτοτεχνική διαμόρφωση της νησίδας </a:t>
                      </a:r>
                      <a:r>
                        <a:rPr lang="el-GR" sz="1600" b="0" strike="noStrike" spc="-1" dirty="0" err="1">
                          <a:solidFill>
                            <a:srgbClr val="000000"/>
                          </a:solidFill>
                          <a:latin typeface="Verdana"/>
                          <a:ea typeface="Verdana"/>
                        </a:rPr>
                        <a:t>επι</a:t>
                      </a:r>
                      <a:r>
                        <a:rPr lang="el-GR" sz="1600" b="0" strike="noStrike" spc="-1" dirty="0">
                          <a:solidFill>
                            <a:srgbClr val="000000"/>
                          </a:solidFill>
                          <a:latin typeface="Verdana"/>
                          <a:ea typeface="Verdana"/>
                        </a:rPr>
                        <a:t> της οδού Παπανικολή - Παλαιολόγου, της νησίδας </a:t>
                      </a:r>
                      <a:r>
                        <a:rPr lang="el-GR" sz="1600" b="0" strike="noStrike" spc="-1" dirty="0" err="1">
                          <a:solidFill>
                            <a:srgbClr val="000000"/>
                          </a:solidFill>
                          <a:latin typeface="Verdana"/>
                          <a:ea typeface="Verdana"/>
                        </a:rPr>
                        <a:t>επι</a:t>
                      </a:r>
                      <a:r>
                        <a:rPr lang="el-GR" sz="1600" b="0" strike="noStrike" spc="-1" dirty="0">
                          <a:solidFill>
                            <a:srgbClr val="000000"/>
                          </a:solidFill>
                          <a:latin typeface="Verdana"/>
                          <a:ea typeface="Verdana"/>
                        </a:rPr>
                        <a:t> της οδού Δουκίσσης Πλακεντίας, των παρτεριών της πλατείας Φλύας και της οδού Ριζαρείου (προϋπ. 871.803,00 €).</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Verdana"/>
                        </a:rPr>
                        <a:t>872.803,00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a:ea typeface="Verdana"/>
                        </a:rPr>
                        <a:t>ΝΕΟ</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886545">
                <a:tc>
                  <a:txBody>
                    <a:bodyPr/>
                    <a:lstStyle/>
                    <a:p>
                      <a:pPr algn="ctr">
                        <a:lnSpc>
                          <a:spcPct val="107000"/>
                        </a:lnSpc>
                      </a:pPr>
                      <a:r>
                        <a:rPr lang="el-GR" sz="1600" b="0" strike="noStrike" spc="-1" dirty="0">
                          <a:solidFill>
                            <a:srgbClr val="000000"/>
                          </a:solidFill>
                          <a:latin typeface="Verdana"/>
                          <a:ea typeface="Verdana"/>
                        </a:rPr>
                        <a:t>24</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a:ea typeface="Verdana"/>
                        </a:rPr>
                        <a:t>Έργο συντηρήσεων και διαμορφώσεων εντός του κοιμητηρίου Χαλανδρίου (προϋπ. 74.400,00€).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a:ea typeface="Verdana"/>
                        </a:rPr>
                        <a:t>74.400,00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a:ea typeface="Verdana"/>
                        </a:rPr>
                        <a:t>ΝΕΟ</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427987">
                <a:tc>
                  <a:txBody>
                    <a:bodyPr/>
                    <a:lstStyle/>
                    <a:p>
                      <a:pPr algn="ctr">
                        <a:lnSpc>
                          <a:spcPct val="107000"/>
                        </a:lnSpc>
                      </a:pPr>
                      <a:r>
                        <a:rPr lang="el-GR" sz="1600" b="1" strike="noStrike" spc="-1" dirty="0">
                          <a:solidFill>
                            <a:srgbClr val="C00000"/>
                          </a:solidFill>
                          <a:latin typeface="Verdana"/>
                          <a:ea typeface="Verdana"/>
                        </a:rPr>
                        <a:t>25</a:t>
                      </a:r>
                      <a:endParaRPr lang="el-GR" sz="1600" b="1" strike="noStrike" spc="-1" dirty="0">
                        <a:solidFill>
                          <a:srgbClr val="C00000"/>
                        </a:solidFill>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1" strike="noStrike" spc="-1" dirty="0">
                          <a:solidFill>
                            <a:srgbClr val="C00000"/>
                          </a:solidFill>
                          <a:latin typeface="Verdana"/>
                          <a:ea typeface="Verdana"/>
                        </a:rPr>
                        <a:t>Διαμόρφωση του χώρου άθλησης 1237 του Δήμου Χαλανδρίου (προϋπ.890.000,00€) – ΦΙΛΟΔΗΜΟΣ ΙΙ &amp; </a:t>
                      </a:r>
                      <a:r>
                        <a:rPr lang="el-GR" sz="1600" b="1" strike="noStrike" spc="-1" dirty="0" err="1">
                          <a:solidFill>
                            <a:srgbClr val="C00000"/>
                          </a:solidFill>
                          <a:latin typeface="Verdana"/>
                          <a:ea typeface="Verdana"/>
                        </a:rPr>
                        <a:t>Ιδιοι</a:t>
                      </a:r>
                      <a:r>
                        <a:rPr lang="el-GR" sz="1600" b="1" strike="noStrike" spc="-1" dirty="0">
                          <a:solidFill>
                            <a:srgbClr val="C00000"/>
                          </a:solidFill>
                          <a:latin typeface="Verdana"/>
                          <a:ea typeface="Verdana"/>
                        </a:rPr>
                        <a:t> Πόροι (προϋπ. 890.000,00€)</a:t>
                      </a:r>
                      <a:endParaRPr lang="el-GR" sz="1600" b="1" strike="noStrike" spc="-1" dirty="0">
                        <a:solidFill>
                          <a:srgbClr val="C00000"/>
                        </a:solidFill>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a:ea typeface="Verdana"/>
                        </a:rPr>
                        <a:t>28.814,12</a:t>
                      </a:r>
                      <a:endParaRPr lang="el-GR" sz="1600" b="1" strike="noStrike" spc="-1" dirty="0">
                        <a:solidFill>
                          <a:srgbClr val="C00000"/>
                        </a:solidFill>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b="1" dirty="0">
                        <a:solidFill>
                          <a:srgbClr val="C00000"/>
                        </a:solidFil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1" strike="noStrike" spc="-1" dirty="0">
                          <a:solidFill>
                            <a:srgbClr val="C00000"/>
                          </a:solidFill>
                          <a:latin typeface="Verdana"/>
                          <a:ea typeface="Verdana"/>
                        </a:rPr>
                        <a:t>ΣΥΝ</a:t>
                      </a:r>
                      <a:endParaRPr lang="el-GR" sz="1600" b="1" strike="noStrike" spc="-1" dirty="0">
                        <a:solidFill>
                          <a:srgbClr val="C00000"/>
                        </a:solidFill>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TextShape 1"/>
          <p:cNvSpPr txBox="1"/>
          <p:nvPr/>
        </p:nvSpPr>
        <p:spPr>
          <a:xfrm>
            <a:off x="2793275" y="332745"/>
            <a:ext cx="5765075" cy="5757095"/>
          </a:xfrm>
          <a:prstGeom prst="rect">
            <a:avLst/>
          </a:prstGeom>
          <a:noFill/>
          <a:ln>
            <a:noFill/>
          </a:ln>
        </p:spPr>
        <p:txBody>
          <a:bodyPr/>
          <a:lstStyle/>
          <a:p>
            <a:pPr marL="360" algn="just">
              <a:lnSpc>
                <a:spcPct val="150000"/>
              </a:lnSpc>
              <a:spcBef>
                <a:spcPts val="400"/>
              </a:spcBef>
              <a:buClr>
                <a:srgbClr val="000000"/>
              </a:buClr>
            </a:pP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Η αμέσως επόμενη κατηγορία δαπάνης (πρώην Κ.Α.733)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Επισκευών και συντηρήσεων παγίων εγκαταστάσεων κοινής χρήσης, </a:t>
            </a: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ποσού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5.090.450,95 (12,11%), </a:t>
            </a: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αφορά σε έργα όπως  ασφαλτοστρώσεις πεζοδρόμων ή συντήρηση οδοστρωμάτων, διανοίξεις οδών και  ποδηλατοδρόμων, συντηρήσεις πεζοδρομίων,  συντήρηση και καθαρισμός φρεατίων, συντήρηση δικτύου ηλεκτροφωτισμού, καθώς και συντήρηση - επισκευή δημοτικών κτιρίων, σχολείων, παιδικών σταθμών, αθλητικών χώρων, παιδικών χαρών, κοινοχρήστων χώρων - πλατειών κτλ. </a:t>
            </a:r>
          </a:p>
        </p:txBody>
      </p:sp>
      <p:grpSp>
        <p:nvGrpSpPr>
          <p:cNvPr id="7" name="Ομάδα 6">
            <a:extLst>
              <a:ext uri="{FF2B5EF4-FFF2-40B4-BE49-F238E27FC236}">
                <a16:creationId xmlns="" xmlns:a16="http://schemas.microsoft.com/office/drawing/2014/main" id="{A16BB63C-AFCD-40D7-86AC-2E8470CC736A}"/>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F32A23B9-A165-4314-8D4D-8FF0C5FB728C}"/>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90AACBF0-3024-418C-867B-397D7B6AA42B}"/>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CustomShape 1"/>
          <p:cNvSpPr/>
          <p:nvPr/>
        </p:nvSpPr>
        <p:spPr>
          <a:xfrm>
            <a:off x="2784566" y="321479"/>
            <a:ext cx="5765074" cy="612285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50000"/>
              </a:lnSpc>
              <a:spcBef>
                <a:spcPts val="400"/>
              </a:spcBef>
              <a:buClr>
                <a:srgbClr val="C0504D"/>
              </a:buClr>
              <a:buSzPct val="70000"/>
            </a:pP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Τα έργα της παραπάνω κατηγορίας του Τεχνικού Προγράμματος ανέρχονται σε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53.  </a:t>
            </a: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Εξ αυτών τα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29</a:t>
            </a: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 αφορούν σε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Νέα Έργα, </a:t>
            </a: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ενώ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από τα 24 συνεχιζόμενα έργα που αναφέρονται στο Τεχνικό Πρόγραμμα τα 10 έχουν είδη ολοκληρωθεί. </a:t>
            </a:r>
            <a:endParaRPr lang="el-GR" sz="2000" spc="-1" dirty="0">
              <a:latin typeface="Calibri" panose="020F0502020204030204" pitchFamily="34" charset="0"/>
              <a:ea typeface="Calibri" panose="020F0502020204030204" pitchFamily="34" charset="0"/>
              <a:cs typeface="Calibri" panose="020F0502020204030204" pitchFamily="34" charset="0"/>
            </a:endParaRPr>
          </a:p>
          <a:p>
            <a:pPr marL="215999" indent="-215999" algn="just">
              <a:lnSpc>
                <a:spcPct val="150000"/>
              </a:lnSpc>
              <a:spcBef>
                <a:spcPts val="400"/>
              </a:spcBef>
              <a:buClr>
                <a:srgbClr val="C0504D"/>
              </a:buClr>
              <a:buSzPct val="70000"/>
              <a:buFont typeface="Wingdings" charset="2"/>
              <a:buChar char=""/>
            </a:pPr>
            <a:endPar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lnSpc>
                <a:spcPct val="150000"/>
              </a:lnSpc>
              <a:spcBef>
                <a:spcPts val="400"/>
              </a:spcBef>
              <a:buClr>
                <a:srgbClr val="C0504D"/>
              </a:buClr>
              <a:buSzPct val="70000"/>
            </a:pP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Από τα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53 έργα μόνο 5 χρηματοδοτούνται </a:t>
            </a: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από άλλες πηγές χρηματοδότησης. Τα 48 έργα χρηματοδοτούνται από Ίδιους Πόρους του Δήμου Χαλανδρίου, επιβεβαιώνοντας ότι οι συντηρήσεις και οι επισκευές των εγκαταστάσεων δεν αποτελούν επιλογές ούτε των Ευρωπαϊκών χρηματοδοτικών εργαλείων, αλλά ούτε και των Εθνικών.      </a:t>
            </a:r>
            <a:endParaRPr lang="el-GR" sz="2000" spc="-1" dirty="0">
              <a:latin typeface="Calibri" panose="020F0502020204030204" pitchFamily="34" charset="0"/>
              <a:ea typeface="Calibri" panose="020F0502020204030204" pitchFamily="34" charset="0"/>
              <a:cs typeface="Calibri" panose="020F0502020204030204" pitchFamily="34" charset="0"/>
            </a:endParaRPr>
          </a:p>
        </p:txBody>
      </p:sp>
      <p:grpSp>
        <p:nvGrpSpPr>
          <p:cNvPr id="7" name="Ομάδα 6">
            <a:extLst>
              <a:ext uri="{FF2B5EF4-FFF2-40B4-BE49-F238E27FC236}">
                <a16:creationId xmlns="" xmlns:a16="http://schemas.microsoft.com/office/drawing/2014/main" id="{2030B83B-6D22-4094-887C-4D65A4843214}"/>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BAC962D8-204F-4B8D-9F70-EFFB5C85CCD8}"/>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BC4B1282-B86D-4538-89D6-F1BB2E4691B9}"/>
                </a:ext>
              </a:extLst>
            </p:cNvPr>
            <p:cNvPicPr/>
            <p:nvPr/>
          </p:nvPicPr>
          <p:blipFill rotWithShape="1">
            <a:blip r:embed="rId3"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2" name="Table 1"/>
          <p:cNvGraphicFramePr/>
          <p:nvPr>
            <p:extLst>
              <p:ext uri="{D42A27DB-BD31-4B8C-83A1-F6EECF244321}">
                <p14:modId xmlns="" xmlns:p14="http://schemas.microsoft.com/office/powerpoint/2010/main" val="1686692626"/>
              </p:ext>
            </p:extLst>
          </p:nvPr>
        </p:nvGraphicFramePr>
        <p:xfrm>
          <a:off x="632640" y="235681"/>
          <a:ext cx="8640720" cy="6386637"/>
        </p:xfrm>
        <a:graphic>
          <a:graphicData uri="http://schemas.openxmlformats.org/drawingml/2006/table">
            <a:tbl>
              <a:tblPr/>
              <a:tblGrid>
                <a:gridCol w="532131">
                  <a:extLst>
                    <a:ext uri="{9D8B030D-6E8A-4147-A177-3AD203B41FA5}">
                      <a16:colId xmlns="" xmlns:a16="http://schemas.microsoft.com/office/drawing/2014/main" val="20000"/>
                    </a:ext>
                  </a:extLst>
                </a:gridCol>
                <a:gridCol w="4258492">
                  <a:extLst>
                    <a:ext uri="{9D8B030D-6E8A-4147-A177-3AD203B41FA5}">
                      <a16:colId xmlns="" xmlns:a16="http://schemas.microsoft.com/office/drawing/2014/main" val="20001"/>
                    </a:ext>
                  </a:extLst>
                </a:gridCol>
                <a:gridCol w="1532708">
                  <a:extLst>
                    <a:ext uri="{9D8B030D-6E8A-4147-A177-3AD203B41FA5}">
                      <a16:colId xmlns="" xmlns:a16="http://schemas.microsoft.com/office/drawing/2014/main" val="20002"/>
                    </a:ext>
                  </a:extLst>
                </a:gridCol>
                <a:gridCol w="1593669">
                  <a:extLst>
                    <a:ext uri="{9D8B030D-6E8A-4147-A177-3AD203B41FA5}">
                      <a16:colId xmlns="" xmlns:a16="http://schemas.microsoft.com/office/drawing/2014/main" val="20003"/>
                    </a:ext>
                  </a:extLst>
                </a:gridCol>
                <a:gridCol w="723720">
                  <a:extLst>
                    <a:ext uri="{9D8B030D-6E8A-4147-A177-3AD203B41FA5}">
                      <a16:colId xmlns="" xmlns:a16="http://schemas.microsoft.com/office/drawing/2014/main" val="20004"/>
                    </a:ext>
                  </a:extLst>
                </a:gridCol>
              </a:tblGrid>
              <a:tr h="439487">
                <a:tc>
                  <a:txBody>
                    <a:bodyPr/>
                    <a:lstStyle/>
                    <a:p>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panose="020B0604030504040204" pitchFamily="34" charset="0"/>
                          <a:ea typeface="Verdana" panose="020B0604030504040204" pitchFamily="34" charset="0"/>
                        </a:rPr>
                        <a:t>ΠΕΡΙΓΡΑΦΗ</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a:solidFill>
                            <a:srgbClr val="000000"/>
                          </a:solidFill>
                          <a:latin typeface="Verdana" panose="020B0604030504040204" pitchFamily="34" charset="0"/>
                          <a:ea typeface="Verdana" panose="020B0604030504040204" pitchFamily="34" charset="0"/>
                        </a:rPr>
                        <a:t>2026</a:t>
                      </a:r>
                      <a:endParaRPr lang="el-GR" sz="1600" b="0" strike="noStrike" spc="-1">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a:solidFill>
                            <a:srgbClr val="000000"/>
                          </a:solidFill>
                          <a:latin typeface="Verdana" panose="020B0604030504040204" pitchFamily="34" charset="0"/>
                          <a:ea typeface="Verdana" panose="020B0604030504040204" pitchFamily="34" charset="0"/>
                        </a:rPr>
                        <a:t>2027</a:t>
                      </a:r>
                      <a:endParaRPr lang="el-GR" sz="1600" b="0" strike="noStrike" spc="-1">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189430">
                <a:tc>
                  <a:txBody>
                    <a:bodyPr/>
                    <a:lstStyle/>
                    <a:p>
                      <a:pPr algn="ctr">
                        <a:lnSpc>
                          <a:spcPct val="107000"/>
                        </a:lnSpc>
                      </a:pPr>
                      <a:r>
                        <a:rPr lang="el-GR" sz="1600" b="1" strike="noStrike" spc="-1">
                          <a:solidFill>
                            <a:srgbClr val="C00000"/>
                          </a:solidFill>
                          <a:latin typeface="Verdana" panose="020B0604030504040204" pitchFamily="34" charset="0"/>
                          <a:ea typeface="Verdana" panose="020B0604030504040204" pitchFamily="34" charset="0"/>
                        </a:rPr>
                        <a:t>26</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Έργο αναβάθμισης και συντήρησης Η/Μ εγκαταστάσεων σχολικών κτιρίων του Δήμου (προϋπ.</a:t>
                      </a:r>
                      <a:r>
                        <a:rPr sz="1600" b="1" dirty="0">
                          <a:solidFill>
                            <a:srgbClr val="C00000"/>
                          </a:solidFill>
                          <a:latin typeface="Verdana" panose="020B0604030504040204" pitchFamily="34" charset="0"/>
                          <a:ea typeface="Verdana" panose="020B0604030504040204" pitchFamily="34" charset="0"/>
                        </a:rPr>
                        <a:t/>
                      </a:r>
                      <a:br>
                        <a:rPr sz="1600" b="1" dirty="0">
                          <a:solidFill>
                            <a:srgbClr val="C00000"/>
                          </a:solidFill>
                          <a:latin typeface="Verdana" panose="020B0604030504040204" pitchFamily="34" charset="0"/>
                          <a:ea typeface="Verdana" panose="020B0604030504040204" pitchFamily="34" charset="0"/>
                        </a:rPr>
                      </a:br>
                      <a:r>
                        <a:rPr lang="el-GR" sz="1600" b="1" strike="noStrike" spc="-1" dirty="0">
                          <a:solidFill>
                            <a:srgbClr val="C00000"/>
                          </a:solidFill>
                          <a:latin typeface="Verdana" panose="020B0604030504040204" pitchFamily="34" charset="0"/>
                          <a:ea typeface="Verdana" panose="020B0604030504040204" pitchFamily="34" charset="0"/>
                        </a:rPr>
                        <a:t>74.400,00 €).</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59.666,31</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b="1">
                        <a:solidFill>
                          <a:srgbClr val="C00000"/>
                        </a:solidFill>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189430">
                <a:tc>
                  <a:txBody>
                    <a:bodyPr/>
                    <a:lstStyle/>
                    <a:p>
                      <a:pPr algn="ctr">
                        <a:lnSpc>
                          <a:spcPct val="107000"/>
                        </a:lnSpc>
                      </a:pPr>
                      <a:r>
                        <a:rPr lang="el-GR" sz="1600" b="1" strike="noStrike" spc="-1">
                          <a:solidFill>
                            <a:srgbClr val="C00000"/>
                          </a:solidFill>
                          <a:latin typeface="Verdana" panose="020B0604030504040204" pitchFamily="34" charset="0"/>
                          <a:ea typeface="Verdana" panose="020B0604030504040204" pitchFamily="34" charset="0"/>
                        </a:rPr>
                        <a:t>27</a:t>
                      </a: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Συντήρηση &amp; αναβάθμιση  των αθλητικών  χώρων του Δήμου (προϋπ. 900.000,00 €).</a:t>
                      </a: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1" strike="noStrike" spc="-1">
                          <a:solidFill>
                            <a:srgbClr val="C00000"/>
                          </a:solidFill>
                          <a:latin typeface="Verdana" panose="020B0604030504040204" pitchFamily="34" charset="0"/>
                          <a:ea typeface="Verdana" panose="020B0604030504040204" pitchFamily="34" charset="0"/>
                        </a:rPr>
                        <a:t>176.453,39</a:t>
                      </a: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b="1">
                        <a:solidFill>
                          <a:srgbClr val="C00000"/>
                        </a:solidFill>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a:t>
                      </a: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189430">
                <a:tc>
                  <a:txBody>
                    <a:bodyPr/>
                    <a:lstStyle/>
                    <a:p>
                      <a:pPr algn="ctr">
                        <a:lnSpc>
                          <a:spcPct val="107000"/>
                        </a:lnSpc>
                      </a:pPr>
                      <a:r>
                        <a:rPr lang="el-GR" sz="1600" b="0" strike="noStrike" spc="-1">
                          <a:solidFill>
                            <a:srgbClr val="000000"/>
                          </a:solidFill>
                          <a:latin typeface="Verdana" panose="020B0604030504040204" pitchFamily="34" charset="0"/>
                          <a:ea typeface="Verdana" panose="020B0604030504040204" pitchFamily="34" charset="0"/>
                        </a:rPr>
                        <a:t>28</a:t>
                      </a:r>
                      <a:endParaRPr lang="el-GR" sz="1600" b="0" strike="noStrike" spc="-1">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Συντήρηση &amp; Επισκευή του Θεάτρου Ρεματιάς Χαλανδρίου. (Προϋπ.200.000,00 €).</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200.000,00</a:t>
                      </a:r>
                      <a:endParaRPr lang="el-GR" sz="1600" b="0" strike="noStrike" spc="-1">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189430">
                <a:tc>
                  <a:txBody>
                    <a:bodyPr/>
                    <a:lstStyle/>
                    <a:p>
                      <a:pPr algn="ctr">
                        <a:lnSpc>
                          <a:spcPct val="107000"/>
                        </a:lnSpc>
                      </a:pPr>
                      <a:r>
                        <a:rPr lang="el-GR" sz="1600" b="0" strike="noStrike" spc="-1">
                          <a:solidFill>
                            <a:srgbClr val="000000"/>
                          </a:solidFill>
                          <a:latin typeface="Verdana" panose="020B0604030504040204" pitchFamily="34" charset="0"/>
                          <a:ea typeface="Verdana" panose="020B0604030504040204" pitchFamily="34" charset="0"/>
                        </a:rPr>
                        <a:t>29</a:t>
                      </a:r>
                      <a:endParaRPr lang="el-GR" sz="1600" b="0" strike="noStrike" spc="-1">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Συντηρήσεις και λοιπές κατασκευές σε εκπαιδευτικά κτίρια 2024 (προϋπ. 1.200.000 €).</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325.644,33</a:t>
                      </a:r>
                      <a:endParaRPr lang="el-GR" sz="1600" b="0" strike="noStrike" spc="-1">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189430">
                <a:tc>
                  <a:txBody>
                    <a:bodyPr/>
                    <a:lstStyle/>
                    <a:p>
                      <a:pPr algn="ctr">
                        <a:lnSpc>
                          <a:spcPct val="107000"/>
                        </a:lnSpc>
                      </a:pPr>
                      <a:r>
                        <a:rPr lang="el-GR" sz="1600" b="0" strike="noStrike" spc="-1" dirty="0">
                          <a:solidFill>
                            <a:schemeClr val="tx1"/>
                          </a:solidFill>
                          <a:latin typeface="Verdana" panose="020B0604030504040204" pitchFamily="34" charset="0"/>
                          <a:ea typeface="Verdana" panose="020B0604030504040204" pitchFamily="34" charset="0"/>
                        </a:rPr>
                        <a:t>30</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Συντηρήσεις και λοιπές κατασκευές σε εκπαιδευτικά κτίρια (προϋπ. 1.200.000 €).</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88.200,00</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1.111.800,00</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3" name="Table 1"/>
          <p:cNvGraphicFramePr/>
          <p:nvPr>
            <p:extLst>
              <p:ext uri="{D42A27DB-BD31-4B8C-83A1-F6EECF244321}">
                <p14:modId xmlns="" xmlns:p14="http://schemas.microsoft.com/office/powerpoint/2010/main" val="3573016599"/>
              </p:ext>
            </p:extLst>
          </p:nvPr>
        </p:nvGraphicFramePr>
        <p:xfrm>
          <a:off x="632640" y="235134"/>
          <a:ext cx="8640720" cy="6428535"/>
        </p:xfrm>
        <a:graphic>
          <a:graphicData uri="http://schemas.openxmlformats.org/drawingml/2006/table">
            <a:tbl>
              <a:tblPr/>
              <a:tblGrid>
                <a:gridCol w="504000">
                  <a:extLst>
                    <a:ext uri="{9D8B030D-6E8A-4147-A177-3AD203B41FA5}">
                      <a16:colId xmlns="" xmlns:a16="http://schemas.microsoft.com/office/drawing/2014/main" val="20000"/>
                    </a:ext>
                  </a:extLst>
                </a:gridCol>
                <a:gridCol w="4155994">
                  <a:extLst>
                    <a:ext uri="{9D8B030D-6E8A-4147-A177-3AD203B41FA5}">
                      <a16:colId xmlns="" xmlns:a16="http://schemas.microsoft.com/office/drawing/2014/main" val="20001"/>
                    </a:ext>
                  </a:extLst>
                </a:gridCol>
                <a:gridCol w="1820092">
                  <a:extLst>
                    <a:ext uri="{9D8B030D-6E8A-4147-A177-3AD203B41FA5}">
                      <a16:colId xmlns="" xmlns:a16="http://schemas.microsoft.com/office/drawing/2014/main" val="20002"/>
                    </a:ext>
                  </a:extLst>
                </a:gridCol>
                <a:gridCol w="1445623">
                  <a:extLst>
                    <a:ext uri="{9D8B030D-6E8A-4147-A177-3AD203B41FA5}">
                      <a16:colId xmlns="" xmlns:a16="http://schemas.microsoft.com/office/drawing/2014/main" val="20003"/>
                    </a:ext>
                  </a:extLst>
                </a:gridCol>
                <a:gridCol w="715011">
                  <a:extLst>
                    <a:ext uri="{9D8B030D-6E8A-4147-A177-3AD203B41FA5}">
                      <a16:colId xmlns="" xmlns:a16="http://schemas.microsoft.com/office/drawing/2014/main" val="20004"/>
                    </a:ext>
                  </a:extLst>
                </a:gridCol>
              </a:tblGrid>
              <a:tr h="432000">
                <a:tc>
                  <a:txBody>
                    <a:bodyPr/>
                    <a:lstStyle/>
                    <a:p>
                      <a:pPr algn="just"/>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panose="020B0604030504040204" pitchFamily="34" charset="0"/>
                          <a:ea typeface="Verdana" panose="020B0604030504040204" pitchFamily="34" charset="0"/>
                        </a:rPr>
                        <a:t>ΠΕΡΙΓΡΑΦΗ</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2026</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2027</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199307">
                <a:tc>
                  <a:txBody>
                    <a:bodyPr/>
                    <a:lstStyle/>
                    <a:p>
                      <a:pPr algn="just">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31</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Εργασίες αποκατάστασης ηλεκτρολογικών εγκαταστάσεων των σχολικών κτιρίων κατ' εφαρμογή των ΥΔΕ.</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74.400,00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199307">
                <a:tc>
                  <a:txBody>
                    <a:bodyPr/>
                    <a:lstStyle/>
                    <a:p>
                      <a:pPr algn="just">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32</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Εργασίες μονώσεων σε Σχολικά κτίρια ( προϋπ. 74.400,00 €).</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365,10</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solidFill>
                          <a:srgbClr val="C00000"/>
                        </a:solidFill>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199307">
                <a:tc>
                  <a:txBody>
                    <a:bodyPr/>
                    <a:lstStyle/>
                    <a:p>
                      <a:pPr algn="just">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33</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Έργο Συντήρησης και Αναβάθμισης της ηλεκτρολογικής εγκατάστασης στο δημοτικό αθλητικό κέντρο 'ΝΙΚΟΣ ΠΕΡΚΙΖΑΣ'</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74.400,00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199307">
                <a:tc>
                  <a:txBody>
                    <a:bodyPr/>
                    <a:lstStyle/>
                    <a:p>
                      <a:pPr algn="just">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34</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Έργο επέκτασης κτιρίων παιδικών σταθμών σύμφωνα με ΠΔ99.2017 (προϋπ.74.400,00 €)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23.855,34</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199307">
                <a:tc>
                  <a:txBody>
                    <a:bodyPr/>
                    <a:lstStyle/>
                    <a:p>
                      <a:pPr algn="just">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35</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Έργα συντήρησης Δημοτικών κτιρίων Δήμου Χαλανδρίου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78.073,35</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NEO</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4" name="Table 1"/>
          <p:cNvGraphicFramePr/>
          <p:nvPr>
            <p:extLst>
              <p:ext uri="{D42A27DB-BD31-4B8C-83A1-F6EECF244321}">
                <p14:modId xmlns="" xmlns:p14="http://schemas.microsoft.com/office/powerpoint/2010/main" val="995910180"/>
              </p:ext>
            </p:extLst>
          </p:nvPr>
        </p:nvGraphicFramePr>
        <p:xfrm>
          <a:off x="632640" y="235682"/>
          <a:ext cx="8640720" cy="6386641"/>
        </p:xfrm>
        <a:graphic>
          <a:graphicData uri="http://schemas.openxmlformats.org/drawingml/2006/table">
            <a:tbl>
              <a:tblPr/>
              <a:tblGrid>
                <a:gridCol w="504000">
                  <a:extLst>
                    <a:ext uri="{9D8B030D-6E8A-4147-A177-3AD203B41FA5}">
                      <a16:colId xmlns="" xmlns:a16="http://schemas.microsoft.com/office/drawing/2014/main" val="20000"/>
                    </a:ext>
                  </a:extLst>
                </a:gridCol>
                <a:gridCol w="4539171">
                  <a:extLst>
                    <a:ext uri="{9D8B030D-6E8A-4147-A177-3AD203B41FA5}">
                      <a16:colId xmlns="" xmlns:a16="http://schemas.microsoft.com/office/drawing/2014/main" val="20001"/>
                    </a:ext>
                  </a:extLst>
                </a:gridCol>
                <a:gridCol w="1637212">
                  <a:extLst>
                    <a:ext uri="{9D8B030D-6E8A-4147-A177-3AD203B41FA5}">
                      <a16:colId xmlns="" xmlns:a16="http://schemas.microsoft.com/office/drawing/2014/main" val="20002"/>
                    </a:ext>
                  </a:extLst>
                </a:gridCol>
                <a:gridCol w="1245326">
                  <a:extLst>
                    <a:ext uri="{9D8B030D-6E8A-4147-A177-3AD203B41FA5}">
                      <a16:colId xmlns="" xmlns:a16="http://schemas.microsoft.com/office/drawing/2014/main" val="20003"/>
                    </a:ext>
                  </a:extLst>
                </a:gridCol>
                <a:gridCol w="715011">
                  <a:extLst>
                    <a:ext uri="{9D8B030D-6E8A-4147-A177-3AD203B41FA5}">
                      <a16:colId xmlns="" xmlns:a16="http://schemas.microsoft.com/office/drawing/2014/main" val="20004"/>
                    </a:ext>
                  </a:extLst>
                </a:gridCol>
              </a:tblGrid>
              <a:tr h="433909">
                <a:tc>
                  <a:txBody>
                    <a:bodyPr/>
                    <a:lstStyle/>
                    <a:p>
                      <a:endParaRPr lang="el-GR" sz="1900" dirty="0"/>
                    </a:p>
                  </a:txBody>
                  <a:tcPr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a:ea typeface="Calibri"/>
                        </a:rPr>
                        <a:t>ΠΕΡΙΓΡΑΦΗ</a:t>
                      </a:r>
                      <a:endParaRPr lang="el-GR" sz="2000" b="0" strike="noStrike" spc="-1" dirty="0">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a:rPr>
                        <a:t>2026</a:t>
                      </a:r>
                      <a:endParaRPr lang="el-GR" sz="2000" b="0" strike="noStrike" spc="-1" dirty="0">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dirty="0">
                          <a:solidFill>
                            <a:srgbClr val="000000"/>
                          </a:solidFill>
                          <a:latin typeface="Calibri"/>
                        </a:rPr>
                        <a:t>2027</a:t>
                      </a:r>
                      <a:endParaRPr lang="el-GR" sz="2000" b="0" strike="noStrike" spc="-1" dirty="0">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900" dirty="0"/>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662948">
                <a:tc>
                  <a:txBody>
                    <a:bodyPr/>
                    <a:lstStyle/>
                    <a:p>
                      <a:pPr algn="ctr">
                        <a:lnSpc>
                          <a:spcPct val="107000"/>
                        </a:lnSpc>
                      </a:pPr>
                      <a:r>
                        <a:rPr lang="el-GR" sz="1600" b="1" strike="noStrike" spc="-1" dirty="0">
                          <a:solidFill>
                            <a:srgbClr val="C00000"/>
                          </a:solidFill>
                          <a:latin typeface="Verdana"/>
                          <a:ea typeface="Times New Roman"/>
                        </a:rPr>
                        <a:t>36</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1" strike="noStrike" spc="-1" dirty="0">
                          <a:solidFill>
                            <a:srgbClr val="C00000"/>
                          </a:solidFill>
                          <a:latin typeface="Verdana"/>
                          <a:ea typeface="Times New Roman"/>
                        </a:rPr>
                        <a:t>Κατασκευή ραμπών και χώρων υγιεινής για την πρόσβαση και την εξυπηρέτηση ΑΜΕΑ σε σχολικές μονάδες του Δήμου Χαλανδρίου (προϋπ.250.000,00 €) ΦΙΛΟΔΗΜΟΣ ΙΙ - ΙΔΙΟΙ ΠΟΡΟΙ</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a:ea typeface="Times New Roman"/>
                        </a:rPr>
                        <a:t>6.270,00</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dirty="0">
                        <a:solidFill>
                          <a:srgbClr val="C00000"/>
                        </a:solidFil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1" strike="noStrike" spc="-1" dirty="0">
                          <a:solidFill>
                            <a:srgbClr val="C00000"/>
                          </a:solidFill>
                          <a:latin typeface="Verdana"/>
                          <a:ea typeface="Times New Roman"/>
                        </a:rPr>
                        <a:t> ΣΥΝ</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072446">
                <a:tc>
                  <a:txBody>
                    <a:bodyPr/>
                    <a:lstStyle/>
                    <a:p>
                      <a:pPr algn="ctr">
                        <a:lnSpc>
                          <a:spcPct val="107000"/>
                        </a:lnSpc>
                      </a:pPr>
                      <a:r>
                        <a:rPr lang="el-GR" sz="1600" b="1" strike="noStrike" spc="-1" dirty="0">
                          <a:solidFill>
                            <a:srgbClr val="C00000"/>
                          </a:solidFill>
                          <a:latin typeface="Verdana"/>
                          <a:ea typeface="Times New Roman"/>
                        </a:rPr>
                        <a:t>37</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C00000"/>
                          </a:solidFill>
                          <a:latin typeface="Verdana"/>
                          <a:ea typeface="Times New Roman"/>
                        </a:rPr>
                        <a:t>Έργο συντήρησης γηπέδων σε διάφορους Κ.Χ. (προϋπ. 74.400 €).</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1" strike="noStrike" spc="-1" dirty="0">
                          <a:solidFill>
                            <a:srgbClr val="C00000"/>
                          </a:solidFill>
                          <a:latin typeface="Verdana"/>
                          <a:ea typeface="Times New Roman"/>
                        </a:rPr>
                        <a:t>12.912,45</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900" dirty="0">
                        <a:solidFill>
                          <a:srgbClr val="C00000"/>
                        </a:solidFil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1" strike="noStrike" spc="-1" dirty="0">
                          <a:solidFill>
                            <a:srgbClr val="C00000"/>
                          </a:solidFill>
                          <a:latin typeface="Verdana"/>
                          <a:ea typeface="Times New Roman"/>
                        </a:rPr>
                        <a:t>ΣΥΝ</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072446">
                <a:tc>
                  <a:txBody>
                    <a:bodyPr/>
                    <a:lstStyle/>
                    <a:p>
                      <a:pPr algn="ctr">
                        <a:lnSpc>
                          <a:spcPct val="107000"/>
                        </a:lnSpc>
                      </a:pPr>
                      <a:r>
                        <a:rPr lang="el-GR" sz="1600" b="0" strike="noStrike" spc="-1" dirty="0">
                          <a:solidFill>
                            <a:srgbClr val="000000"/>
                          </a:solidFill>
                          <a:latin typeface="Verdana"/>
                          <a:ea typeface="Times New Roman"/>
                        </a:rPr>
                        <a:t>38</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Times New Roman"/>
                        </a:rPr>
                        <a:t>Έργο συντήρησης και επισκευών των δημοτικών παιδικών σταθμών.</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Times New Roman"/>
                        </a:rPr>
                        <a:t>74.400,00</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a:ea typeface="Times New Roman"/>
                        </a:rPr>
                        <a:t>ΣΥΝ</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072446">
                <a:tc>
                  <a:txBody>
                    <a:bodyPr/>
                    <a:lstStyle/>
                    <a:p>
                      <a:pPr algn="ctr">
                        <a:lnSpc>
                          <a:spcPct val="107000"/>
                        </a:lnSpc>
                      </a:pPr>
                      <a:r>
                        <a:rPr lang="el-GR" sz="1600" b="1" strike="noStrike" spc="-1" dirty="0">
                          <a:solidFill>
                            <a:srgbClr val="C00000"/>
                          </a:solidFill>
                          <a:latin typeface="Verdana"/>
                          <a:ea typeface="Times New Roman"/>
                        </a:rPr>
                        <a:t>39</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C00000"/>
                          </a:solidFill>
                          <a:latin typeface="Verdana"/>
                          <a:ea typeface="Times New Roman"/>
                        </a:rPr>
                        <a:t>Επείγουσες αποκαταστάσεις φθορών από βανδαλισμούς σε σχολικά κτίρια.</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1" strike="noStrike" spc="-1" dirty="0">
                          <a:solidFill>
                            <a:srgbClr val="C00000"/>
                          </a:solidFill>
                          <a:latin typeface="Verdana"/>
                          <a:ea typeface="Times New Roman"/>
                        </a:rPr>
                        <a:t>363,28</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900" dirty="0">
                        <a:solidFill>
                          <a:srgbClr val="C00000"/>
                        </a:solidFil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1" strike="noStrike" spc="-1" dirty="0">
                          <a:solidFill>
                            <a:srgbClr val="C00000"/>
                          </a:solidFill>
                          <a:latin typeface="Verdana"/>
                          <a:ea typeface="Times New Roman"/>
                        </a:rPr>
                        <a:t>ΣΥΝ</a:t>
                      </a:r>
                      <a:endParaRPr lang="el-GR" sz="1600" b="0" strike="noStrike" spc="-1" dirty="0">
                        <a:solidFill>
                          <a:srgbClr val="C00000"/>
                        </a:solidFill>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072446">
                <a:tc>
                  <a:txBody>
                    <a:bodyPr/>
                    <a:lstStyle/>
                    <a:p>
                      <a:pPr algn="ctr">
                        <a:lnSpc>
                          <a:spcPct val="107000"/>
                        </a:lnSpc>
                      </a:pPr>
                      <a:r>
                        <a:rPr lang="el-GR" sz="1600" b="0" strike="noStrike" spc="-1" dirty="0">
                          <a:solidFill>
                            <a:srgbClr val="000000"/>
                          </a:solidFill>
                          <a:latin typeface="Verdana"/>
                          <a:ea typeface="Times New Roman"/>
                        </a:rPr>
                        <a:t>40</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Times New Roman"/>
                        </a:rPr>
                        <a:t>Έργο συντήρησης αθλητικών χώρων. (προϋπ.74.400,00€)</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Times New Roman"/>
                        </a:rPr>
                        <a:t>74.400,00</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a:ea typeface="Times New Roman"/>
                        </a:rPr>
                        <a:t>ΝΕΟ</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TextShape 1"/>
          <p:cNvSpPr txBox="1"/>
          <p:nvPr/>
        </p:nvSpPr>
        <p:spPr>
          <a:xfrm>
            <a:off x="2800351" y="561976"/>
            <a:ext cx="5753100" cy="5534024"/>
          </a:xfrm>
          <a:prstGeom prst="rect">
            <a:avLst/>
          </a:prstGeom>
          <a:noFill/>
          <a:ln>
            <a:noFill/>
          </a:ln>
        </p:spPr>
        <p:txBody>
          <a:bodyPr/>
          <a:lstStyle/>
          <a:p>
            <a:pPr algn="just">
              <a:spcBef>
                <a:spcPts val="479"/>
              </a:spcBef>
            </a:pPr>
            <a:r>
              <a:rPr lang="el-GR" sz="2400" spc="-1" dirty="0">
                <a:solidFill>
                  <a:srgbClr val="000000"/>
                </a:solidFill>
                <a:latin typeface="Calibri"/>
              </a:rPr>
              <a:t>Σύμφωνα με το άρθρο 189 του Ν. 4555/2018 «Κλεισθένης», όπως έχει τροποποιηθεί και ισχύει, προκειμένου να καταρτίσει το Τεχνικό Πρόγραμμα και στη συνέχεια να εισηγηθεί προς τη Δ.Ε. και το Δημοτικό Συμβούλιο για την έγκρισή του, σας θέτουμε υπόψη το προτεινόμενο σχέδιο του </a:t>
            </a:r>
            <a:r>
              <a:rPr lang="el-GR" sz="2400" b="1" spc="-1" dirty="0">
                <a:solidFill>
                  <a:srgbClr val="000000"/>
                </a:solidFill>
                <a:latin typeface="Calibri"/>
              </a:rPr>
              <a:t>Τεχνικού Προγράμματος Οικονομικού Έτους 2026</a:t>
            </a:r>
            <a:r>
              <a:rPr lang="el-GR" sz="2400" spc="-1" dirty="0">
                <a:solidFill>
                  <a:srgbClr val="000000"/>
                </a:solidFill>
                <a:latin typeface="Calibri"/>
              </a:rPr>
              <a:t>, το οποίο έχει συνταχθεί από τη Διεύθυνση Τεχνικών Υπηρεσιών για λήψη σχετικής απόφασης.</a:t>
            </a:r>
          </a:p>
        </p:txBody>
      </p:sp>
      <p:grpSp>
        <p:nvGrpSpPr>
          <p:cNvPr id="2" name="Ομάδα 1">
            <a:extLst>
              <a:ext uri="{FF2B5EF4-FFF2-40B4-BE49-F238E27FC236}">
                <a16:creationId xmlns="" xmlns:a16="http://schemas.microsoft.com/office/drawing/2014/main" id="{07D59F23-42B7-46C3-8EA6-53FCD117D4ED}"/>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FB84E7E6-76F3-41C7-A8A1-EF1793A3A0F4}"/>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662F7C80-0EC3-411E-8542-70A7B10FF18C}"/>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 name="Table 1"/>
          <p:cNvGraphicFramePr/>
          <p:nvPr>
            <p:extLst>
              <p:ext uri="{D42A27DB-BD31-4B8C-83A1-F6EECF244321}">
                <p14:modId xmlns="" xmlns:p14="http://schemas.microsoft.com/office/powerpoint/2010/main" val="2789659233"/>
              </p:ext>
            </p:extLst>
          </p:nvPr>
        </p:nvGraphicFramePr>
        <p:xfrm>
          <a:off x="632640" y="235680"/>
          <a:ext cx="8640720" cy="6386640"/>
        </p:xfrm>
        <a:graphic>
          <a:graphicData uri="http://schemas.openxmlformats.org/drawingml/2006/table">
            <a:tbl>
              <a:tblPr/>
              <a:tblGrid>
                <a:gridCol w="504000">
                  <a:extLst>
                    <a:ext uri="{9D8B030D-6E8A-4147-A177-3AD203B41FA5}">
                      <a16:colId xmlns="" xmlns:a16="http://schemas.microsoft.com/office/drawing/2014/main" val="20000"/>
                    </a:ext>
                  </a:extLst>
                </a:gridCol>
                <a:gridCol w="3888360">
                  <a:extLst>
                    <a:ext uri="{9D8B030D-6E8A-4147-A177-3AD203B41FA5}">
                      <a16:colId xmlns="" xmlns:a16="http://schemas.microsoft.com/office/drawing/2014/main" val="20001"/>
                    </a:ext>
                  </a:extLst>
                </a:gridCol>
                <a:gridCol w="1944000">
                  <a:extLst>
                    <a:ext uri="{9D8B030D-6E8A-4147-A177-3AD203B41FA5}">
                      <a16:colId xmlns="" xmlns:a16="http://schemas.microsoft.com/office/drawing/2014/main" val="20002"/>
                    </a:ext>
                  </a:extLst>
                </a:gridCol>
                <a:gridCol w="1584000">
                  <a:extLst>
                    <a:ext uri="{9D8B030D-6E8A-4147-A177-3AD203B41FA5}">
                      <a16:colId xmlns="" xmlns:a16="http://schemas.microsoft.com/office/drawing/2014/main" val="20003"/>
                    </a:ext>
                  </a:extLst>
                </a:gridCol>
                <a:gridCol w="720360">
                  <a:extLst>
                    <a:ext uri="{9D8B030D-6E8A-4147-A177-3AD203B41FA5}">
                      <a16:colId xmlns="" xmlns:a16="http://schemas.microsoft.com/office/drawing/2014/main" val="20004"/>
                    </a:ext>
                  </a:extLst>
                </a:gridCol>
              </a:tblGrid>
              <a:tr h="439666">
                <a:tc>
                  <a:txBody>
                    <a:bodyPr/>
                    <a:lstStyle/>
                    <a:p>
                      <a:endParaRPr lang="el-GR" sz="1900" dirty="0"/>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a:ea typeface="Calibri"/>
                        </a:rPr>
                        <a:t>ΠΕΡΙΓΡΑΦΗ</a:t>
                      </a:r>
                      <a:endParaRPr lang="el-GR" sz="20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a:rPr>
                        <a:t>2026</a:t>
                      </a:r>
                      <a:endParaRPr lang="el-GR" sz="20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dirty="0">
                          <a:solidFill>
                            <a:srgbClr val="000000"/>
                          </a:solidFill>
                          <a:latin typeface="Calibri"/>
                        </a:rPr>
                        <a:t>2027</a:t>
                      </a:r>
                      <a:endParaRPr lang="el-GR" sz="20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188174">
                <a:tc>
                  <a:txBody>
                    <a:bodyPr/>
                    <a:lstStyle/>
                    <a:p>
                      <a:pPr algn="ctr">
                        <a:lnSpc>
                          <a:spcPct val="107000"/>
                        </a:lnSpc>
                      </a:pPr>
                      <a:r>
                        <a:rPr lang="el-GR" sz="1600" b="0" strike="noStrike" spc="-1" dirty="0">
                          <a:solidFill>
                            <a:srgbClr val="000000"/>
                          </a:solidFill>
                          <a:latin typeface="Verdana"/>
                          <a:ea typeface="Times New Roman"/>
                        </a:rPr>
                        <a:t>41</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Times New Roman"/>
                        </a:rPr>
                        <a:t>Έργο βελτιστοποίησης Υφιστάμενης Εγκατάστασης Γεωθερμίας στο Αθλητικό κέντρο Ν. Πέρκιζας" (προϋπ. 800.000,00 €).</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Times New Roman"/>
                        </a:rPr>
                        <a:t>1.000,00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Times New Roman"/>
                        </a:rPr>
                        <a:t>749.000,00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a:ea typeface="Times New Roman"/>
                        </a:rPr>
                        <a:t> ΝΕΟ</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827584">
                <a:tc>
                  <a:txBody>
                    <a:bodyPr/>
                    <a:lstStyle/>
                    <a:p>
                      <a:pPr algn="ctr">
                        <a:lnSpc>
                          <a:spcPct val="107000"/>
                        </a:lnSpc>
                      </a:pPr>
                      <a:r>
                        <a:rPr lang="el-GR" sz="1600" b="0" strike="noStrike" spc="-1" dirty="0">
                          <a:solidFill>
                            <a:srgbClr val="000000"/>
                          </a:solidFill>
                          <a:latin typeface="Verdana"/>
                          <a:ea typeface="Times New Roman"/>
                        </a:rPr>
                        <a:t>42</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a:ea typeface="Times New Roman"/>
                        </a:rPr>
                        <a:t>Εργασίες συντήρησης και διαμόρφωσης αμαξοστασίου.</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a:ea typeface="Times New Roman"/>
                        </a:rPr>
                        <a:t>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pPr>
                      <a:r>
                        <a:rPr lang="el-GR" sz="1800" b="0" strike="noStrike" spc="-1" dirty="0">
                          <a:solidFill>
                            <a:srgbClr val="000000"/>
                          </a:solidFill>
                          <a:latin typeface="Calibri"/>
                        </a:rPr>
                        <a:t>ΝΕΟ</a:t>
                      </a:r>
                      <a:endParaRPr lang="el-GR" sz="18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900832">
                <a:tc>
                  <a:txBody>
                    <a:bodyPr/>
                    <a:lstStyle/>
                    <a:p>
                      <a:pPr algn="ctr">
                        <a:lnSpc>
                          <a:spcPct val="107000"/>
                        </a:lnSpc>
                      </a:pPr>
                      <a:r>
                        <a:rPr lang="el-GR" sz="1600" b="0" strike="noStrike" spc="-1" dirty="0">
                          <a:solidFill>
                            <a:srgbClr val="000000"/>
                          </a:solidFill>
                          <a:latin typeface="Verdana"/>
                          <a:ea typeface="Times New Roman"/>
                        </a:rPr>
                        <a:t>43</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Times New Roman"/>
                        </a:rPr>
                        <a:t>Συντήρηση Δημοτικού δικτύου ηλεκτροφωτισμού.</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Times New Roman"/>
                        </a:rPr>
                        <a:t>169.667,26</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0000"/>
                        </a:lnSpc>
                      </a:pPr>
                      <a:r>
                        <a:rPr lang="el-GR" sz="1600" b="0" strike="noStrike" spc="-1" dirty="0">
                          <a:solidFill>
                            <a:srgbClr val="000000"/>
                          </a:solidFill>
                          <a:latin typeface="Verdana"/>
                          <a:ea typeface="Times New Roman"/>
                        </a:rPr>
                        <a:t>92.317,31</a:t>
                      </a:r>
                      <a:endParaRPr lang="el-GR" sz="16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1800" b="0" strike="noStrike" spc="-1" dirty="0">
                          <a:solidFill>
                            <a:srgbClr val="000000"/>
                          </a:solidFill>
                          <a:latin typeface="Calibri"/>
                        </a:rPr>
                        <a:t>ΣΥΝ</a:t>
                      </a:r>
                      <a:endParaRPr lang="el-GR" sz="18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212230">
                <a:tc>
                  <a:txBody>
                    <a:bodyPr/>
                    <a:lstStyle/>
                    <a:p>
                      <a:pPr algn="ctr">
                        <a:lnSpc>
                          <a:spcPct val="107000"/>
                        </a:lnSpc>
                      </a:pPr>
                      <a:r>
                        <a:rPr lang="el-GR" sz="1600" b="0" strike="noStrike" spc="-1" dirty="0">
                          <a:solidFill>
                            <a:srgbClr val="000000"/>
                          </a:solidFill>
                          <a:latin typeface="Verdana"/>
                          <a:ea typeface="Times New Roman"/>
                        </a:rPr>
                        <a:t>44</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a:ea typeface="Times New Roman"/>
                        </a:rPr>
                        <a:t>Έργο συντήρησης Ηλεκτρολογικής Εγκατάστασης στο αμαξοστάσιο του Δήμου. (προϋπ. 37.200 €).</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a:ea typeface="Times New Roman"/>
                        </a:rPr>
                        <a:t>37.200,00</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pPr>
                      <a:r>
                        <a:rPr lang="el-GR" sz="1800" b="0" strike="noStrike" spc="-1" dirty="0">
                          <a:solidFill>
                            <a:srgbClr val="000000"/>
                          </a:solidFill>
                          <a:latin typeface="Calibri"/>
                        </a:rPr>
                        <a:t>ΝΕΟ</a:t>
                      </a:r>
                      <a:endParaRPr lang="el-GR" sz="18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818154">
                <a:tc>
                  <a:txBody>
                    <a:bodyPr/>
                    <a:lstStyle/>
                    <a:p>
                      <a:pPr algn="ctr">
                        <a:lnSpc>
                          <a:spcPct val="107000"/>
                        </a:lnSpc>
                      </a:pPr>
                      <a:r>
                        <a:rPr lang="el-GR" sz="1600" b="0" strike="noStrike" spc="-1" dirty="0">
                          <a:solidFill>
                            <a:srgbClr val="000000"/>
                          </a:solidFill>
                          <a:latin typeface="Verdana"/>
                          <a:ea typeface="Times New Roman"/>
                        </a:rPr>
                        <a:t>45</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a:ea typeface="Times New Roman"/>
                        </a:rPr>
                        <a:t>Έργο αντικατάστασης υφιστάμενων φωτιστικών με νέας τεχνολογίας τύπου LED για την ενεργειακή αναβάθμιση ηλεκτροφωτισμού σε κοινόχρηστους χώρους. (προϋπ. 500.000,00 €).</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a:ea typeface="Times New Roman"/>
                        </a:rPr>
                        <a:t>116.363,76</a:t>
                      </a:r>
                      <a:endParaRPr lang="el-GR" sz="1600" b="0" strike="noStrike" spc="-1" dirty="0">
                        <a:latin typeface="Arial"/>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900" dirty="0"/>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1800" b="0" strike="noStrike" spc="-1" dirty="0">
                          <a:solidFill>
                            <a:srgbClr val="000000"/>
                          </a:solidFill>
                          <a:latin typeface="Calibri"/>
                        </a:rPr>
                        <a:t>ΣΥΝ</a:t>
                      </a:r>
                      <a:endParaRPr lang="el-GR" sz="1800" b="0" strike="noStrike" spc="-1" dirty="0">
                        <a:latin typeface="Arial"/>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6" name="Table 1"/>
          <p:cNvGraphicFramePr/>
          <p:nvPr>
            <p:extLst>
              <p:ext uri="{D42A27DB-BD31-4B8C-83A1-F6EECF244321}">
                <p14:modId xmlns="" xmlns:p14="http://schemas.microsoft.com/office/powerpoint/2010/main" val="3491601172"/>
              </p:ext>
            </p:extLst>
          </p:nvPr>
        </p:nvGraphicFramePr>
        <p:xfrm>
          <a:off x="632640" y="235684"/>
          <a:ext cx="8640720" cy="6386637"/>
        </p:xfrm>
        <a:graphic>
          <a:graphicData uri="http://schemas.openxmlformats.org/drawingml/2006/table">
            <a:tbl>
              <a:tblPr/>
              <a:tblGrid>
                <a:gridCol w="504000">
                  <a:extLst>
                    <a:ext uri="{9D8B030D-6E8A-4147-A177-3AD203B41FA5}">
                      <a16:colId xmlns="" xmlns:a16="http://schemas.microsoft.com/office/drawing/2014/main" val="20000"/>
                    </a:ext>
                  </a:extLst>
                </a:gridCol>
                <a:gridCol w="3888360">
                  <a:extLst>
                    <a:ext uri="{9D8B030D-6E8A-4147-A177-3AD203B41FA5}">
                      <a16:colId xmlns="" xmlns:a16="http://schemas.microsoft.com/office/drawing/2014/main" val="20001"/>
                    </a:ext>
                  </a:extLst>
                </a:gridCol>
                <a:gridCol w="1872000">
                  <a:extLst>
                    <a:ext uri="{9D8B030D-6E8A-4147-A177-3AD203B41FA5}">
                      <a16:colId xmlns="" xmlns:a16="http://schemas.microsoft.com/office/drawing/2014/main" val="20002"/>
                    </a:ext>
                  </a:extLst>
                </a:gridCol>
                <a:gridCol w="1661349">
                  <a:extLst>
                    <a:ext uri="{9D8B030D-6E8A-4147-A177-3AD203B41FA5}">
                      <a16:colId xmlns="" xmlns:a16="http://schemas.microsoft.com/office/drawing/2014/main" val="20003"/>
                    </a:ext>
                  </a:extLst>
                </a:gridCol>
                <a:gridCol w="715011">
                  <a:extLst>
                    <a:ext uri="{9D8B030D-6E8A-4147-A177-3AD203B41FA5}">
                      <a16:colId xmlns="" xmlns:a16="http://schemas.microsoft.com/office/drawing/2014/main" val="20004"/>
                    </a:ext>
                  </a:extLst>
                </a:gridCol>
              </a:tblGrid>
              <a:tr h="434383">
                <a:tc>
                  <a:txBody>
                    <a:bodyPr/>
                    <a:lstStyle/>
                    <a:p>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panose="020B0604030504040204" pitchFamily="34" charset="0"/>
                          <a:ea typeface="Verdana" panose="020B0604030504040204" pitchFamily="34" charset="0"/>
                        </a:rPr>
                        <a:t>ΠΕΡΙΓΡΑΦΗ</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2026</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2027</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356092">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46</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Έργα επισκευής φρεατίων και ανακατασκευή τμημάτων αγωγού ομβρίων 2024  (προϋπ.74.400,00 €)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31.977,97</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356092">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47</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Καθαρισμός φρεατίων υδροσυλλογής δικτύου ομβρίων υδάτων (προϋπ. 74.400,00 €).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74.400,00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941989">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48</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Ανέγερση νέου κτιρίου Κ.Α.Π.Η. κληροδοτήματος Σαχάλα.</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1.300.000,00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356092">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49</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Έργο εφαρμογής κυκλοφοριακής μελέτης με τοποθέτηση σήμανσης στο Πάτημα ΙΙ.</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74.400,00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941989">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Έργο ανακατασκευής των Δημοσίων WC στην πλατεία Χαλανδρίου.</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74.400,00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7" name="Table 1"/>
          <p:cNvGraphicFramePr/>
          <p:nvPr>
            <p:extLst>
              <p:ext uri="{D42A27DB-BD31-4B8C-83A1-F6EECF244321}">
                <p14:modId xmlns="" xmlns:p14="http://schemas.microsoft.com/office/powerpoint/2010/main" val="575947486"/>
              </p:ext>
            </p:extLst>
          </p:nvPr>
        </p:nvGraphicFramePr>
        <p:xfrm>
          <a:off x="632640" y="235680"/>
          <a:ext cx="8640720" cy="6386640"/>
        </p:xfrm>
        <a:graphic>
          <a:graphicData uri="http://schemas.openxmlformats.org/drawingml/2006/table">
            <a:tbl>
              <a:tblPr/>
              <a:tblGrid>
                <a:gridCol w="504000">
                  <a:extLst>
                    <a:ext uri="{9D8B030D-6E8A-4147-A177-3AD203B41FA5}">
                      <a16:colId xmlns="" xmlns:a16="http://schemas.microsoft.com/office/drawing/2014/main" val="20000"/>
                    </a:ext>
                  </a:extLst>
                </a:gridCol>
                <a:gridCol w="3888360">
                  <a:extLst>
                    <a:ext uri="{9D8B030D-6E8A-4147-A177-3AD203B41FA5}">
                      <a16:colId xmlns="" xmlns:a16="http://schemas.microsoft.com/office/drawing/2014/main" val="20001"/>
                    </a:ext>
                  </a:extLst>
                </a:gridCol>
                <a:gridCol w="1944000">
                  <a:extLst>
                    <a:ext uri="{9D8B030D-6E8A-4147-A177-3AD203B41FA5}">
                      <a16:colId xmlns="" xmlns:a16="http://schemas.microsoft.com/office/drawing/2014/main" val="20002"/>
                    </a:ext>
                  </a:extLst>
                </a:gridCol>
                <a:gridCol w="1580640">
                  <a:extLst>
                    <a:ext uri="{9D8B030D-6E8A-4147-A177-3AD203B41FA5}">
                      <a16:colId xmlns="" xmlns:a16="http://schemas.microsoft.com/office/drawing/2014/main" val="20003"/>
                    </a:ext>
                  </a:extLst>
                </a:gridCol>
                <a:gridCol w="723720">
                  <a:extLst>
                    <a:ext uri="{9D8B030D-6E8A-4147-A177-3AD203B41FA5}">
                      <a16:colId xmlns="" xmlns:a16="http://schemas.microsoft.com/office/drawing/2014/main" val="20004"/>
                    </a:ext>
                  </a:extLst>
                </a:gridCol>
              </a:tblGrid>
              <a:tr h="439119">
                <a:tc>
                  <a:txBody>
                    <a:bodyPr/>
                    <a:lstStyle/>
                    <a:p>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panose="020B0604030504040204" pitchFamily="34" charset="0"/>
                          <a:ea typeface="Verdana" panose="020B0604030504040204" pitchFamily="34" charset="0"/>
                        </a:rPr>
                        <a:t>ΠΕΡΙΓΡΑΦΗ</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2026</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2027</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267196">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51</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Έργο Αποκατάστασης Γηπέδων στο Κέντρο Κυκλοφοριακής Αγωγής (προϋπ. 230.000,00 €).</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10.000,00</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solidFill>
                          <a:srgbClr val="C00000"/>
                        </a:solidFill>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655655">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52</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Επεκτάσεις δικτύου διανομής φυσικού αερίου για σύνδεση σχολικών κτιρίων και περιοχών προγραμματιζόμενων αναπλάσεων.</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878737">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53</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Συντήρηση &amp; κατασκευή περιφράξεων.</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107.528,53</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878737">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54</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Συντήρηση και ανακατασκευή της πλατείας Κιοσσέ (προϋπ. 350.000 €)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1.000,00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267196">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55</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Αποκατάσταση κακοτεχνιών από εργασίες τρίτων σε δίκτυα (προϋπ. 37.200,00 €) (ΠΡΩΗΝ ΣΑΤΑ).</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37.200,00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8" name="Table 1"/>
          <p:cNvGraphicFramePr/>
          <p:nvPr>
            <p:extLst>
              <p:ext uri="{D42A27DB-BD31-4B8C-83A1-F6EECF244321}">
                <p14:modId xmlns="" xmlns:p14="http://schemas.microsoft.com/office/powerpoint/2010/main" val="629151022"/>
              </p:ext>
            </p:extLst>
          </p:nvPr>
        </p:nvGraphicFramePr>
        <p:xfrm>
          <a:off x="632640" y="235682"/>
          <a:ext cx="8640720" cy="6386639"/>
        </p:xfrm>
        <a:graphic>
          <a:graphicData uri="http://schemas.openxmlformats.org/drawingml/2006/table">
            <a:tbl>
              <a:tblPr/>
              <a:tblGrid>
                <a:gridCol w="504000">
                  <a:extLst>
                    <a:ext uri="{9D8B030D-6E8A-4147-A177-3AD203B41FA5}">
                      <a16:colId xmlns="" xmlns:a16="http://schemas.microsoft.com/office/drawing/2014/main" val="20000"/>
                    </a:ext>
                  </a:extLst>
                </a:gridCol>
                <a:gridCol w="4042783">
                  <a:extLst>
                    <a:ext uri="{9D8B030D-6E8A-4147-A177-3AD203B41FA5}">
                      <a16:colId xmlns="" xmlns:a16="http://schemas.microsoft.com/office/drawing/2014/main" val="20001"/>
                    </a:ext>
                  </a:extLst>
                </a:gridCol>
                <a:gridCol w="1907177">
                  <a:extLst>
                    <a:ext uri="{9D8B030D-6E8A-4147-A177-3AD203B41FA5}">
                      <a16:colId xmlns="" xmlns:a16="http://schemas.microsoft.com/office/drawing/2014/main" val="20002"/>
                    </a:ext>
                  </a:extLst>
                </a:gridCol>
                <a:gridCol w="1463040">
                  <a:extLst>
                    <a:ext uri="{9D8B030D-6E8A-4147-A177-3AD203B41FA5}">
                      <a16:colId xmlns="" xmlns:a16="http://schemas.microsoft.com/office/drawing/2014/main" val="20003"/>
                    </a:ext>
                  </a:extLst>
                </a:gridCol>
                <a:gridCol w="723720">
                  <a:extLst>
                    <a:ext uri="{9D8B030D-6E8A-4147-A177-3AD203B41FA5}">
                      <a16:colId xmlns="" xmlns:a16="http://schemas.microsoft.com/office/drawing/2014/main" val="20004"/>
                    </a:ext>
                  </a:extLst>
                </a:gridCol>
              </a:tblGrid>
              <a:tr h="432000">
                <a:tc>
                  <a:txBody>
                    <a:bodyPr/>
                    <a:lstStyle/>
                    <a:p>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panose="020B0604030504040204" pitchFamily="34" charset="0"/>
                          <a:ea typeface="Verdana" panose="020B0604030504040204" pitchFamily="34" charset="0"/>
                        </a:rPr>
                        <a:t>ΠΕΡΙΓΡΑΦΗ</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2026</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2027</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314273">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56</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Αποκατάσταση κακοτεχνιών από εργασίες τρίτων σε δίκτυα (προϋπ. 37.200,00 €) (ΠΡΩΗΝ ΣΑΤΑ).</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0000"/>
                        </a:lnSpc>
                      </a:pPr>
                      <a:r>
                        <a:rPr lang="el-GR" sz="1600" b="1" strike="noStrike" spc="-1" dirty="0">
                          <a:solidFill>
                            <a:srgbClr val="C00000"/>
                          </a:solidFill>
                          <a:latin typeface="Verdana" panose="020B0604030504040204" pitchFamily="34" charset="0"/>
                          <a:ea typeface="Verdana" panose="020B0604030504040204" pitchFamily="34" charset="0"/>
                        </a:rPr>
                        <a:t>4.990,15</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solidFill>
                          <a:srgbClr val="C00000"/>
                        </a:solidFill>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005910">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57</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Τοπική αποκατάσταση  φθορών οδοστρώματος - λακκούβες (74.400€)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49.400,00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930997">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58</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Έργο συντήρησης ηλεκτρολογικής εγκατάστασης στην αυτεπιστασία και στο κτήριο Δαναΐδων &amp; Αντιγόνης του Δήμου Χαλανδρίου (προϋπ. 74.400,00 €).</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15.193,40</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solidFill>
                          <a:srgbClr val="C00000"/>
                        </a:solidFill>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697549">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59</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Έργα διαγραμμίσεων</a:t>
                      </a:r>
                    </a:p>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(προϋπ. 74.400,00 €).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74.400,00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005910">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60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Επισκευές κακοτεχνιών στη Λεωφόρο Πεντέλης (προϋπ. 74.400,00 €) </a:t>
                      </a:r>
                    </a:p>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ΑΜ 18/2024</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105.343,96</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9" name="Table 1"/>
          <p:cNvGraphicFramePr/>
          <p:nvPr>
            <p:extLst>
              <p:ext uri="{D42A27DB-BD31-4B8C-83A1-F6EECF244321}">
                <p14:modId xmlns="" xmlns:p14="http://schemas.microsoft.com/office/powerpoint/2010/main" val="1921134941"/>
              </p:ext>
            </p:extLst>
          </p:nvPr>
        </p:nvGraphicFramePr>
        <p:xfrm>
          <a:off x="632640" y="235682"/>
          <a:ext cx="8640720" cy="6396894"/>
        </p:xfrm>
        <a:graphic>
          <a:graphicData uri="http://schemas.openxmlformats.org/drawingml/2006/table">
            <a:tbl>
              <a:tblPr/>
              <a:tblGrid>
                <a:gridCol w="504000">
                  <a:extLst>
                    <a:ext uri="{9D8B030D-6E8A-4147-A177-3AD203B41FA5}">
                      <a16:colId xmlns="" xmlns:a16="http://schemas.microsoft.com/office/drawing/2014/main" val="20000"/>
                    </a:ext>
                  </a:extLst>
                </a:gridCol>
                <a:gridCol w="4032360">
                  <a:extLst>
                    <a:ext uri="{9D8B030D-6E8A-4147-A177-3AD203B41FA5}">
                      <a16:colId xmlns="" xmlns:a16="http://schemas.microsoft.com/office/drawing/2014/main" val="20001"/>
                    </a:ext>
                  </a:extLst>
                </a:gridCol>
                <a:gridCol w="1800000">
                  <a:extLst>
                    <a:ext uri="{9D8B030D-6E8A-4147-A177-3AD203B41FA5}">
                      <a16:colId xmlns="" xmlns:a16="http://schemas.microsoft.com/office/drawing/2014/main" val="20002"/>
                    </a:ext>
                  </a:extLst>
                </a:gridCol>
                <a:gridCol w="1584000">
                  <a:extLst>
                    <a:ext uri="{9D8B030D-6E8A-4147-A177-3AD203B41FA5}">
                      <a16:colId xmlns="" xmlns:a16="http://schemas.microsoft.com/office/drawing/2014/main" val="20003"/>
                    </a:ext>
                  </a:extLst>
                </a:gridCol>
                <a:gridCol w="720360">
                  <a:extLst>
                    <a:ext uri="{9D8B030D-6E8A-4147-A177-3AD203B41FA5}">
                      <a16:colId xmlns="" xmlns:a16="http://schemas.microsoft.com/office/drawing/2014/main" val="20004"/>
                    </a:ext>
                  </a:extLst>
                </a:gridCol>
              </a:tblGrid>
              <a:tr h="451545">
                <a:tc>
                  <a:txBody>
                    <a:bodyPr/>
                    <a:lstStyle/>
                    <a:p>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1" strike="noStrike" spc="-1">
                          <a:solidFill>
                            <a:srgbClr val="000000"/>
                          </a:solidFill>
                          <a:latin typeface="Verdana" panose="020B0604030504040204" pitchFamily="34" charset="0"/>
                          <a:ea typeface="Verdana" panose="020B0604030504040204" pitchFamily="34" charset="0"/>
                        </a:rPr>
                        <a:t>ΠΕΡΙΓΡΑΦΗ</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a:solidFill>
                            <a:srgbClr val="000000"/>
                          </a:solidFill>
                          <a:latin typeface="Verdana" panose="020B0604030504040204" pitchFamily="34" charset="0"/>
                          <a:ea typeface="Verdana" panose="020B0604030504040204" pitchFamily="34" charset="0"/>
                        </a:rPr>
                        <a:t>2026</a:t>
                      </a:r>
                      <a:endParaRPr lang="el-GR" sz="1600" b="0" strike="noStrike" spc="-1">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a:solidFill>
                            <a:srgbClr val="000000"/>
                          </a:solidFill>
                          <a:latin typeface="Verdana" panose="020B0604030504040204" pitchFamily="34" charset="0"/>
                          <a:ea typeface="Verdana" panose="020B0604030504040204" pitchFamily="34" charset="0"/>
                        </a:rPr>
                        <a:t>2027</a:t>
                      </a:r>
                      <a:endParaRPr lang="el-GR" sz="1600" b="0" strike="noStrike" spc="-1">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727767">
                <a:tc>
                  <a:txBody>
                    <a:bodyPr/>
                    <a:lstStyle/>
                    <a:p>
                      <a:pPr algn="ctr">
                        <a:lnSpc>
                          <a:spcPct val="107000"/>
                        </a:lnSpc>
                      </a:pPr>
                      <a:r>
                        <a:rPr lang="el-GR" sz="1600" b="0" strike="noStrike" spc="-1">
                          <a:solidFill>
                            <a:srgbClr val="000000"/>
                          </a:solidFill>
                          <a:latin typeface="Verdana" panose="020B0604030504040204" pitchFamily="34" charset="0"/>
                          <a:ea typeface="Verdana" panose="020B0604030504040204" pitchFamily="34" charset="0"/>
                        </a:rPr>
                        <a:t>61</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Εργο οδοστρώσεων (2.200.000,00 €).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0,00</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2.100.000,00</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304396">
                <a:tc>
                  <a:txBody>
                    <a:bodyPr/>
                    <a:lstStyle/>
                    <a:p>
                      <a:pPr algn="ctr">
                        <a:lnSpc>
                          <a:spcPct val="107000"/>
                        </a:lnSpc>
                      </a:pPr>
                      <a:r>
                        <a:rPr lang="el-GR" sz="1600" b="0" strike="noStrike" spc="-1">
                          <a:solidFill>
                            <a:srgbClr val="000000"/>
                          </a:solidFill>
                          <a:latin typeface="Verdana" panose="020B0604030504040204" pitchFamily="34" charset="0"/>
                          <a:ea typeface="Verdana" panose="020B0604030504040204" pitchFamily="34" charset="0"/>
                        </a:rPr>
                        <a:t>62</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Έργα διαγραμμίσεων 2024 (προϋπ.74.400,00 €).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36.759,60</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0,00</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727767">
                <a:tc>
                  <a:txBody>
                    <a:bodyPr/>
                    <a:lstStyle/>
                    <a:p>
                      <a:pPr algn="ctr">
                        <a:lnSpc>
                          <a:spcPct val="107000"/>
                        </a:lnSpc>
                      </a:pPr>
                      <a:r>
                        <a:rPr lang="el-GR" sz="1600" b="0" strike="noStrike" spc="-1">
                          <a:solidFill>
                            <a:srgbClr val="000000"/>
                          </a:solidFill>
                          <a:latin typeface="Verdana" panose="020B0604030504040204" pitchFamily="34" charset="0"/>
                          <a:ea typeface="Verdana" panose="020B0604030504040204" pitchFamily="34" charset="0"/>
                        </a:rPr>
                        <a:t>63</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Διάνοιξη-διαμόρφωση οδών.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50.000,00</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1.150.000,00</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304396">
                <a:tc>
                  <a:txBody>
                    <a:bodyPr/>
                    <a:lstStyle/>
                    <a:p>
                      <a:pPr algn="ctr">
                        <a:lnSpc>
                          <a:spcPct val="107000"/>
                        </a:lnSpc>
                      </a:pPr>
                      <a:r>
                        <a:rPr lang="el-GR" sz="1600" b="0" strike="noStrike" spc="-1">
                          <a:solidFill>
                            <a:srgbClr val="000000"/>
                          </a:solidFill>
                          <a:latin typeface="Verdana" panose="020B0604030504040204" pitchFamily="34" charset="0"/>
                          <a:ea typeface="Verdana" panose="020B0604030504040204" pitchFamily="34" charset="0"/>
                        </a:rPr>
                        <a:t>64</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Εκριζώσεις δέντρων  (προύπ.74.400,00 €).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19.481,88</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a:solidFill>
                            <a:srgbClr val="000000"/>
                          </a:solidFill>
                          <a:latin typeface="Verdana" panose="020B0604030504040204" pitchFamily="34" charset="0"/>
                          <a:ea typeface="Verdana" panose="020B0604030504040204" pitchFamily="34" charset="0"/>
                        </a:rPr>
                        <a:t>0,00</a:t>
                      </a:r>
                      <a:endParaRPr lang="el-GR" sz="1600" b="0" strike="noStrike" spc="-1">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881023">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65</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Επείγουσες αποκαταστάσεις πεζοδρομίων &amp; πεζοδρόμων (προϋπ.74.400,00 €) ΑΜ 19/2024</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36.574,87</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0,00</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0" name="Table 1"/>
          <p:cNvGraphicFramePr/>
          <p:nvPr>
            <p:extLst>
              <p:ext uri="{D42A27DB-BD31-4B8C-83A1-F6EECF244321}">
                <p14:modId xmlns="" xmlns:p14="http://schemas.microsoft.com/office/powerpoint/2010/main" val="1025217230"/>
              </p:ext>
            </p:extLst>
          </p:nvPr>
        </p:nvGraphicFramePr>
        <p:xfrm>
          <a:off x="632640" y="235682"/>
          <a:ext cx="8640720" cy="6386639"/>
        </p:xfrm>
        <a:graphic>
          <a:graphicData uri="http://schemas.openxmlformats.org/drawingml/2006/table">
            <a:tbl>
              <a:tblPr/>
              <a:tblGrid>
                <a:gridCol w="432000">
                  <a:extLst>
                    <a:ext uri="{9D8B030D-6E8A-4147-A177-3AD203B41FA5}">
                      <a16:colId xmlns="" xmlns:a16="http://schemas.microsoft.com/office/drawing/2014/main" val="20000"/>
                    </a:ext>
                  </a:extLst>
                </a:gridCol>
                <a:gridCol w="3888360">
                  <a:extLst>
                    <a:ext uri="{9D8B030D-6E8A-4147-A177-3AD203B41FA5}">
                      <a16:colId xmlns="" xmlns:a16="http://schemas.microsoft.com/office/drawing/2014/main" val="20001"/>
                    </a:ext>
                  </a:extLst>
                </a:gridCol>
                <a:gridCol w="1872000">
                  <a:extLst>
                    <a:ext uri="{9D8B030D-6E8A-4147-A177-3AD203B41FA5}">
                      <a16:colId xmlns="" xmlns:a16="http://schemas.microsoft.com/office/drawing/2014/main" val="20002"/>
                    </a:ext>
                  </a:extLst>
                </a:gridCol>
                <a:gridCol w="1728000">
                  <a:extLst>
                    <a:ext uri="{9D8B030D-6E8A-4147-A177-3AD203B41FA5}">
                      <a16:colId xmlns="" xmlns:a16="http://schemas.microsoft.com/office/drawing/2014/main" val="20003"/>
                    </a:ext>
                  </a:extLst>
                </a:gridCol>
                <a:gridCol w="720360">
                  <a:extLst>
                    <a:ext uri="{9D8B030D-6E8A-4147-A177-3AD203B41FA5}">
                      <a16:colId xmlns="" xmlns:a16="http://schemas.microsoft.com/office/drawing/2014/main" val="20004"/>
                    </a:ext>
                  </a:extLst>
                </a:gridCol>
              </a:tblGrid>
              <a:tr h="437441">
                <a:tc>
                  <a:txBody>
                    <a:bodyPr/>
                    <a:lstStyle/>
                    <a:p>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1" strike="noStrike" spc="-1" dirty="0">
                          <a:solidFill>
                            <a:srgbClr val="000000"/>
                          </a:solidFill>
                          <a:latin typeface="Verdana" panose="020B0604030504040204" pitchFamily="34" charset="0"/>
                          <a:ea typeface="Verdana" panose="020B0604030504040204" pitchFamily="34" charset="0"/>
                        </a:rPr>
                        <a:t>ΠΕΡΙΓΡΑΦΗ</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2026</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2027</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267553">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66</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Ανακατασκευή πεζοδρομίων στο Δήμο Χαλανδρίου (προϋπ. 4.000.000,00€)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2.000,00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3.998.000,00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878985">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67</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Έργο συντήρησης ποδηλατοδρόμων (προϋπ. 74.400€)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74.400,00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656122">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68</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Ανακατασκευή ραμπών ΑΜΕΑ και έκτακτες αποκαταστάσεις πεζοδρομίων και πεζοδρόμων (προϋπ. 200.000,00€)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150.000,00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878985">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69</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Έργο βελτίωσης προσβασιμότητας - όδευσης τυφλών στα πεζοδρόμια</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74.400,00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267553">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Ανόρυξη υδρογεώτρησης σε αντικατάσταση υφιστάμενης (προϋπ. 20.000,00€)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5.000,00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1" name="Table 1"/>
          <p:cNvGraphicFramePr/>
          <p:nvPr>
            <p:extLst>
              <p:ext uri="{D42A27DB-BD31-4B8C-83A1-F6EECF244321}">
                <p14:modId xmlns="" xmlns:p14="http://schemas.microsoft.com/office/powerpoint/2010/main" val="1829737195"/>
              </p:ext>
            </p:extLst>
          </p:nvPr>
        </p:nvGraphicFramePr>
        <p:xfrm>
          <a:off x="632640" y="235682"/>
          <a:ext cx="8640720" cy="6386639"/>
        </p:xfrm>
        <a:graphic>
          <a:graphicData uri="http://schemas.openxmlformats.org/drawingml/2006/table">
            <a:tbl>
              <a:tblPr/>
              <a:tblGrid>
                <a:gridCol w="432000">
                  <a:extLst>
                    <a:ext uri="{9D8B030D-6E8A-4147-A177-3AD203B41FA5}">
                      <a16:colId xmlns="" xmlns:a16="http://schemas.microsoft.com/office/drawing/2014/main" val="20000"/>
                    </a:ext>
                  </a:extLst>
                </a:gridCol>
                <a:gridCol w="3888360">
                  <a:extLst>
                    <a:ext uri="{9D8B030D-6E8A-4147-A177-3AD203B41FA5}">
                      <a16:colId xmlns="" xmlns:a16="http://schemas.microsoft.com/office/drawing/2014/main" val="20001"/>
                    </a:ext>
                  </a:extLst>
                </a:gridCol>
                <a:gridCol w="1872000">
                  <a:extLst>
                    <a:ext uri="{9D8B030D-6E8A-4147-A177-3AD203B41FA5}">
                      <a16:colId xmlns="" xmlns:a16="http://schemas.microsoft.com/office/drawing/2014/main" val="20002"/>
                    </a:ext>
                  </a:extLst>
                </a:gridCol>
                <a:gridCol w="1728000">
                  <a:extLst>
                    <a:ext uri="{9D8B030D-6E8A-4147-A177-3AD203B41FA5}">
                      <a16:colId xmlns="" xmlns:a16="http://schemas.microsoft.com/office/drawing/2014/main" val="20003"/>
                    </a:ext>
                  </a:extLst>
                </a:gridCol>
                <a:gridCol w="720360">
                  <a:extLst>
                    <a:ext uri="{9D8B030D-6E8A-4147-A177-3AD203B41FA5}">
                      <a16:colId xmlns="" xmlns:a16="http://schemas.microsoft.com/office/drawing/2014/main" val="20004"/>
                    </a:ext>
                  </a:extLst>
                </a:gridCol>
              </a:tblGrid>
              <a:tr h="434860">
                <a:tc>
                  <a:txBody>
                    <a:bodyPr/>
                    <a:lstStyle/>
                    <a:p>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1" strike="noStrike" spc="-1" dirty="0">
                          <a:solidFill>
                            <a:srgbClr val="000000"/>
                          </a:solidFill>
                          <a:latin typeface="Verdana" panose="020B0604030504040204" pitchFamily="34" charset="0"/>
                          <a:ea typeface="Verdana" panose="020B0604030504040204" pitchFamily="34" charset="0"/>
                        </a:rPr>
                        <a:t>ΠΕΡΙΓΡΑΦΗ</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2026</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2027</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903058">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71</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«Ανακατασκευή οδού Πλαπούτα από την οδό Δουκίσσης Πλακεντίας έως την οδό Γαρυττού».</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40.000,00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346253">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72</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Έργο Ενίσχυσης Πυροπροστασίας Κατοικημένων Περιοχών του Δήμου Χαλανδρίου (Πράσινο Ταμείο).</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560,00</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159626">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73</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Επισκευή οδοστρώματος σε οδούς του Δήμου (προϋπ. 2.000.000,00 €) Κ.Ε ΠΔΕ.2019ΕΠ5850006 ΑΜ07.19</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25.359,51</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1" strike="noStrike" spc="-1">
                          <a:solidFill>
                            <a:srgbClr val="C00000"/>
                          </a:solidFill>
                          <a:latin typeface="Verdana" panose="020B0604030504040204" pitchFamily="34" charset="0"/>
                          <a:ea typeface="Verdana" panose="020B0604030504040204" pitchFamily="34" charset="0"/>
                        </a:rPr>
                        <a:t>ΣΥΝ</a:t>
                      </a:r>
                      <a:endParaRPr lang="el-GR" sz="1600" b="0" strike="noStrike" spc="-1">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522009">
                <a:tc>
                  <a:txBody>
                    <a:bodyPr/>
                    <a:lstStyle/>
                    <a:p>
                      <a:pPr algn="ctr">
                        <a:lnSpc>
                          <a:spcPct val="107000"/>
                        </a:lnSpc>
                      </a:pPr>
                      <a:r>
                        <a:rPr lang="el-GR" sz="1600" b="1" strike="noStrike" spc="-1">
                          <a:solidFill>
                            <a:srgbClr val="C00000"/>
                          </a:solidFill>
                          <a:latin typeface="Verdana" panose="020B0604030504040204" pitchFamily="34" charset="0"/>
                          <a:ea typeface="Verdana" panose="020B0604030504040204" pitchFamily="34" charset="0"/>
                        </a:rPr>
                        <a:t>74</a:t>
                      </a:r>
                      <a:endParaRPr lang="el-GR" sz="1600" b="0" strike="noStrike" spc="-1">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Εργασίες ανακαίνισης των ΚΕΠ για το έργο "Εκσυγχρονισμός των ΚΕΠ" (Ταμείο Ανάκαμψης και Ανθεκτικότητας, προϋπ.</a:t>
                      </a:r>
                      <a:r>
                        <a:rPr sz="1600" dirty="0">
                          <a:solidFill>
                            <a:srgbClr val="C00000"/>
                          </a:solidFill>
                          <a:latin typeface="Verdana" panose="020B0604030504040204" pitchFamily="34" charset="0"/>
                          <a:ea typeface="Verdana" panose="020B0604030504040204" pitchFamily="34" charset="0"/>
                        </a:rPr>
                        <a:t/>
                      </a:r>
                      <a:br>
                        <a:rPr sz="1600" dirty="0">
                          <a:solidFill>
                            <a:srgbClr val="C00000"/>
                          </a:solidFill>
                          <a:latin typeface="Verdana" panose="020B0604030504040204" pitchFamily="34" charset="0"/>
                          <a:ea typeface="Verdana" panose="020B0604030504040204" pitchFamily="34" charset="0"/>
                        </a:rPr>
                      </a:br>
                      <a:r>
                        <a:rPr lang="el-GR" sz="1600" b="1" strike="noStrike" spc="-1" dirty="0">
                          <a:solidFill>
                            <a:srgbClr val="C00000"/>
                          </a:solidFill>
                          <a:latin typeface="Verdana" panose="020B0604030504040204" pitchFamily="34" charset="0"/>
                          <a:ea typeface="Verdana" panose="020B0604030504040204" pitchFamily="34" charset="0"/>
                        </a:rPr>
                        <a:t>70.191,44 €).</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34.046,51</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ΣΥΝ</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020833">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75</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Έργο 'Βιοκλιματική - Αστική Ανάπλαση της οδού Αγ. Γεωργίου’.</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600.000,00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400.000,00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2" name="Table 1"/>
          <p:cNvGraphicFramePr/>
          <p:nvPr>
            <p:extLst>
              <p:ext uri="{D42A27DB-BD31-4B8C-83A1-F6EECF244321}">
                <p14:modId xmlns="" xmlns:p14="http://schemas.microsoft.com/office/powerpoint/2010/main" val="1518235088"/>
              </p:ext>
            </p:extLst>
          </p:nvPr>
        </p:nvGraphicFramePr>
        <p:xfrm>
          <a:off x="632640" y="235680"/>
          <a:ext cx="8640720" cy="6386639"/>
        </p:xfrm>
        <a:graphic>
          <a:graphicData uri="http://schemas.openxmlformats.org/drawingml/2006/table">
            <a:tbl>
              <a:tblPr/>
              <a:tblGrid>
                <a:gridCol w="432000">
                  <a:extLst>
                    <a:ext uri="{9D8B030D-6E8A-4147-A177-3AD203B41FA5}">
                      <a16:colId xmlns="" xmlns:a16="http://schemas.microsoft.com/office/drawing/2014/main" val="20000"/>
                    </a:ext>
                  </a:extLst>
                </a:gridCol>
                <a:gridCol w="3888360">
                  <a:extLst>
                    <a:ext uri="{9D8B030D-6E8A-4147-A177-3AD203B41FA5}">
                      <a16:colId xmlns="" xmlns:a16="http://schemas.microsoft.com/office/drawing/2014/main" val="20001"/>
                    </a:ext>
                  </a:extLst>
                </a:gridCol>
                <a:gridCol w="1872000">
                  <a:extLst>
                    <a:ext uri="{9D8B030D-6E8A-4147-A177-3AD203B41FA5}">
                      <a16:colId xmlns="" xmlns:a16="http://schemas.microsoft.com/office/drawing/2014/main" val="20002"/>
                    </a:ext>
                  </a:extLst>
                </a:gridCol>
                <a:gridCol w="1724640">
                  <a:extLst>
                    <a:ext uri="{9D8B030D-6E8A-4147-A177-3AD203B41FA5}">
                      <a16:colId xmlns="" xmlns:a16="http://schemas.microsoft.com/office/drawing/2014/main" val="20003"/>
                    </a:ext>
                  </a:extLst>
                </a:gridCol>
                <a:gridCol w="723720">
                  <a:extLst>
                    <a:ext uri="{9D8B030D-6E8A-4147-A177-3AD203B41FA5}">
                      <a16:colId xmlns="" xmlns:a16="http://schemas.microsoft.com/office/drawing/2014/main" val="20004"/>
                    </a:ext>
                  </a:extLst>
                </a:gridCol>
              </a:tblGrid>
              <a:tr h="442135">
                <a:tc>
                  <a:txBody>
                    <a:bodyPr/>
                    <a:lstStyle/>
                    <a:p>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1" strike="noStrike" spc="-1" dirty="0">
                          <a:solidFill>
                            <a:srgbClr val="000000"/>
                          </a:solidFill>
                          <a:latin typeface="Verdana" panose="020B0604030504040204" pitchFamily="34" charset="0"/>
                          <a:ea typeface="Verdana" panose="020B0604030504040204" pitchFamily="34" charset="0"/>
                        </a:rPr>
                        <a:t>ΠΕΡΙΓΡΑΦΗ</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2026</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1600" b="1" strike="noStrike" spc="-1" dirty="0">
                          <a:solidFill>
                            <a:srgbClr val="000000"/>
                          </a:solidFill>
                          <a:latin typeface="Verdana" panose="020B0604030504040204" pitchFamily="34" charset="0"/>
                          <a:ea typeface="Verdana" panose="020B0604030504040204" pitchFamily="34" charset="0"/>
                        </a:rPr>
                        <a:t>2027</a:t>
                      </a:r>
                      <a:endParaRPr lang="el-GR" sz="1600" b="0" strike="noStrike" spc="-1"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006594">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76</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Συντήρηση υποσταθμού Μέσης Τάσης στο Αθλ. Κέντρο Ν. Πέρκιζας.</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37.200,00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179026">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77</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Έργα συντήρησης και επισκευών δημοτικών παιδικών σταθμών.</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74.400,00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ΣΥΝ</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621161">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78</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Έργο συντήρησης παιδικών σταθμών (προϋπ. 370.000,00 €). ΠΔΕ ΥΠ.ΕΣ ΣΑΕ055 2017ΣΕ0550005 - ΙΔΙΟΙ ΠΟΡΟΙ ΑΜ10/19.</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42.000,00</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1600" b="1" strike="noStrike" spc="-1" dirty="0">
                          <a:solidFill>
                            <a:srgbClr val="C00000"/>
                          </a:solidFill>
                          <a:latin typeface="Verdana" panose="020B0604030504040204" pitchFamily="34" charset="0"/>
                          <a:ea typeface="Verdana" panose="020B0604030504040204" pitchFamily="34" charset="0"/>
                        </a:rPr>
                        <a:t> ΣΥΝ</a:t>
                      </a:r>
                      <a:endParaRPr lang="el-GR" sz="1600" b="0" strike="noStrike" spc="-1" dirty="0">
                        <a:solidFill>
                          <a:srgbClr val="C00000"/>
                        </a:solidFill>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226188">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79</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Έργο συντήρησης των παιδικών σταθμών του Δήμου Χαλανδρίου (προϋπ. 500.000,00 €).</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10.000,00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490.000,00</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1600" b="0" strike="noStrike" spc="-1" dirty="0">
                          <a:solidFill>
                            <a:srgbClr val="000000"/>
                          </a:solidFill>
                          <a:latin typeface="Verdana" panose="020B0604030504040204" pitchFamily="34" charset="0"/>
                          <a:ea typeface="Verdana" panose="020B0604030504040204" pitchFamily="34" charset="0"/>
                        </a:rPr>
                        <a:t>ΝΕΟ</a:t>
                      </a:r>
                      <a:endParaRPr lang="el-GR" sz="1600" b="0" strike="noStrike" spc="-1"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911535">
                <a:tc>
                  <a:txBody>
                    <a:bodyPr/>
                    <a:lstStyle/>
                    <a:p>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1600" dirty="0">
                        <a:latin typeface="Verdana" panose="020B0604030504040204" pitchFamily="34" charset="0"/>
                        <a:ea typeface="Verdana" panose="020B060403050404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endParaRPr lang="el-GR" sz="1600" dirty="0">
                        <a:latin typeface="Verdana" panose="020B0604030504040204" pitchFamily="34" charset="0"/>
                        <a:ea typeface="Verdana" panose="020B060403050404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3" name="Table 1"/>
          <p:cNvGraphicFramePr/>
          <p:nvPr>
            <p:extLst>
              <p:ext uri="{D42A27DB-BD31-4B8C-83A1-F6EECF244321}">
                <p14:modId xmlns="" xmlns:p14="http://schemas.microsoft.com/office/powerpoint/2010/main" val="678866123"/>
              </p:ext>
            </p:extLst>
          </p:nvPr>
        </p:nvGraphicFramePr>
        <p:xfrm>
          <a:off x="2935842" y="1613123"/>
          <a:ext cx="5834542" cy="4754880"/>
        </p:xfrm>
        <a:graphic>
          <a:graphicData uri="http://schemas.openxmlformats.org/drawingml/2006/table">
            <a:tbl>
              <a:tblPr/>
              <a:tblGrid>
                <a:gridCol w="4781596">
                  <a:extLst>
                    <a:ext uri="{9D8B030D-6E8A-4147-A177-3AD203B41FA5}">
                      <a16:colId xmlns="" xmlns:a16="http://schemas.microsoft.com/office/drawing/2014/main" val="20000"/>
                    </a:ext>
                  </a:extLst>
                </a:gridCol>
                <a:gridCol w="1052946">
                  <a:extLst>
                    <a:ext uri="{9D8B030D-6E8A-4147-A177-3AD203B41FA5}">
                      <a16:colId xmlns="" xmlns:a16="http://schemas.microsoft.com/office/drawing/2014/main" val="20001"/>
                    </a:ext>
                  </a:extLst>
                </a:gridCol>
              </a:tblGrid>
              <a:tr h="1188720">
                <a:tc>
                  <a:txBody>
                    <a:bodyPr/>
                    <a:lstStyle/>
                    <a:p>
                      <a:pPr algn="ctr">
                        <a:lnSpc>
                          <a:spcPct val="100000"/>
                        </a:lnSpc>
                      </a:pPr>
                      <a:r>
                        <a:rPr lang="el-GR" sz="2400" b="1" strike="noStrike" spc="-1" dirty="0">
                          <a:solidFill>
                            <a:srgbClr val="000000"/>
                          </a:solidFill>
                          <a:latin typeface="Calibri"/>
                        </a:rPr>
                        <a:t>Δαπάνες κατασκευής κτιρίων, έργων ιδιοκτησίας δήμου Χαλανδρίου.</a:t>
                      </a:r>
                      <a:endParaRPr lang="el-GR" sz="2400" b="0" strike="noStrike" spc="-1" dirty="0">
                        <a:latin typeface="Arial"/>
                      </a:endParaRPr>
                    </a:p>
                  </a:txBody>
                  <a:tcPr marL="9360" marR="9360" anchor="ctr">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gn="ctr">
                        <a:lnSpc>
                          <a:spcPct val="100000"/>
                        </a:lnSpc>
                      </a:pPr>
                      <a:r>
                        <a:rPr lang="el-GR" sz="2400" b="1" strike="noStrike" spc="-1" dirty="0">
                          <a:solidFill>
                            <a:srgbClr val="000000"/>
                          </a:solidFill>
                          <a:latin typeface="Calibri"/>
                        </a:rPr>
                        <a:t>75%</a:t>
                      </a:r>
                      <a:endParaRPr lang="el-GR" sz="2400" b="0" strike="noStrike" spc="-1" dirty="0">
                        <a:latin typeface="Arial"/>
                      </a:endParaRPr>
                    </a:p>
                  </a:txBody>
                  <a:tcPr marL="9360" marR="9360" anchor="ctr">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 xmlns:a16="http://schemas.microsoft.com/office/drawing/2014/main" val="10000"/>
                  </a:ext>
                </a:extLst>
              </a:tr>
              <a:tr h="1188720">
                <a:tc>
                  <a:txBody>
                    <a:bodyPr/>
                    <a:lstStyle/>
                    <a:p>
                      <a:pPr algn="ctr">
                        <a:lnSpc>
                          <a:spcPct val="100000"/>
                        </a:lnSpc>
                      </a:pPr>
                      <a:r>
                        <a:rPr lang="el-GR" sz="2400" b="1" strike="noStrike" spc="-1" dirty="0">
                          <a:solidFill>
                            <a:srgbClr val="000000"/>
                          </a:solidFill>
                          <a:latin typeface="Calibri"/>
                        </a:rPr>
                        <a:t>Δαπάνες κατασκευής πάγιων (μονίμων) εγκαταστάσεων κοινής χρήσης.</a:t>
                      </a:r>
                      <a:endParaRPr lang="el-GR" sz="2400" b="0" strike="noStrike" spc="-1" dirty="0">
                        <a:latin typeface="Arial"/>
                      </a:endParaRPr>
                    </a:p>
                  </a:txBody>
                  <a:tcPr marL="9360" marR="9360" anchor="ctr">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gn="ctr">
                        <a:lnSpc>
                          <a:spcPct val="100000"/>
                        </a:lnSpc>
                      </a:pPr>
                      <a:r>
                        <a:rPr lang="el-GR" sz="2400" b="1" strike="noStrike" spc="-1" dirty="0">
                          <a:solidFill>
                            <a:srgbClr val="000000"/>
                          </a:solidFill>
                          <a:latin typeface="Calibri"/>
                        </a:rPr>
                        <a:t>92%</a:t>
                      </a:r>
                      <a:endParaRPr lang="el-GR" sz="2400" b="0" strike="noStrike" spc="-1" dirty="0">
                        <a:latin typeface="Arial"/>
                      </a:endParaRPr>
                    </a:p>
                  </a:txBody>
                  <a:tcPr marL="9360" marR="9360" anchor="ctr">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 xmlns:a16="http://schemas.microsoft.com/office/drawing/2014/main" val="10001"/>
                  </a:ext>
                </a:extLst>
              </a:tr>
              <a:tr h="1188720">
                <a:tc>
                  <a:txBody>
                    <a:bodyPr/>
                    <a:lstStyle/>
                    <a:p>
                      <a:pPr algn="ctr">
                        <a:lnSpc>
                          <a:spcPct val="100000"/>
                        </a:lnSpc>
                      </a:pPr>
                      <a:r>
                        <a:rPr lang="el-GR" sz="2400" b="1" strike="noStrike" spc="-1" dirty="0">
                          <a:solidFill>
                            <a:srgbClr val="000000"/>
                          </a:solidFill>
                          <a:latin typeface="Calibri"/>
                        </a:rPr>
                        <a:t>Επισκευές και συντηρήσεις παγίων εγκαταστάσεων κοινής χρήσεως.</a:t>
                      </a:r>
                      <a:endParaRPr lang="el-GR" sz="2400" b="0" strike="noStrike" spc="-1" dirty="0">
                        <a:latin typeface="Arial"/>
                      </a:endParaRPr>
                    </a:p>
                  </a:txBody>
                  <a:tcPr marL="9360" marR="9360" anchor="ctr">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gn="ctr">
                        <a:lnSpc>
                          <a:spcPct val="100000"/>
                        </a:lnSpc>
                      </a:pPr>
                      <a:r>
                        <a:rPr lang="el-GR" sz="2400" b="1" strike="noStrike" spc="-1" dirty="0">
                          <a:solidFill>
                            <a:srgbClr val="000000"/>
                          </a:solidFill>
                          <a:latin typeface="Calibri"/>
                        </a:rPr>
                        <a:t>75%</a:t>
                      </a:r>
                      <a:endParaRPr lang="el-GR" sz="2400" b="0" strike="noStrike" spc="-1" dirty="0">
                        <a:latin typeface="Arial"/>
                      </a:endParaRPr>
                    </a:p>
                  </a:txBody>
                  <a:tcPr marL="9360" marR="9360" anchor="ctr">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 xmlns:a16="http://schemas.microsoft.com/office/drawing/2014/main" val="10002"/>
                  </a:ext>
                </a:extLst>
              </a:tr>
              <a:tr h="1188720">
                <a:tc>
                  <a:txBody>
                    <a:bodyPr/>
                    <a:lstStyle/>
                    <a:p>
                      <a:pPr algn="ctr">
                        <a:lnSpc>
                          <a:spcPct val="100000"/>
                        </a:lnSpc>
                      </a:pPr>
                      <a:r>
                        <a:rPr lang="el-GR" sz="2400" b="1" strike="noStrike" spc="-1" dirty="0">
                          <a:solidFill>
                            <a:srgbClr val="000000"/>
                          </a:solidFill>
                          <a:latin typeface="Calibri"/>
                        </a:rPr>
                        <a:t>ΜΕΣΟΣ ΟΡΟΣ ΕΚΤΕΛΕΣΗ ΕΡΓΩΝ ΤΕΧΝΙΚΟΥ ΠΡΟΓΡΑΜΜΑΤΟΣ </a:t>
                      </a:r>
                      <a:endParaRPr lang="el-GR" sz="2400" b="0" strike="noStrike" spc="-1" dirty="0">
                        <a:latin typeface="Arial"/>
                      </a:endParaRPr>
                    </a:p>
                  </a:txBody>
                  <a:tcPr marL="9360" marR="9360" anchor="ctr">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gn="ctr">
                        <a:lnSpc>
                          <a:spcPct val="100000"/>
                        </a:lnSpc>
                      </a:pPr>
                      <a:r>
                        <a:rPr lang="el-GR" sz="2400" b="1" strike="noStrike" spc="-1" dirty="0">
                          <a:solidFill>
                            <a:srgbClr val="000000"/>
                          </a:solidFill>
                          <a:latin typeface="Calibri"/>
                        </a:rPr>
                        <a:t>81%</a:t>
                      </a:r>
                      <a:endParaRPr lang="el-GR" sz="2400" b="0" strike="noStrike" spc="-1" dirty="0">
                        <a:latin typeface="Arial"/>
                      </a:endParaRPr>
                    </a:p>
                  </a:txBody>
                  <a:tcPr marL="9360" marR="9360" anchor="ctr">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 xmlns:a16="http://schemas.microsoft.com/office/drawing/2014/main" val="10003"/>
                  </a:ext>
                </a:extLst>
              </a:tr>
            </a:tbl>
          </a:graphicData>
        </a:graphic>
      </p:graphicFrame>
      <p:sp>
        <p:nvSpPr>
          <p:cNvPr id="234" name="TextShape 2"/>
          <p:cNvSpPr txBox="1"/>
          <p:nvPr/>
        </p:nvSpPr>
        <p:spPr>
          <a:xfrm>
            <a:off x="2972933" y="547911"/>
            <a:ext cx="5760360" cy="863640"/>
          </a:xfrm>
          <a:prstGeom prst="rect">
            <a:avLst/>
          </a:prstGeom>
          <a:noFill/>
          <a:ln>
            <a:noFill/>
          </a:ln>
        </p:spPr>
        <p:txBody>
          <a:bodyPr anchor="ctr">
            <a:normAutofit fontScale="92500" lnSpcReduction="20000"/>
          </a:bodyPr>
          <a:lstStyle/>
          <a:p>
            <a:pPr algn="ctr">
              <a:lnSpc>
                <a:spcPct val="100000"/>
              </a:lnSpc>
            </a:pPr>
            <a:r>
              <a:rPr lang="el-GR" sz="3200" b="1" spc="-1" dirty="0">
                <a:solidFill>
                  <a:srgbClr val="000000"/>
                </a:solidFill>
                <a:latin typeface="Calibri"/>
              </a:rPr>
              <a:t>Εκτέλεση Τεχνικού Προγράμματος 2025</a:t>
            </a:r>
            <a:endParaRPr lang="el-GR" sz="3200" spc="-1" dirty="0">
              <a:solidFill>
                <a:srgbClr val="000000"/>
              </a:solidFill>
              <a:latin typeface="Arial"/>
            </a:endParaRPr>
          </a:p>
        </p:txBody>
      </p:sp>
      <p:grpSp>
        <p:nvGrpSpPr>
          <p:cNvPr id="8" name="Ομάδα 7">
            <a:extLst>
              <a:ext uri="{FF2B5EF4-FFF2-40B4-BE49-F238E27FC236}">
                <a16:creationId xmlns="" xmlns:a16="http://schemas.microsoft.com/office/drawing/2014/main" id="{FC564526-09F3-4F42-980D-9A1BA0344F6C}"/>
              </a:ext>
            </a:extLst>
          </p:cNvPr>
          <p:cNvGrpSpPr/>
          <p:nvPr/>
        </p:nvGrpSpPr>
        <p:grpSpPr>
          <a:xfrm>
            <a:off x="622941" y="0"/>
            <a:ext cx="1533640" cy="6858000"/>
            <a:chOff x="241940" y="0"/>
            <a:chExt cx="1533640" cy="6858000"/>
          </a:xfrm>
        </p:grpSpPr>
        <p:sp>
          <p:nvSpPr>
            <p:cNvPr id="9" name="Ορθογώνιο 8">
              <a:extLst>
                <a:ext uri="{FF2B5EF4-FFF2-40B4-BE49-F238E27FC236}">
                  <a16:creationId xmlns="" xmlns:a16="http://schemas.microsoft.com/office/drawing/2014/main" id="{D3B7AF34-153A-49FD-8740-13006437FE20}"/>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0" name="Εικόνα 3">
              <a:extLst>
                <a:ext uri="{FF2B5EF4-FFF2-40B4-BE49-F238E27FC236}">
                  <a16:creationId xmlns="" xmlns:a16="http://schemas.microsoft.com/office/drawing/2014/main" id="{3171E550-79DD-4E8A-9737-817584FEB095}"/>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CustomShape 1"/>
          <p:cNvSpPr/>
          <p:nvPr/>
        </p:nvSpPr>
        <p:spPr>
          <a:xfrm>
            <a:off x="2800352" y="369887"/>
            <a:ext cx="6105525" cy="611822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spcBef>
                <a:spcPts val="400"/>
              </a:spcBef>
            </a:pPr>
            <a:r>
              <a:rPr lang="el-GR"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Ακολουθούν  οι δαπάνες για </a:t>
            </a:r>
            <a:r>
              <a:rPr lang="el-GR" sz="24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εκπονήσεις μελετών </a:t>
            </a:r>
            <a:r>
              <a:rPr lang="el-GR"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(πρώην Κ.Α.741), ποσού</a:t>
            </a:r>
            <a:r>
              <a:rPr lang="el-GR" sz="2400" b="1" spc="-1" dirty="0">
                <a:solidFill>
                  <a:srgbClr val="000000"/>
                </a:solidFill>
                <a:latin typeface="Calibri" panose="020F0502020204030204" pitchFamily="34" charset="0"/>
                <a:ea typeface="Calibri" panose="020F0502020204030204" pitchFamily="34" charset="0"/>
                <a:cs typeface="Calibri" panose="020F0502020204030204" pitchFamily="34" charset="0"/>
              </a:rPr>
              <a:t> 976.048,06 (2,32%), </a:t>
            </a:r>
            <a:r>
              <a:rPr lang="el-GR"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 οι οποίες δεν εμπίπτουν στις ειδικότητες και τις τάξεις πτυχίων των υπαλλήλων της Τεχνικής Υπηρεσίας, αλλά είναι απαραίτητες προκειμένου να αποτυπωθούν και να κτηματογραφηθούν εκτάσεις, να ολοκληρωθούν πολεοδομικές μελέτες και πράξεις εφαρμογής, να δημοπρατηθούν ειδικά έργα ή να αδειοδοτηθούν / τακτοποιηθούν πάγιες εγκαταστάσεις του Δήμου Χαλανδρίου.</a:t>
            </a:r>
            <a:endParaRPr lang="el-GR" sz="2400" spc="-1" dirty="0">
              <a:latin typeface="Calibri" panose="020F0502020204030204" pitchFamily="34" charset="0"/>
              <a:ea typeface="Calibri" panose="020F0502020204030204" pitchFamily="34" charset="0"/>
              <a:cs typeface="Calibri" panose="020F0502020204030204" pitchFamily="34" charset="0"/>
            </a:endParaRPr>
          </a:p>
          <a:p>
            <a:pPr algn="just">
              <a:spcBef>
                <a:spcPts val="400"/>
              </a:spcBef>
              <a:buClr>
                <a:srgbClr val="000000"/>
              </a:buClr>
              <a:buSzPct val="45000"/>
            </a:pPr>
            <a:endParaRPr lang="el-GR" sz="2400"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spcBef>
                <a:spcPts val="400"/>
              </a:spcBef>
              <a:buClr>
                <a:srgbClr val="000000"/>
              </a:buClr>
              <a:buSzPct val="45000"/>
            </a:pPr>
            <a:r>
              <a:rPr lang="el-GR"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Από τις </a:t>
            </a:r>
            <a:r>
              <a:rPr lang="el-GR" sz="2400" b="1" spc="-1" dirty="0">
                <a:solidFill>
                  <a:srgbClr val="000000"/>
                </a:solidFill>
                <a:latin typeface="Calibri" panose="020F0502020204030204" pitchFamily="34" charset="0"/>
                <a:ea typeface="Calibri" panose="020F0502020204030204" pitchFamily="34" charset="0"/>
                <a:cs typeface="Calibri" panose="020F0502020204030204" pitchFamily="34" charset="0"/>
              </a:rPr>
              <a:t>25 μελέτες</a:t>
            </a:r>
            <a:r>
              <a:rPr lang="el-GR"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 που είναι εγγεγραμμένες στο Τεχνικό Πρόγραμμα οι </a:t>
            </a:r>
            <a:r>
              <a:rPr lang="el-GR" sz="2400" b="1" spc="-1" dirty="0">
                <a:solidFill>
                  <a:srgbClr val="000000"/>
                </a:solidFill>
                <a:latin typeface="Calibri" panose="020F0502020204030204" pitchFamily="34" charset="0"/>
                <a:ea typeface="Calibri" panose="020F0502020204030204" pitchFamily="34" charset="0"/>
                <a:cs typeface="Calibri" panose="020F0502020204030204" pitchFamily="34" charset="0"/>
              </a:rPr>
              <a:t>8 είναι νέες</a:t>
            </a:r>
            <a:r>
              <a:rPr lang="el-GR"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 και οι </a:t>
            </a:r>
            <a:r>
              <a:rPr lang="el-GR" sz="2400" b="1" spc="-1" dirty="0">
                <a:solidFill>
                  <a:srgbClr val="000000"/>
                </a:solidFill>
                <a:latin typeface="Calibri" panose="020F0502020204030204" pitchFamily="34" charset="0"/>
                <a:ea typeface="Calibri" panose="020F0502020204030204" pitchFamily="34" charset="0"/>
                <a:cs typeface="Calibri" panose="020F0502020204030204" pitchFamily="34" charset="0"/>
              </a:rPr>
              <a:t>17 είναι συνεχιζόμενες</a:t>
            </a:r>
            <a:r>
              <a:rPr lang="el-GR"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4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εκ των οποίων οι 4 έχουν ήδη ολοκληρωθεί.</a:t>
            </a:r>
            <a:endParaRPr lang="el-GR" sz="2400" spc="-1" dirty="0">
              <a:latin typeface="Calibri" panose="020F0502020204030204" pitchFamily="34" charset="0"/>
              <a:ea typeface="Calibri" panose="020F0502020204030204" pitchFamily="34" charset="0"/>
              <a:cs typeface="Calibri" panose="020F0502020204030204" pitchFamily="34" charset="0"/>
            </a:endParaRPr>
          </a:p>
        </p:txBody>
      </p:sp>
      <p:grpSp>
        <p:nvGrpSpPr>
          <p:cNvPr id="7" name="Ομάδα 6">
            <a:extLst>
              <a:ext uri="{FF2B5EF4-FFF2-40B4-BE49-F238E27FC236}">
                <a16:creationId xmlns="" xmlns:a16="http://schemas.microsoft.com/office/drawing/2014/main" id="{42EA7D55-8B8A-43CB-A5BB-EEDCDBE1D4F1}"/>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5B367A9E-0647-4C1B-9AFD-9D23ED57D1EF}"/>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7E3FA234-64CF-4A54-B590-DE18EEEF75F7}"/>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CustomShape 1"/>
          <p:cNvSpPr/>
          <p:nvPr/>
        </p:nvSpPr>
        <p:spPr>
          <a:xfrm>
            <a:off x="2790826" y="552452"/>
            <a:ext cx="5762626" cy="115252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spcBef>
                <a:spcPts val="479"/>
              </a:spcBef>
              <a:buClr>
                <a:srgbClr val="C0504D"/>
              </a:buClr>
              <a:buSzPct val="70000"/>
            </a:pP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Το Τεχνικό Πρόγραμμα Οικονομικού Έτους</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2026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διαμορφώνεται στο ύψος των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42.020.678,25€</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εκ των οποίων:</a:t>
            </a:r>
          </a:p>
          <a:p>
            <a:pPr algn="just">
              <a:spcBef>
                <a:spcPts val="479"/>
              </a:spcBef>
              <a:buClr>
                <a:srgbClr val="C0504D"/>
              </a:buClr>
              <a:buSzPct val="70000"/>
            </a:pPr>
            <a:endParaRPr lang="el-GR" sz="2400" spc="-1" dirty="0">
              <a:latin typeface="Calibri" panose="020F0502020204030204" pitchFamily="34" charset="0"/>
              <a:ea typeface="Calibri" panose="020F0502020204030204" pitchFamily="34" charset="0"/>
              <a:cs typeface="Calibri" panose="020F0502020204030204" pitchFamily="34" charset="0"/>
            </a:endParaRPr>
          </a:p>
        </p:txBody>
      </p:sp>
      <p:grpSp>
        <p:nvGrpSpPr>
          <p:cNvPr id="7" name="Ομάδα 6">
            <a:extLst>
              <a:ext uri="{FF2B5EF4-FFF2-40B4-BE49-F238E27FC236}">
                <a16:creationId xmlns="" xmlns:a16="http://schemas.microsoft.com/office/drawing/2014/main" id="{1F676AAE-CBC5-44E8-91EC-18EBD520E21B}"/>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EE07F303-783D-4118-8A46-1F6F120F0367}"/>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AAFD9806-517B-42C8-B3C3-28FA612F5244}"/>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
        <p:nvSpPr>
          <p:cNvPr id="11" name="CustomShape 1">
            <a:extLst>
              <a:ext uri="{FF2B5EF4-FFF2-40B4-BE49-F238E27FC236}">
                <a16:creationId xmlns="" xmlns:a16="http://schemas.microsoft.com/office/drawing/2014/main" id="{FD041493-1302-4DE8-894E-30F7F8AAC2FD}"/>
              </a:ext>
            </a:extLst>
          </p:cNvPr>
          <p:cNvSpPr/>
          <p:nvPr/>
        </p:nvSpPr>
        <p:spPr>
          <a:xfrm>
            <a:off x="3162302" y="1912437"/>
            <a:ext cx="5019675" cy="461926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182561" indent="-182561" algn="just">
              <a:spcBef>
                <a:spcPts val="479"/>
              </a:spcBef>
              <a:buSzPct val="70000"/>
              <a:buFont typeface="Arial" panose="020B0604020202020204" pitchFamily="34" charset="0"/>
              <a:buChar cha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Δράσεις ποσού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407.860,15€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(0,97%)</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χρηματοδοτούνται από ΣΑΤΑ 2026.</a:t>
            </a:r>
          </a:p>
          <a:p>
            <a:pPr marL="182561" indent="-182561" algn="just">
              <a:spcBef>
                <a:spcPts val="479"/>
              </a:spcBef>
              <a:buSzPct val="70000"/>
              <a:buFont typeface="Arial" panose="020B0604020202020204" pitchFamily="34" charset="0"/>
              <a:buChar char="•"/>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marL="182561" indent="-182561" algn="just">
              <a:spcBef>
                <a:spcPts val="479"/>
              </a:spcBef>
              <a:buSzPct val="70000"/>
              <a:buFont typeface="Arial" panose="020B0604020202020204" pitchFamily="34" charset="0"/>
              <a:buChar cha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Δράσεις ποσού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262.600,00€</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(0,62%) χρηματοδοτούνται από τα έκτακτα ειδικευμένα έσοδα για επενδυτικές δαπάνες 2026 (πρώην ΣΑΤΑ σχολείων) άρθρ. 13 Ν2880/01.</a:t>
            </a:r>
          </a:p>
          <a:p>
            <a:pPr marL="182561" indent="-182561" algn="just">
              <a:spcBef>
                <a:spcPts val="479"/>
              </a:spcBef>
              <a:buSzPct val="70000"/>
              <a:buFont typeface="Arial" panose="020B0604020202020204" pitchFamily="34" charset="0"/>
              <a:buChar char="•"/>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marL="182561" indent="-182561" algn="just">
              <a:spcBef>
                <a:spcPts val="479"/>
              </a:spcBef>
              <a:buSzPct val="70000"/>
              <a:buFont typeface="Arial" panose="020B0604020202020204" pitchFamily="34" charset="0"/>
              <a:buChar cha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Δράσεις ποσού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10.371.803,00,00€</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24,26</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χρηματοδοτούνται από την Περιφέρεια Αττικής 2025.</a:t>
            </a:r>
            <a:endParaRPr lang="el-GR" sz="2200" spc="-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8" name="Table 1"/>
          <p:cNvGraphicFramePr/>
          <p:nvPr>
            <p:extLst>
              <p:ext uri="{D42A27DB-BD31-4B8C-83A1-F6EECF244321}">
                <p14:modId xmlns="" xmlns:p14="http://schemas.microsoft.com/office/powerpoint/2010/main" val="2863768645"/>
              </p:ext>
            </p:extLst>
          </p:nvPr>
        </p:nvGraphicFramePr>
        <p:xfrm>
          <a:off x="604838" y="246894"/>
          <a:ext cx="8696325" cy="6344555"/>
        </p:xfrm>
        <a:graphic>
          <a:graphicData uri="http://schemas.openxmlformats.org/drawingml/2006/table">
            <a:tbl>
              <a:tblPr/>
              <a:tblGrid>
                <a:gridCol w="428625">
                  <a:extLst>
                    <a:ext uri="{9D8B030D-6E8A-4147-A177-3AD203B41FA5}">
                      <a16:colId xmlns="" xmlns:a16="http://schemas.microsoft.com/office/drawing/2014/main" val="20000"/>
                    </a:ext>
                  </a:extLst>
                </a:gridCol>
                <a:gridCol w="5248275">
                  <a:extLst>
                    <a:ext uri="{9D8B030D-6E8A-4147-A177-3AD203B41FA5}">
                      <a16:colId xmlns="" xmlns:a16="http://schemas.microsoft.com/office/drawing/2014/main" val="20001"/>
                    </a:ext>
                  </a:extLst>
                </a:gridCol>
                <a:gridCol w="1285875">
                  <a:extLst>
                    <a:ext uri="{9D8B030D-6E8A-4147-A177-3AD203B41FA5}">
                      <a16:colId xmlns="" xmlns:a16="http://schemas.microsoft.com/office/drawing/2014/main" val="20002"/>
                    </a:ext>
                  </a:extLst>
                </a:gridCol>
                <a:gridCol w="1057275">
                  <a:extLst>
                    <a:ext uri="{9D8B030D-6E8A-4147-A177-3AD203B41FA5}">
                      <a16:colId xmlns="" xmlns:a16="http://schemas.microsoft.com/office/drawing/2014/main" val="20003"/>
                    </a:ext>
                  </a:extLst>
                </a:gridCol>
                <a:gridCol w="676275">
                  <a:extLst>
                    <a:ext uri="{9D8B030D-6E8A-4147-A177-3AD203B41FA5}">
                      <a16:colId xmlns="" xmlns:a16="http://schemas.microsoft.com/office/drawing/2014/main" val="20004"/>
                    </a:ext>
                  </a:extLst>
                </a:gridCol>
              </a:tblGrid>
              <a:tr h="432000">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182511">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just">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Μελέτες ενεργειακής απόδοσης και έκδοση ΠΕΑ σε δημοτικά κτίρια (προϋπ. 24.800,00 €).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11.408,00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ΝΕΟ</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182511">
                <a:tc>
                  <a:txBody>
                    <a:bodyPr/>
                    <a:lstStyle/>
                    <a:p>
                      <a:pPr algn="ct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81</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just">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Εκπόνηση μελετών πυροπροστασίας σχολικών κτιρίων. ΦΙΛΟΔΗΜΟΣ ΙΙ - ΙΔΙΟΙ ΠΟΡΟΙ (προϋπ. 251.831,60 €).</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58.083,54</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2000" b="1" dirty="0">
                        <a:solidFill>
                          <a:srgbClr val="C00000"/>
                        </a:solidFill>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ΣΥΝ</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182511">
                <a:tc>
                  <a:txBody>
                    <a:bodyPr/>
                    <a:lstStyle/>
                    <a:p>
                      <a:pPr algn="ct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82</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just">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Μελέτες πυροπροστασίας κτιρίων 2023.</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34.184,54</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2000" b="1" dirty="0">
                        <a:solidFill>
                          <a:srgbClr val="C00000"/>
                        </a:solidFill>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ΣΥΝ</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182511">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83</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19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Μελέτη κυκλοφοριακής σύνδεσης αμαξοστασίου.</a:t>
                      </a:r>
                      <a:endParaRPr lang="el-GR" sz="19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ΝΕΟ</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182511">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84</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just">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Τεύχη δημοπράτησης για το έργο διάνοιξης των παραρεμάτιων οδών στο Πάτημα ΙΙ.</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ΝΕΟ</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9" name="Table 1"/>
          <p:cNvGraphicFramePr/>
          <p:nvPr>
            <p:extLst>
              <p:ext uri="{D42A27DB-BD31-4B8C-83A1-F6EECF244321}">
                <p14:modId xmlns="" xmlns:p14="http://schemas.microsoft.com/office/powerpoint/2010/main" val="589054535"/>
              </p:ext>
            </p:extLst>
          </p:nvPr>
        </p:nvGraphicFramePr>
        <p:xfrm>
          <a:off x="600075" y="213220"/>
          <a:ext cx="8705850" cy="6446507"/>
        </p:xfrm>
        <a:graphic>
          <a:graphicData uri="http://schemas.openxmlformats.org/drawingml/2006/table">
            <a:tbl>
              <a:tblPr/>
              <a:tblGrid>
                <a:gridCol w="438150">
                  <a:extLst>
                    <a:ext uri="{9D8B030D-6E8A-4147-A177-3AD203B41FA5}">
                      <a16:colId xmlns="" xmlns:a16="http://schemas.microsoft.com/office/drawing/2014/main" val="20000"/>
                    </a:ext>
                  </a:extLst>
                </a:gridCol>
                <a:gridCol w="4638675">
                  <a:extLst>
                    <a:ext uri="{9D8B030D-6E8A-4147-A177-3AD203B41FA5}">
                      <a16:colId xmlns="" xmlns:a16="http://schemas.microsoft.com/office/drawing/2014/main" val="20001"/>
                    </a:ext>
                  </a:extLst>
                </a:gridCol>
                <a:gridCol w="1447800">
                  <a:extLst>
                    <a:ext uri="{9D8B030D-6E8A-4147-A177-3AD203B41FA5}">
                      <a16:colId xmlns="" xmlns:a16="http://schemas.microsoft.com/office/drawing/2014/main" val="20002"/>
                    </a:ext>
                  </a:extLst>
                </a:gridCol>
                <a:gridCol w="1504950">
                  <a:extLst>
                    <a:ext uri="{9D8B030D-6E8A-4147-A177-3AD203B41FA5}">
                      <a16:colId xmlns="" xmlns:a16="http://schemas.microsoft.com/office/drawing/2014/main" val="20003"/>
                    </a:ext>
                  </a:extLst>
                </a:gridCol>
                <a:gridCol w="676275">
                  <a:extLst>
                    <a:ext uri="{9D8B030D-6E8A-4147-A177-3AD203B41FA5}">
                      <a16:colId xmlns="" xmlns:a16="http://schemas.microsoft.com/office/drawing/2014/main" val="20004"/>
                    </a:ext>
                  </a:extLst>
                </a:gridCol>
              </a:tblGrid>
              <a:tr h="432000">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01016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85</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Περιβαλλοντική μελέτη στο ρέμα Βριλησσού.</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14.000,00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01016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Σύνταξη Τοπογραφικών Διαγραμμάτων και Πράξεων Αναλογισμού για διάφορους Κ.Χ.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37.200,00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ΝΕΟ</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01016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Κυκλοφοριακές μελέτες σε διάφορα σημεία του δήμου.</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37.200,00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91371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88</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Συνεχιζόμενο έργο ολοκλήρωσης πολεοδομικής μελέτης και πράξης εφαρμογής των περιοχών: Δουκίσσης Πλακεντίας - Πεύκου Πολίτη - Έθνους.</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227.879,68</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070317">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89</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Μελέτες εφαρμογής βάσει προτεραιοτήτων ΣΒΑΚ (προϋπ. 1.300.000,00 €).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1.299.000,00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ΝΕΟ</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0" name="Table 1"/>
          <p:cNvGraphicFramePr/>
          <p:nvPr>
            <p:extLst>
              <p:ext uri="{D42A27DB-BD31-4B8C-83A1-F6EECF244321}">
                <p14:modId xmlns="" xmlns:p14="http://schemas.microsoft.com/office/powerpoint/2010/main" val="1308054919"/>
              </p:ext>
            </p:extLst>
          </p:nvPr>
        </p:nvGraphicFramePr>
        <p:xfrm>
          <a:off x="611595" y="232325"/>
          <a:ext cx="8682810" cy="6423247"/>
        </p:xfrm>
        <a:graphic>
          <a:graphicData uri="http://schemas.openxmlformats.org/drawingml/2006/table">
            <a:tbl>
              <a:tblPr/>
              <a:tblGrid>
                <a:gridCol w="432000">
                  <a:extLst>
                    <a:ext uri="{9D8B030D-6E8A-4147-A177-3AD203B41FA5}">
                      <a16:colId xmlns="" xmlns:a16="http://schemas.microsoft.com/office/drawing/2014/main" val="20000"/>
                    </a:ext>
                  </a:extLst>
                </a:gridCol>
                <a:gridCol w="5259960">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gridCol w="1038225">
                  <a:extLst>
                    <a:ext uri="{9D8B030D-6E8A-4147-A177-3AD203B41FA5}">
                      <a16:colId xmlns="" xmlns:a16="http://schemas.microsoft.com/office/drawing/2014/main" val="20003"/>
                    </a:ext>
                  </a:extLst>
                </a:gridCol>
                <a:gridCol w="657225">
                  <a:extLst>
                    <a:ext uri="{9D8B030D-6E8A-4147-A177-3AD203B41FA5}">
                      <a16:colId xmlns="" xmlns:a16="http://schemas.microsoft.com/office/drawing/2014/main" val="20004"/>
                    </a:ext>
                  </a:extLst>
                </a:gridCol>
              </a:tblGrid>
              <a:tr h="432000">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070317">
                <a:tc>
                  <a:txBody>
                    <a:bodyPr/>
                    <a:lstStyle/>
                    <a:p>
                      <a:pPr algn="ct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90</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Σύνταξη Τοπογραφικών Διαγραμμάτων τροποποίηση ρυμοτομικού σχεδίου (προϋπ.</a:t>
                      </a:r>
                      <a:r>
                        <a:rPr lang="en-US"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 </a:t>
                      </a: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37.200,00</a:t>
                      </a:r>
                      <a:r>
                        <a:rPr lang="en-US"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 </a:t>
                      </a: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0,00</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b="1" dirty="0">
                        <a:solidFill>
                          <a:srgbClr val="C00000"/>
                        </a:solidFill>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 ΣΥΝ</a:t>
                      </a: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070317">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91</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Κτηματογραφήσεις και σύνταξη κτηματολογικών διαγραμμάτων με τα πρότυπα του Εθνικού Κτηματολογίου (Ποσό: 37.200, 00</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37.200,00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ΝΕΟ</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2002027">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92</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Προγραμματική</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σύμβαση για τη μελέτη:</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«Κτηματογράφηση,</a:t>
                      </a:r>
                      <a:r>
                        <a:rPr sz="2000" dirty="0">
                          <a:latin typeface="Calibri" panose="020F0502020204030204" pitchFamily="34" charset="0"/>
                          <a:ea typeface="Calibri" panose="020F0502020204030204" pitchFamily="34" charset="0"/>
                          <a:cs typeface="Calibri" panose="020F0502020204030204" pitchFamily="34" charset="0"/>
                        </a:rPr>
                        <a:t/>
                      </a:r>
                      <a:br>
                        <a:rPr sz="2000" dirty="0">
                          <a:latin typeface="Calibri" panose="020F0502020204030204" pitchFamily="34" charset="0"/>
                          <a:ea typeface="Calibri" panose="020F0502020204030204" pitchFamily="34" charset="0"/>
                          <a:cs typeface="Calibri" panose="020F0502020204030204" pitchFamily="34" charset="0"/>
                        </a:rPr>
                      </a:b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Πολεοδόμηση και Πράξη Εφαρμογής περιοχής</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 6</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Νεκροταφείο Δήμου Χαλανδρίου» </a:t>
                      </a:r>
                    </a:p>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(προϋπ.</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502.744,86</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195.109,54</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924293">
                <a:tc>
                  <a:txBody>
                    <a:bodyPr/>
                    <a:lstStyle/>
                    <a:p>
                      <a:pPr algn="ct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93</a:t>
                      </a:r>
                      <a:endParaRPr lang="el-GR" sz="2000" b="0"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Γεωλογική μελέτη για την Πολεοδόμηση της Π.Ε. 6 (Πέριξ Νεκροταφείου).</a:t>
                      </a:r>
                      <a:endParaRPr lang="el-GR" sz="2000" b="0"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3.773,01</a:t>
                      </a:r>
                      <a:endParaRPr lang="el-GR" sz="2000" b="0"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2000" dirty="0">
                        <a:solidFill>
                          <a:srgbClr val="C00000"/>
                        </a:solidFill>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1"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rPr>
                        <a:t>ΣΥΝ-ΠΟΕ</a:t>
                      </a:r>
                      <a:endParaRPr lang="el-GR" sz="2000" b="0" strike="noStrike" spc="-1" dirty="0">
                        <a:solidFill>
                          <a:srgbClr val="C00000"/>
                        </a:solidFill>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924293">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94</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Μελέτη ομβρίων σε διάφορες περιοχές του Δήμου (προϋπ. 37.200,00 €).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37.076,00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1" name="Table 1"/>
          <p:cNvGraphicFramePr/>
          <p:nvPr>
            <p:extLst>
              <p:ext uri="{D42A27DB-BD31-4B8C-83A1-F6EECF244321}">
                <p14:modId xmlns="" xmlns:p14="http://schemas.microsoft.com/office/powerpoint/2010/main" val="1000954361"/>
              </p:ext>
            </p:extLst>
          </p:nvPr>
        </p:nvGraphicFramePr>
        <p:xfrm>
          <a:off x="607980" y="237197"/>
          <a:ext cx="8690040" cy="6403597"/>
        </p:xfrm>
        <a:graphic>
          <a:graphicData uri="http://schemas.openxmlformats.org/drawingml/2006/table">
            <a:tbl>
              <a:tblPr/>
              <a:tblGrid>
                <a:gridCol w="420720">
                  <a:extLst>
                    <a:ext uri="{9D8B030D-6E8A-4147-A177-3AD203B41FA5}">
                      <a16:colId xmlns="" xmlns:a16="http://schemas.microsoft.com/office/drawing/2014/main" val="20000"/>
                    </a:ext>
                  </a:extLst>
                </a:gridCol>
                <a:gridCol w="5156940">
                  <a:extLst>
                    <a:ext uri="{9D8B030D-6E8A-4147-A177-3AD203B41FA5}">
                      <a16:colId xmlns="" xmlns:a16="http://schemas.microsoft.com/office/drawing/2014/main" val="20001"/>
                    </a:ext>
                  </a:extLst>
                </a:gridCol>
                <a:gridCol w="1247775">
                  <a:extLst>
                    <a:ext uri="{9D8B030D-6E8A-4147-A177-3AD203B41FA5}">
                      <a16:colId xmlns="" xmlns:a16="http://schemas.microsoft.com/office/drawing/2014/main" val="20002"/>
                    </a:ext>
                  </a:extLst>
                </a:gridCol>
                <a:gridCol w="1219200">
                  <a:extLst>
                    <a:ext uri="{9D8B030D-6E8A-4147-A177-3AD203B41FA5}">
                      <a16:colId xmlns="" xmlns:a16="http://schemas.microsoft.com/office/drawing/2014/main" val="20003"/>
                    </a:ext>
                  </a:extLst>
                </a:gridCol>
                <a:gridCol w="645405">
                  <a:extLst>
                    <a:ext uri="{9D8B030D-6E8A-4147-A177-3AD203B41FA5}">
                      <a16:colId xmlns="" xmlns:a16="http://schemas.microsoft.com/office/drawing/2014/main" val="20004"/>
                    </a:ext>
                  </a:extLst>
                </a:gridCol>
              </a:tblGrid>
              <a:tr h="432000">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2027</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963273">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95</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Βραβεία αρχιτεκτονικών διαγωνισμών μελετών (προϋπ. 100.000,00 €).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1.000,00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99.000,00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ΝΕΟ</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401494">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96</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Τεχνικός Σύμβουλος - Βασικός μελετητής του έργου "ΑΝΑΠΛΑΣΗΣ ΤΗΣ ΠΕΡΙΟΧΗΣ ΤΟΥ ΑΔΡΙΑΝΕΙΟΥ ΥΔΡΑΓΩΓΕΙΟΥ" </a:t>
                      </a:r>
                    </a:p>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(προϋπ. 74.400,00 €).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47.058,00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200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963273">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97</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Οικονομοτεχνική μελέτη αξιοποίησης πάρκινγκ Νέου Δημαρχείου.</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8.500,00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200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963273">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98</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Σύνταξη διαχειριστικής μελέτης Ρεματιάς Χαλανδρίου (προϋπ. 24.800,00 €).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24.328,77</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endParaRPr lang="el-GR" sz="200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680284">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99</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Τεχνικός Σύμβουλος - Βασικός μελετητής </a:t>
                      </a:r>
                      <a:r>
                        <a:rPr lang="el-GR" sz="2000" b="0" u="sng"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Αρχιτεκτονικής Μελέτης</a:t>
                      </a:r>
                      <a:r>
                        <a:rPr lang="el-GR" sz="2000" b="0" u="none"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κατά την εκτέλεση του νέου κτιρίου Δημαρχείου Χαλανδρίου Κ.Α. ΠΔΕ2018ΕΠ08500019 (προϋπ. 74.400,00 €).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29.760,00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2" name="Table 1"/>
          <p:cNvGraphicFramePr/>
          <p:nvPr>
            <p:extLst>
              <p:ext uri="{D42A27DB-BD31-4B8C-83A1-F6EECF244321}">
                <p14:modId xmlns="" xmlns:p14="http://schemas.microsoft.com/office/powerpoint/2010/main" val="2204852404"/>
              </p:ext>
            </p:extLst>
          </p:nvPr>
        </p:nvGraphicFramePr>
        <p:xfrm>
          <a:off x="609600" y="223967"/>
          <a:ext cx="8686800" cy="6767062"/>
        </p:xfrm>
        <a:graphic>
          <a:graphicData uri="http://schemas.openxmlformats.org/drawingml/2006/table">
            <a:tbl>
              <a:tblPr/>
              <a:tblGrid>
                <a:gridCol w="599040">
                  <a:extLst>
                    <a:ext uri="{9D8B030D-6E8A-4147-A177-3AD203B41FA5}">
                      <a16:colId xmlns="" xmlns:a16="http://schemas.microsoft.com/office/drawing/2014/main" val="20000"/>
                    </a:ext>
                  </a:extLst>
                </a:gridCol>
                <a:gridCol w="5115960">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gridCol w="1019175">
                  <a:extLst>
                    <a:ext uri="{9D8B030D-6E8A-4147-A177-3AD203B41FA5}">
                      <a16:colId xmlns="" xmlns:a16="http://schemas.microsoft.com/office/drawing/2014/main" val="20003"/>
                    </a:ext>
                  </a:extLst>
                </a:gridCol>
                <a:gridCol w="657225">
                  <a:extLst>
                    <a:ext uri="{9D8B030D-6E8A-4147-A177-3AD203B41FA5}">
                      <a16:colId xmlns="" xmlns:a16="http://schemas.microsoft.com/office/drawing/2014/main" val="20004"/>
                    </a:ext>
                  </a:extLst>
                </a:gridCol>
              </a:tblGrid>
              <a:tr h="432000">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732671">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100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Τεχνικός Σύμβουλος - Βασικός μελετητής </a:t>
                      </a:r>
                      <a:r>
                        <a:rPr lang="el-GR" sz="2000" b="0" u="sng"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Στατικής Μελέτης</a:t>
                      </a:r>
                      <a:r>
                        <a:rPr lang="el-GR" sz="2000" b="0" u="none"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κατά την εκτέλεση του έργου νέου κτιρίου Δημαρχείου Χαλανδρίου Κ.Α. ΠΔΕ2018ΕΠ08500019 (προϋπ. 74.400,00 €).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18.000,00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401494">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101</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Τεχνικός Σύμβουλος - Βασικός μελετητής </a:t>
                      </a:r>
                      <a:r>
                        <a:rPr lang="el-GR" sz="2000" b="0" u="sng"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Η/Μ Μελέτης</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κατά την εκτέλεση του έργου νέου κτιρίου Δημαρχείου Χαλανδρίου Κ.Α. ΠΔΕ2018ΕΠ08500019 (προϋπ. 74.400,00 €).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22.320,00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200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087071">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102</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Υψομετρική εφαρμογή της μελέτης του χρηματοδοτούμενου έργου </a:t>
                      </a:r>
                    </a:p>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'ΑΝΤΩΝΗΣ ΤΡΙΤΣΗΣ’.</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37.200,00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ΝΕΟ</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087071">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103</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Υψομετρικές μελέτες για τη μελέτη δικτύου ομβρίων σε διάφορες περιοχές του δήμου.</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36.933,40</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200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026755">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104</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Μελέτη βελτίωσης προσβασιμότητας στην ευρύτερη περιοχή του κέντρου του δήμου.</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36.833,58</a:t>
                      </a:r>
                      <a:endParaRPr lang="el-GR" sz="2000" b="0" strike="noStrike" spc="-1">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Shape 1">
            <a:extLst>
              <a:ext uri="{FF2B5EF4-FFF2-40B4-BE49-F238E27FC236}">
                <a16:creationId xmlns="" xmlns:a16="http://schemas.microsoft.com/office/drawing/2014/main" id="{DE1D64A9-4889-45C3-88AF-11A68A819704}"/>
              </a:ext>
            </a:extLst>
          </p:cNvPr>
          <p:cNvSpPr txBox="1"/>
          <p:nvPr/>
        </p:nvSpPr>
        <p:spPr>
          <a:xfrm>
            <a:off x="2468880" y="1603737"/>
            <a:ext cx="6727372" cy="3281772"/>
          </a:xfrm>
          <a:prstGeom prst="rect">
            <a:avLst/>
          </a:prstGeom>
          <a:solidFill>
            <a:srgbClr val="CCCCCC"/>
          </a:solidFill>
          <a:ln>
            <a:noFill/>
          </a:ln>
        </p:spPr>
        <p:txBody>
          <a:bodyPr anchor="ctr">
            <a:normAutofit/>
          </a:bodyPr>
          <a:lstStyle/>
          <a:p>
            <a:pPr algn="ctr">
              <a:lnSpc>
                <a:spcPct val="150000"/>
              </a:lnSpc>
            </a:pPr>
            <a:r>
              <a:rPr lang="el-GR" sz="4000" b="1" spc="-1" dirty="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rPr>
              <a:t>Υλοποίηση Μελετών </a:t>
            </a:r>
          </a:p>
          <a:p>
            <a:pPr algn="ctr">
              <a:lnSpc>
                <a:spcPct val="150000"/>
              </a:lnSpc>
            </a:pPr>
            <a:r>
              <a:rPr lang="el-GR" sz="4000" b="1" spc="-1" dirty="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rPr>
              <a:t>Τεχνικού Προγράμματος 2025</a:t>
            </a:r>
          </a:p>
          <a:p>
            <a:pPr algn="ctr">
              <a:lnSpc>
                <a:spcPct val="150000"/>
              </a:lnSpc>
            </a:pPr>
            <a:r>
              <a:rPr lang="el-GR" sz="4000" b="1" spc="-1" dirty="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rPr>
              <a:t>53%</a:t>
            </a:r>
            <a:endParaRPr lang="el-GR" sz="4000" spc="-1" dirty="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endParaRPr>
          </a:p>
        </p:txBody>
      </p:sp>
      <p:grpSp>
        <p:nvGrpSpPr>
          <p:cNvPr id="3" name="Ομάδα 5">
            <a:extLst>
              <a:ext uri="{FF2B5EF4-FFF2-40B4-BE49-F238E27FC236}">
                <a16:creationId xmlns="" xmlns:a16="http://schemas.microsoft.com/office/drawing/2014/main" id="{49D264BC-08E2-4A1D-9111-58D770C2F68C}"/>
              </a:ext>
            </a:extLst>
          </p:cNvPr>
          <p:cNvGrpSpPr/>
          <p:nvPr/>
        </p:nvGrpSpPr>
        <p:grpSpPr>
          <a:xfrm>
            <a:off x="622941" y="0"/>
            <a:ext cx="1533640" cy="6858000"/>
            <a:chOff x="241940" y="0"/>
            <a:chExt cx="1533640" cy="6858000"/>
          </a:xfrm>
        </p:grpSpPr>
        <p:sp>
          <p:nvSpPr>
            <p:cNvPr id="4" name="Ορθογώνιο 6">
              <a:extLst>
                <a:ext uri="{FF2B5EF4-FFF2-40B4-BE49-F238E27FC236}">
                  <a16:creationId xmlns="" xmlns:a16="http://schemas.microsoft.com/office/drawing/2014/main" id="{84AE9BB6-432D-4E23-8B86-56CBD66B6F45}"/>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5" name="Εικόνα 3">
              <a:extLst>
                <a:ext uri="{FF2B5EF4-FFF2-40B4-BE49-F238E27FC236}">
                  <a16:creationId xmlns="" xmlns:a16="http://schemas.microsoft.com/office/drawing/2014/main" id="{F45A9318-6C43-41D5-9AE3-BB96B7962113}"/>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CustomShape 1"/>
          <p:cNvSpPr/>
          <p:nvPr/>
        </p:nvSpPr>
        <p:spPr>
          <a:xfrm>
            <a:off x="1896013" y="298450"/>
            <a:ext cx="7387049" cy="626110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numCol="1"/>
          <a:lstStyle/>
          <a:p>
            <a:pPr marL="447672" lvl="1" algn="ctr">
              <a:spcBef>
                <a:spcPts val="400"/>
              </a:spcBef>
              <a:buClr>
                <a:srgbClr val="C0504D"/>
              </a:buClr>
              <a:buSzPct val="70000"/>
            </a:pP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Ποσοστό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12,68% </a:t>
            </a: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δεσμεύεται και για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ειδικές δαπάνες </a:t>
            </a:r>
          </a:p>
          <a:p>
            <a:pPr marL="447672" lvl="1" algn="ctr">
              <a:spcBef>
                <a:spcPts val="400"/>
              </a:spcBef>
              <a:buClr>
                <a:srgbClr val="C0504D"/>
              </a:buClr>
              <a:buSzPct val="70000"/>
            </a:pP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(πρώην Κ.Α. 742), ποσού </a:t>
            </a:r>
            <a:r>
              <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rPr>
              <a:t>5.328.954,96 €. </a:t>
            </a:r>
          </a:p>
          <a:p>
            <a:pPr marL="447672" lvl="1" algn="ctr">
              <a:spcBef>
                <a:spcPts val="400"/>
              </a:spcBef>
              <a:buClr>
                <a:srgbClr val="C0504D"/>
              </a:buClr>
              <a:buSzPct val="70000"/>
            </a:pPr>
            <a:endParaRPr lang="el-GR" sz="2000" b="1"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447672" lvl="1" algn="just">
              <a:spcBef>
                <a:spcPts val="400"/>
              </a:spcBef>
              <a:buClr>
                <a:srgbClr val="C0504D"/>
              </a:buClr>
              <a:buSzPct val="70000"/>
            </a:pP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Οι μεν αποζημιώσεις επικείμενων ή ρυμοτομούμενων επιφανειών στο Πάτημα Ι, στα 10 Ο.Τ., καθώς και σε άλλα Ο.Τ. και οδούς προκύπτουν από εκτίμηση των σχετικών αιτήσεων που έχουν ήδη κατατεθεί ή αναμένονται εντός του 2026, ενώ για τις αποζημιώσεις επικείμενων ή ρυμοτομούμενων επιφανειών στο Πάτημα ΙΙ και στην περιοχή «ΕΘΝΟΣ» από την κύρωση της πράξης εφαρμογής, βάσει της οποίας οι ενδιαφερόμενοι αιτούνται προς αποζημίωση. Οι τιμές, όπως ορίζονται στο ΠΔ 5/86, Αρθ.1., προκύπτουν από το σχετικό Πρακτικό της Επιτροπής. </a:t>
            </a:r>
          </a:p>
          <a:p>
            <a:pPr marL="447672" lvl="1" algn="just">
              <a:spcBef>
                <a:spcPts val="400"/>
              </a:spcBef>
              <a:buClr>
                <a:srgbClr val="C0504D"/>
              </a:buClr>
              <a:buSzPct val="70000"/>
            </a:pPr>
            <a:endPar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447672" lvl="1" algn="just">
              <a:spcBef>
                <a:spcPts val="400"/>
              </a:spcBef>
              <a:buClr>
                <a:srgbClr val="C0504D"/>
              </a:buClr>
              <a:buSzPct val="70000"/>
            </a:pPr>
            <a:r>
              <a:rPr lang="el-GR"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Τέλος, όσον αφορά τις αποζημιώσεις ρυμοτομίας από πράξεις αναλογισμού, η δαπάνη προκύπτει μετά από αιτήματα των ιδιοκτητών για αποζημίωση, προκειμένου να μην προχωρήσουν σε άρση απαλλοτρίωσης, διότι τα συγκεκριμένα ακίνητα κρίνεται απαραίτητο να παραμείνουν στην ιδιοκτησία του Δήμου Χαλανδρίου.</a:t>
            </a:r>
            <a:endParaRPr lang="el-GR" sz="2000" spc="-1" dirty="0">
              <a:latin typeface="Calibri" panose="020F0502020204030204" pitchFamily="34" charset="0"/>
              <a:ea typeface="Calibri" panose="020F0502020204030204" pitchFamily="34" charset="0"/>
              <a:cs typeface="Calibri" panose="020F0502020204030204" pitchFamily="34" charset="0"/>
            </a:endParaRPr>
          </a:p>
        </p:txBody>
      </p:sp>
      <p:grpSp>
        <p:nvGrpSpPr>
          <p:cNvPr id="6" name="Ομάδα 5">
            <a:extLst>
              <a:ext uri="{FF2B5EF4-FFF2-40B4-BE49-F238E27FC236}">
                <a16:creationId xmlns="" xmlns:a16="http://schemas.microsoft.com/office/drawing/2014/main" id="{49D264BC-08E2-4A1D-9111-58D770C2F68C}"/>
              </a:ext>
            </a:extLst>
          </p:cNvPr>
          <p:cNvGrpSpPr/>
          <p:nvPr/>
        </p:nvGrpSpPr>
        <p:grpSpPr>
          <a:xfrm>
            <a:off x="622941" y="0"/>
            <a:ext cx="1533640" cy="6858000"/>
            <a:chOff x="241940" y="0"/>
            <a:chExt cx="1533640" cy="6858000"/>
          </a:xfrm>
        </p:grpSpPr>
        <p:sp>
          <p:nvSpPr>
            <p:cNvPr id="7" name="Ορθογώνιο 6">
              <a:extLst>
                <a:ext uri="{FF2B5EF4-FFF2-40B4-BE49-F238E27FC236}">
                  <a16:creationId xmlns="" xmlns:a16="http://schemas.microsoft.com/office/drawing/2014/main" id="{84AE9BB6-432D-4E23-8B86-56CBD66B6F45}"/>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8" name="Εικόνα 3">
              <a:extLst>
                <a:ext uri="{FF2B5EF4-FFF2-40B4-BE49-F238E27FC236}">
                  <a16:creationId xmlns="" xmlns:a16="http://schemas.microsoft.com/office/drawing/2014/main" id="{F45A9318-6C43-41D5-9AE3-BB96B7962113}"/>
                </a:ext>
              </a:extLst>
            </p:cNvPr>
            <p:cNvPicPr/>
            <p:nvPr/>
          </p:nvPicPr>
          <p:blipFill rotWithShape="1">
            <a:blip r:embed="rId3"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 name="Table 1"/>
          <p:cNvGraphicFramePr/>
          <p:nvPr>
            <p:extLst>
              <p:ext uri="{D42A27DB-BD31-4B8C-83A1-F6EECF244321}">
                <p14:modId xmlns="" xmlns:p14="http://schemas.microsoft.com/office/powerpoint/2010/main" val="2322110475"/>
              </p:ext>
            </p:extLst>
          </p:nvPr>
        </p:nvGraphicFramePr>
        <p:xfrm>
          <a:off x="632640" y="307885"/>
          <a:ext cx="8640720" cy="6242230"/>
        </p:xfrm>
        <a:graphic>
          <a:graphicData uri="http://schemas.openxmlformats.org/drawingml/2006/table">
            <a:tbl>
              <a:tblPr/>
              <a:tblGrid>
                <a:gridCol w="648000">
                  <a:extLst>
                    <a:ext uri="{9D8B030D-6E8A-4147-A177-3AD203B41FA5}">
                      <a16:colId xmlns="" xmlns:a16="http://schemas.microsoft.com/office/drawing/2014/main" val="20000"/>
                    </a:ext>
                  </a:extLst>
                </a:gridCol>
                <a:gridCol w="4605810">
                  <a:extLst>
                    <a:ext uri="{9D8B030D-6E8A-4147-A177-3AD203B41FA5}">
                      <a16:colId xmlns="" xmlns:a16="http://schemas.microsoft.com/office/drawing/2014/main" val="20001"/>
                    </a:ext>
                  </a:extLst>
                </a:gridCol>
                <a:gridCol w="1600200">
                  <a:extLst>
                    <a:ext uri="{9D8B030D-6E8A-4147-A177-3AD203B41FA5}">
                      <a16:colId xmlns="" xmlns:a16="http://schemas.microsoft.com/office/drawing/2014/main" val="20002"/>
                    </a:ext>
                  </a:extLst>
                </a:gridCol>
                <a:gridCol w="1066350">
                  <a:extLst>
                    <a:ext uri="{9D8B030D-6E8A-4147-A177-3AD203B41FA5}">
                      <a16:colId xmlns="" xmlns:a16="http://schemas.microsoft.com/office/drawing/2014/main" val="20003"/>
                    </a:ext>
                  </a:extLst>
                </a:gridCol>
                <a:gridCol w="720360">
                  <a:extLst>
                    <a:ext uri="{9D8B030D-6E8A-4147-A177-3AD203B41FA5}">
                      <a16:colId xmlns="" xmlns:a16="http://schemas.microsoft.com/office/drawing/2014/main" val="20004"/>
                    </a:ext>
                  </a:extLst>
                </a:gridCol>
              </a:tblGrid>
              <a:tr h="432000">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162046">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105</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Αποζημιώσεις επικειμένων στο Πάτημα Ι και στα ''10 Ο.Τ."</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50.000,00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162046">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Αποζημιώσεις ρυμ. επιφανειών στο Πάτημα Ι και στα ''10 Ο.Τ."</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162046">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Αποζημιώσεις επικειμένων στο Πάτημα ΙΙ</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40.000,00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162046">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108</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Αποζημιώσεις ρυμ. επιφανειών στο </a:t>
                      </a:r>
                    </a:p>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Πάτημα ΙΙ</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65.440,00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162046">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109</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Αποζημίωση επικειμένων επί της οδού Ηρώων Πολυτεχνείου</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3.000,00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6" name="Table 1"/>
          <p:cNvGraphicFramePr/>
          <p:nvPr>
            <p:extLst>
              <p:ext uri="{D42A27DB-BD31-4B8C-83A1-F6EECF244321}">
                <p14:modId xmlns="" xmlns:p14="http://schemas.microsoft.com/office/powerpoint/2010/main" val="3143369997"/>
              </p:ext>
            </p:extLst>
          </p:nvPr>
        </p:nvGraphicFramePr>
        <p:xfrm>
          <a:off x="632640" y="286867"/>
          <a:ext cx="8640720" cy="6322943"/>
        </p:xfrm>
        <a:graphic>
          <a:graphicData uri="http://schemas.openxmlformats.org/drawingml/2006/table">
            <a:tbl>
              <a:tblPr/>
              <a:tblGrid>
                <a:gridCol w="648000">
                  <a:extLst>
                    <a:ext uri="{9D8B030D-6E8A-4147-A177-3AD203B41FA5}">
                      <a16:colId xmlns="" xmlns:a16="http://schemas.microsoft.com/office/drawing/2014/main" val="20000"/>
                    </a:ext>
                  </a:extLst>
                </a:gridCol>
                <a:gridCol w="4605810">
                  <a:extLst>
                    <a:ext uri="{9D8B030D-6E8A-4147-A177-3AD203B41FA5}">
                      <a16:colId xmlns="" xmlns:a16="http://schemas.microsoft.com/office/drawing/2014/main" val="20001"/>
                    </a:ext>
                  </a:extLst>
                </a:gridCol>
                <a:gridCol w="1600200">
                  <a:extLst>
                    <a:ext uri="{9D8B030D-6E8A-4147-A177-3AD203B41FA5}">
                      <a16:colId xmlns="" xmlns:a16="http://schemas.microsoft.com/office/drawing/2014/main" val="20002"/>
                    </a:ext>
                  </a:extLst>
                </a:gridCol>
                <a:gridCol w="1066350">
                  <a:extLst>
                    <a:ext uri="{9D8B030D-6E8A-4147-A177-3AD203B41FA5}">
                      <a16:colId xmlns="" xmlns:a16="http://schemas.microsoft.com/office/drawing/2014/main" val="20003"/>
                    </a:ext>
                  </a:extLst>
                </a:gridCol>
                <a:gridCol w="720360">
                  <a:extLst>
                    <a:ext uri="{9D8B030D-6E8A-4147-A177-3AD203B41FA5}">
                      <a16:colId xmlns="" xmlns:a16="http://schemas.microsoft.com/office/drawing/2014/main" val="20004"/>
                    </a:ext>
                  </a:extLst>
                </a:gridCol>
              </a:tblGrid>
              <a:tr h="432000">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1401494">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Αποζημίωση ρυμοτομούμενης ιδιοκτησίας επί της οδού Αγίας Παρασκευής στο Ο.Τ. 136 με φερόμενη ιδιοκτήτρια την κα Α.Α.</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04221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111</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Αποζημίωση στο Ο.Τ. 712α για επανεπιβολή απαλλοτρίωσης.</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170.000,00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362819">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112</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Αποζημίωση για επανεπιβολή δέσμευσης και απαλλοτρίωσης φερόμενης ιδιοκτησίας Κ.Ε. Μ. στο Ο.Τ. 808.</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650.000,00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04221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113</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rPr>
                        <a:t>Αποζημίωση στο Ο.Τ. 662 για αποζημίωση κοινόχρηστου χώρου.</a:t>
                      </a: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1.020.000,00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r h="104221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114</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Αποζημιώσεις επικείμενων από πράξη εφαρμογής στο "ΕΘΝΟΣ".</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60.000,00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7" name="Table 1"/>
          <p:cNvGraphicFramePr/>
          <p:nvPr>
            <p:extLst>
              <p:ext uri="{D42A27DB-BD31-4B8C-83A1-F6EECF244321}">
                <p14:modId xmlns="" xmlns:p14="http://schemas.microsoft.com/office/powerpoint/2010/main" val="1391655839"/>
              </p:ext>
            </p:extLst>
          </p:nvPr>
        </p:nvGraphicFramePr>
        <p:xfrm>
          <a:off x="632640" y="310680"/>
          <a:ext cx="8640720" cy="6236640"/>
        </p:xfrm>
        <a:graphic>
          <a:graphicData uri="http://schemas.openxmlformats.org/drawingml/2006/table">
            <a:tbl>
              <a:tblPr/>
              <a:tblGrid>
                <a:gridCol w="648000">
                  <a:extLst>
                    <a:ext uri="{9D8B030D-6E8A-4147-A177-3AD203B41FA5}">
                      <a16:colId xmlns="" xmlns:a16="http://schemas.microsoft.com/office/drawing/2014/main" val="20000"/>
                    </a:ext>
                  </a:extLst>
                </a:gridCol>
                <a:gridCol w="4605810">
                  <a:extLst>
                    <a:ext uri="{9D8B030D-6E8A-4147-A177-3AD203B41FA5}">
                      <a16:colId xmlns="" xmlns:a16="http://schemas.microsoft.com/office/drawing/2014/main" val="20001"/>
                    </a:ext>
                  </a:extLst>
                </a:gridCol>
                <a:gridCol w="1600200">
                  <a:extLst>
                    <a:ext uri="{9D8B030D-6E8A-4147-A177-3AD203B41FA5}">
                      <a16:colId xmlns="" xmlns:a16="http://schemas.microsoft.com/office/drawing/2014/main" val="20002"/>
                    </a:ext>
                  </a:extLst>
                </a:gridCol>
                <a:gridCol w="1066350">
                  <a:extLst>
                    <a:ext uri="{9D8B030D-6E8A-4147-A177-3AD203B41FA5}">
                      <a16:colId xmlns="" xmlns:a16="http://schemas.microsoft.com/office/drawing/2014/main" val="20003"/>
                    </a:ext>
                  </a:extLst>
                </a:gridCol>
                <a:gridCol w="720360">
                  <a:extLst>
                    <a:ext uri="{9D8B030D-6E8A-4147-A177-3AD203B41FA5}">
                      <a16:colId xmlns="" xmlns:a16="http://schemas.microsoft.com/office/drawing/2014/main" val="20004"/>
                    </a:ext>
                  </a:extLst>
                </a:gridCol>
              </a:tblGrid>
              <a:tr h="432000">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marL="457200"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0"/>
                  </a:ext>
                </a:extLst>
              </a:tr>
              <a:tr h="145116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115</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cap="flat" cmpd="sng" algn="ctr">
                      <a:solidFill>
                        <a:srgbClr val="000000"/>
                      </a:solidFill>
                      <a:prstDash val="solid"/>
                      <a:round/>
                      <a:headEnd type="none" w="med" len="med"/>
                      <a:tailEnd type="none" w="med" len="med"/>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rPr>
                        <a:t>Αποζημίωση λόγω απαλλοτρίωσης κτήματος Δουζένη υπόχρεων παρόδιων ιδιοκτητών</a:t>
                      </a:r>
                      <a:r>
                        <a:rPr lang="en-US"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rPr>
                        <a:t>.</a:t>
                      </a:r>
                      <a:endParaRPr lang="el-GR"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560.000,00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45116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Αποζημιώσεις επικείμενων σε περιοχές ένταξης στο σχέδιο με διατάξεις του 1923.</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10.125,00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p>
                      <a:pPr algn="ctr">
                        <a:lnSpc>
                          <a:spcPct val="100000"/>
                        </a:lnSpc>
                      </a:pP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a:solidFill>
                        <a:srgbClr val="000000"/>
                      </a:solidFill>
                    </a:lnR>
                    <a:lnT w="12240" cap="flat" cmpd="sng" algn="ctr">
                      <a:solidFill>
                        <a:srgbClr val="000000"/>
                      </a:solidFill>
                      <a:prstDash val="solid"/>
                      <a:round/>
                      <a:headEnd type="none" w="med" len="med"/>
                      <a:tailEnd type="none" w="med" len="med"/>
                    </a:lnT>
                    <a:lnB w="12240">
                      <a:solidFill>
                        <a:srgbClr val="000000"/>
                      </a:solidFill>
                    </a:lnB>
                    <a:noFill/>
                  </a:tcPr>
                </a:tc>
                <a:extLst>
                  <a:ext uri="{0D108BD9-81ED-4DB2-BD59-A6C34878D82A}">
                    <a16:rowId xmlns="" xmlns:a16="http://schemas.microsoft.com/office/drawing/2014/main" val="10002"/>
                  </a:ext>
                </a:extLst>
              </a:tr>
              <a:tr h="145116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rPr>
                        <a:t>Αποζημίωση για επανεπιβολή δέσμευσης ιδιοκτησίας Β. στο Ο.Τ. 808</a:t>
                      </a:r>
                      <a:r>
                        <a:rPr lang="en-US"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rPr>
                        <a:t>.</a:t>
                      </a:r>
                      <a:endParaRPr lang="el-GR"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447.000,00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p>
                      <a:pPr algn="ctr">
                        <a:lnSpc>
                          <a:spcPct val="100000"/>
                        </a:lnSpc>
                      </a:pP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451160">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118</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Αποζημίωση για </a:t>
                      </a:r>
                      <a:r>
                        <a:rPr lang="el-GR" sz="2000" b="1" strike="noStrike" spc="-1" dirty="0" err="1" smtClean="0">
                          <a:solidFill>
                            <a:srgbClr val="FF0000"/>
                          </a:solidFill>
                          <a:latin typeface="Calibri" panose="020F0502020204030204" pitchFamily="34" charset="0"/>
                          <a:ea typeface="Calibri" panose="020F0502020204030204" pitchFamily="34" charset="0"/>
                          <a:cs typeface="Calibri" panose="020F0502020204030204" pitchFamily="34" charset="0"/>
                        </a:rPr>
                        <a:t>επανεπιβολή</a:t>
                      </a:r>
                      <a:r>
                        <a:rPr lang="el-GR" sz="2000" b="1" strike="noStrike" spc="-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 δέσμευσης ιδιοκτησίας Β. στο Ο.Τ. 808</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7000"/>
                        </a:lnSpc>
                      </a:pPr>
                      <a:r>
                        <a:rPr lang="el-GR" sz="20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650.000,00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p>
                      <a:pPr algn="ctr">
                        <a:lnSpc>
                          <a:spcPct val="100000"/>
                        </a:lnSpc>
                      </a:pP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4"/>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CustomShape 1"/>
          <p:cNvSpPr/>
          <p:nvPr/>
        </p:nvSpPr>
        <p:spPr>
          <a:xfrm>
            <a:off x="3152775" y="552451"/>
            <a:ext cx="5040314" cy="57531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182561" indent="-182561" algn="just">
              <a:spcBef>
                <a:spcPts val="479"/>
              </a:spcBef>
              <a:buSzPct val="70000"/>
              <a:buFont typeface="Arial" panose="020B0604020202020204" pitchFamily="34" charset="0"/>
              <a:buChar cha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Δράσεις ποσού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17.852.043,44€</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42,48</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χρηματοδοτούνται από το ΠΔΕ, από τα προγράμματα ΦΙΛΟΔΗΜΟΣ Ι &amp; ΙΙ (είτε με δανειακές συμβάσεις είτε με απευθείας χρηματοδότηση), από το ΠΡΑΣΙΝΟ ΤΑΜΕΙΟ, από το Πρόγραμμα Χρηματοδότησης ΑΝΤΩΝΗ ΤΡΙΤΣΗ, από το Ταμείο Ανάκαμψης και από λοιπές πηγές  χρηματοδότησης.</a:t>
            </a:r>
            <a:endParaRPr lang="el-GR" sz="2200" spc="-1" dirty="0">
              <a:latin typeface="Calibri" panose="020F0502020204030204" pitchFamily="34" charset="0"/>
              <a:ea typeface="Calibri" panose="020F0502020204030204" pitchFamily="34" charset="0"/>
              <a:cs typeface="Calibri" panose="020F0502020204030204" pitchFamily="34" charset="0"/>
            </a:endParaRPr>
          </a:p>
          <a:p>
            <a:pPr marL="182561" indent="-182561" algn="just">
              <a:spcBef>
                <a:spcPts val="479"/>
              </a:spcBef>
              <a:buFont typeface="Arial" panose="020B0604020202020204" pitchFamily="34" charset="0"/>
              <a:buChar char="•"/>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marL="182561" indent="-182561" algn="just">
              <a:spcBef>
                <a:spcPts val="479"/>
              </a:spcBef>
              <a:buSzPct val="70000"/>
              <a:buFont typeface="Arial" panose="020B0604020202020204" pitchFamily="34" charset="0"/>
              <a:buChar char="•"/>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Δράσεις ποσού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13.126.371,66€</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(31,24%) χρηματοδοτούνται από ΙΔΙΟΥΣ ΠΟΡΟΥΣ ΤΟΥ ΔΗΜΟΥ ΧΑΛΑΝΔΡΙΟΥ 2026  </a:t>
            </a:r>
            <a:endParaRPr lang="el-GR" sz="2200" spc="-1" dirty="0">
              <a:latin typeface="Calibri" panose="020F0502020204030204" pitchFamily="34" charset="0"/>
              <a:ea typeface="Calibri" panose="020F0502020204030204" pitchFamily="34" charset="0"/>
              <a:cs typeface="Calibri" panose="020F0502020204030204" pitchFamily="34" charset="0"/>
            </a:endParaRPr>
          </a:p>
          <a:p>
            <a:pPr>
              <a:spcBef>
                <a:spcPts val="479"/>
              </a:spcBef>
            </a:pPr>
            <a:endParaRPr lang="el-GR" sz="2400" spc="-1" dirty="0">
              <a:latin typeface="Calibri" panose="020F0502020204030204" pitchFamily="34" charset="0"/>
              <a:ea typeface="Calibri" panose="020F0502020204030204" pitchFamily="34" charset="0"/>
              <a:cs typeface="Calibri" panose="020F0502020204030204" pitchFamily="34" charset="0"/>
            </a:endParaRPr>
          </a:p>
        </p:txBody>
      </p:sp>
      <p:grpSp>
        <p:nvGrpSpPr>
          <p:cNvPr id="7" name="Ομάδα 6">
            <a:extLst>
              <a:ext uri="{FF2B5EF4-FFF2-40B4-BE49-F238E27FC236}">
                <a16:creationId xmlns="" xmlns:a16="http://schemas.microsoft.com/office/drawing/2014/main" id="{E9D8051B-8B57-4E5E-96E2-0155698B5F10}"/>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9CED4CA6-E568-42CF-9F82-848C111CA0CD}"/>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1778E781-C9B1-4B0E-BF67-85823D68F2A1}"/>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7" name="Table 1"/>
          <p:cNvGraphicFramePr/>
          <p:nvPr>
            <p:extLst>
              <p:ext uri="{D42A27DB-BD31-4B8C-83A1-F6EECF244321}">
                <p14:modId xmlns="" xmlns:p14="http://schemas.microsoft.com/office/powerpoint/2010/main" val="1391655839"/>
              </p:ext>
            </p:extLst>
          </p:nvPr>
        </p:nvGraphicFramePr>
        <p:xfrm>
          <a:off x="632640" y="310680"/>
          <a:ext cx="8640720" cy="6236640"/>
        </p:xfrm>
        <a:graphic>
          <a:graphicData uri="http://schemas.openxmlformats.org/drawingml/2006/table">
            <a:tbl>
              <a:tblPr/>
              <a:tblGrid>
                <a:gridCol w="648000">
                  <a:extLst>
                    <a:ext uri="{9D8B030D-6E8A-4147-A177-3AD203B41FA5}">
                      <a16:colId xmlns="" xmlns:a16="http://schemas.microsoft.com/office/drawing/2014/main" val="20000"/>
                    </a:ext>
                  </a:extLst>
                </a:gridCol>
                <a:gridCol w="4605810">
                  <a:extLst>
                    <a:ext uri="{9D8B030D-6E8A-4147-A177-3AD203B41FA5}">
                      <a16:colId xmlns="" xmlns:a16="http://schemas.microsoft.com/office/drawing/2014/main" val="20001"/>
                    </a:ext>
                  </a:extLst>
                </a:gridCol>
                <a:gridCol w="1600200">
                  <a:extLst>
                    <a:ext uri="{9D8B030D-6E8A-4147-A177-3AD203B41FA5}">
                      <a16:colId xmlns="" xmlns:a16="http://schemas.microsoft.com/office/drawing/2014/main" val="20002"/>
                    </a:ext>
                  </a:extLst>
                </a:gridCol>
                <a:gridCol w="1066350">
                  <a:extLst>
                    <a:ext uri="{9D8B030D-6E8A-4147-A177-3AD203B41FA5}">
                      <a16:colId xmlns="" xmlns:a16="http://schemas.microsoft.com/office/drawing/2014/main" val="20003"/>
                    </a:ext>
                  </a:extLst>
                </a:gridCol>
                <a:gridCol w="720360">
                  <a:extLst>
                    <a:ext uri="{9D8B030D-6E8A-4147-A177-3AD203B41FA5}">
                      <a16:colId xmlns="" xmlns:a16="http://schemas.microsoft.com/office/drawing/2014/main" val="20004"/>
                    </a:ext>
                  </a:extLst>
                </a:gridCol>
              </a:tblGrid>
              <a:tr h="432000">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l">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marL="457200"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0"/>
                  </a:ext>
                </a:extLst>
              </a:tr>
              <a:tr h="1451160">
                <a:tc>
                  <a:txBody>
                    <a:bodyPr/>
                    <a:lstStyle/>
                    <a:p>
                      <a:pPr algn="ctr">
                        <a:lnSpc>
                          <a:spcPct val="107000"/>
                        </a:lnSpc>
                      </a:pPr>
                      <a:r>
                        <a:rPr lang="el-GR" sz="20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119</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cap="flat" cmpd="sng" algn="ctr">
                      <a:solidFill>
                        <a:srgbClr val="000000"/>
                      </a:solidFill>
                      <a:prstDash val="solid"/>
                      <a:round/>
                      <a:headEnd type="none" w="med" len="med"/>
                      <a:tailEnd type="none" w="med" len="med"/>
                    </a:lnR>
                    <a:lnT w="12240">
                      <a:solidFill>
                        <a:srgbClr val="000000"/>
                      </a:solidFill>
                    </a:lnT>
                    <a:lnB w="12240">
                      <a:solidFill>
                        <a:srgbClr val="000000"/>
                      </a:solidFill>
                    </a:lnB>
                    <a:solidFill>
                      <a:srgbClr val="000000">
                        <a:alpha val="20000"/>
                      </a:srgbClr>
                    </a:solidFill>
                  </a:tcPr>
                </a:tc>
                <a:tc>
                  <a:txBody>
                    <a:bodyPr/>
                    <a:lstStyle/>
                    <a:p>
                      <a:pPr algn="l">
                        <a:lnSpc>
                          <a:spcPct val="107000"/>
                        </a:lnSpc>
                      </a:pPr>
                      <a:r>
                        <a:rPr lang="el-GR" sz="2000" b="1" strike="noStrike" spc="-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Αποζημίωση </a:t>
                      </a:r>
                      <a:r>
                        <a:rPr lang="el-GR"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rPr>
                        <a:t>λόγω απαλλοτρίωσης </a:t>
                      </a:r>
                      <a:r>
                        <a:rPr lang="el-GR" sz="2000" b="1" strike="noStrike" spc="-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για  χρήση</a:t>
                      </a:r>
                      <a:r>
                        <a:rPr lang="el-GR" sz="2000" b="1" strike="noStrike" spc="-1" baseline="0" dirty="0" smtClean="0">
                          <a:solidFill>
                            <a:srgbClr val="FF0000"/>
                          </a:solidFill>
                          <a:latin typeface="Calibri" panose="020F0502020204030204" pitchFamily="34" charset="0"/>
                          <a:ea typeface="Calibri" panose="020F0502020204030204" pitchFamily="34" charset="0"/>
                          <a:cs typeface="Calibri" panose="020F0502020204030204" pitchFamily="34" charset="0"/>
                        </a:rPr>
                        <a:t> ειδικού σχολείου στο ΟΤ545α</a:t>
                      </a:r>
                      <a:endParaRPr lang="el-GR"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7000"/>
                        </a:lnSpc>
                      </a:pPr>
                      <a:r>
                        <a:rPr lang="el-GR" sz="2000" b="0" strike="noStrike" spc="-1" dirty="0" smtClean="0">
                          <a:latin typeface="Calibri" panose="020F0502020204030204" pitchFamily="34" charset="0"/>
                          <a:ea typeface="Calibri" panose="020F0502020204030204" pitchFamily="34" charset="0"/>
                          <a:cs typeface="Calibri" panose="020F0502020204030204" pitchFamily="34" charset="0"/>
                        </a:rPr>
                        <a:t>1.199.314,41</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451160">
                <a:tc>
                  <a:txBody>
                    <a:bodyPr/>
                    <a:lstStyle/>
                    <a:p>
                      <a:pPr algn="ctr">
                        <a:lnSpc>
                          <a:spcPct val="107000"/>
                        </a:lnSpc>
                      </a:pPr>
                      <a:r>
                        <a:rPr lang="el-GR" sz="20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120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l">
                        <a:lnSpc>
                          <a:spcPct val="107000"/>
                        </a:lnSpc>
                      </a:pPr>
                      <a:r>
                        <a:rPr lang="el-GR"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rPr>
                        <a:t>Αποζημιώσεις </a:t>
                      </a:r>
                      <a:r>
                        <a:rPr lang="el-GR" sz="2000" b="1" strike="noStrike" spc="-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στο</a:t>
                      </a:r>
                      <a:r>
                        <a:rPr lang="el-GR" sz="2000" b="1" strike="noStrike" spc="-1" baseline="0" dirty="0" smtClean="0">
                          <a:solidFill>
                            <a:srgbClr val="FF0000"/>
                          </a:solidFill>
                          <a:latin typeface="Calibri" panose="020F0502020204030204" pitchFamily="34" charset="0"/>
                          <a:ea typeface="Calibri" panose="020F0502020204030204" pitchFamily="34" charset="0"/>
                          <a:cs typeface="Calibri" panose="020F0502020204030204" pitchFamily="34" charset="0"/>
                        </a:rPr>
                        <a:t> ΟΤ89 για </a:t>
                      </a:r>
                      <a:r>
                        <a:rPr lang="el-GR" sz="2000" b="1" strike="noStrike" spc="-1" baseline="0" dirty="0" err="1" smtClean="0">
                          <a:solidFill>
                            <a:srgbClr val="FF0000"/>
                          </a:solidFill>
                          <a:latin typeface="Calibri" panose="020F0502020204030204" pitchFamily="34" charset="0"/>
                          <a:ea typeface="Calibri" panose="020F0502020204030204" pitchFamily="34" charset="0"/>
                          <a:cs typeface="Calibri" panose="020F0502020204030204" pitchFamily="34" charset="0"/>
                        </a:rPr>
                        <a:t>επανεπιβολή</a:t>
                      </a:r>
                      <a:r>
                        <a:rPr lang="el-GR" sz="2000" b="1" strike="noStrike" spc="-1" baseline="0" dirty="0" smtClean="0">
                          <a:solidFill>
                            <a:srgbClr val="FF0000"/>
                          </a:solidFill>
                          <a:latin typeface="Calibri" panose="020F0502020204030204" pitchFamily="34" charset="0"/>
                          <a:ea typeface="Calibri" panose="020F0502020204030204" pitchFamily="34" charset="0"/>
                          <a:cs typeface="Calibri" panose="020F0502020204030204" pitchFamily="34" charset="0"/>
                        </a:rPr>
                        <a:t> απαλλοτρίωσης</a:t>
                      </a:r>
                      <a:endParaRPr lang="el-GR" sz="2000" b="1" strike="noStrike" spc="-1" dirty="0">
                        <a:solidFill>
                          <a:srgbClr val="FF0000"/>
                        </a:solidFill>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r">
                        <a:lnSpc>
                          <a:spcPct val="107000"/>
                        </a:lnSpc>
                      </a:pPr>
                      <a:r>
                        <a:rPr lang="el-GR" sz="20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444.436,80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p>
                      <a:pPr algn="ctr">
                        <a:lnSpc>
                          <a:spcPct val="100000"/>
                        </a:lnSpc>
                      </a:pP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a:solidFill>
                        <a:srgbClr val="000000"/>
                      </a:solidFill>
                    </a:lnR>
                    <a:lnT w="12240" cap="flat" cmpd="sng" algn="ctr">
                      <a:solidFill>
                        <a:srgbClr val="000000"/>
                      </a:solidFill>
                      <a:prstDash val="solid"/>
                      <a:round/>
                      <a:headEnd type="none" w="med" len="med"/>
                      <a:tailEnd type="none" w="med" len="med"/>
                    </a:lnT>
                    <a:lnB w="12240">
                      <a:solidFill>
                        <a:srgbClr val="000000"/>
                      </a:solidFill>
                    </a:lnB>
                    <a:noFill/>
                  </a:tcPr>
                </a:tc>
                <a:extLst>
                  <a:ext uri="{0D108BD9-81ED-4DB2-BD59-A6C34878D82A}">
                    <a16:rowId xmlns="" xmlns:a16="http://schemas.microsoft.com/office/drawing/2014/main" val="10002"/>
                  </a:ext>
                </a:extLst>
              </a:tr>
              <a:tr h="1451160">
                <a:tc>
                  <a:txBody>
                    <a:bodyPr/>
                    <a:lstStyle/>
                    <a:p>
                      <a:pPr algn="ctr">
                        <a:lnSpc>
                          <a:spcPct val="107000"/>
                        </a:lnSpc>
                      </a:pPr>
                      <a:r>
                        <a:rPr lang="el-GR" sz="20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121</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algn="l">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Αποζημίωση για επανεπιβολή δέσμευσης για Κ.Χ. ιδιοκτησίας Κ. στο Ο.Τ. 532</a:t>
                      </a:r>
                      <a:r>
                        <a:rPr lang="el-GR" sz="2000" b="0" strike="noStrike" spc="-1" baseline="30000"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algn="ct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p>
                      <a:pPr algn="ctr">
                        <a:lnSpc>
                          <a:spcPct val="100000"/>
                        </a:lnSpc>
                      </a:pP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a:solidFill>
                        <a:srgbClr val="000000"/>
                      </a:solidFill>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4"/>
                  </a:ext>
                </a:extLst>
              </a:tr>
              <a:tr h="1451160">
                <a:tc>
                  <a:txBody>
                    <a:bodyPr/>
                    <a:lstStyle/>
                    <a:p>
                      <a:pPr algn="ctr">
                        <a:lnSpc>
                          <a:spcPct val="107000"/>
                        </a:lnSpc>
                      </a:pPr>
                      <a:r>
                        <a:rPr lang="el-GR" sz="2000" b="0" strike="noStrike" spc="-1" dirty="0" smtClean="0">
                          <a:latin typeface="Calibri" panose="020F0502020204030204" pitchFamily="34" charset="0"/>
                          <a:ea typeface="Calibri" panose="020F0502020204030204" pitchFamily="34" charset="0"/>
                          <a:cs typeface="Calibri" panose="020F0502020204030204" pitchFamily="34" charset="0"/>
                        </a:rPr>
                        <a:t>122</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l">
                        <a:lnSpc>
                          <a:spcPct val="107000"/>
                        </a:lnSpc>
                      </a:pPr>
                      <a:r>
                        <a:rPr lang="el-GR" sz="2000" b="0" strike="noStrike" spc="-1" dirty="0" smtClean="0">
                          <a:latin typeface="Calibri" panose="020F0502020204030204" pitchFamily="34" charset="0"/>
                          <a:ea typeface="Calibri" panose="020F0502020204030204" pitchFamily="34" charset="0"/>
                          <a:cs typeface="Calibri" panose="020F0502020204030204" pitchFamily="34" charset="0"/>
                        </a:rPr>
                        <a:t>Αποζημίωση</a:t>
                      </a:r>
                      <a:r>
                        <a:rPr lang="el-GR" sz="2000" b="0" strike="noStrike" spc="-1" baseline="0" dirty="0" smtClean="0">
                          <a:latin typeface="Calibri" panose="020F0502020204030204" pitchFamily="34" charset="0"/>
                          <a:ea typeface="Calibri" panose="020F0502020204030204" pitchFamily="34" charset="0"/>
                          <a:cs typeface="Calibri" panose="020F0502020204030204" pitchFamily="34" charset="0"/>
                        </a:rPr>
                        <a:t> για </a:t>
                      </a:r>
                      <a:r>
                        <a:rPr lang="el-GR" sz="2000" b="0" strike="noStrike" spc="-1" baseline="0" dirty="0" err="1" smtClean="0">
                          <a:latin typeface="Calibri" panose="020F0502020204030204" pitchFamily="34" charset="0"/>
                          <a:ea typeface="Calibri" panose="020F0502020204030204" pitchFamily="34" charset="0"/>
                          <a:cs typeface="Calibri" panose="020F0502020204030204" pitchFamily="34" charset="0"/>
                        </a:rPr>
                        <a:t>επανεπιβολή</a:t>
                      </a:r>
                      <a:r>
                        <a:rPr lang="el-GR" sz="2000" b="0" strike="noStrike" spc="-1" baseline="0" dirty="0" smtClean="0">
                          <a:latin typeface="Calibri" panose="020F0502020204030204" pitchFamily="34" charset="0"/>
                          <a:ea typeface="Calibri" panose="020F0502020204030204" pitchFamily="34" charset="0"/>
                          <a:cs typeface="Calibri" panose="020F0502020204030204" pitchFamily="34" charset="0"/>
                        </a:rPr>
                        <a:t> απαλλοτρίωσης στο ΟΤ 712α</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r">
                        <a:lnSpc>
                          <a:spcPct val="107000"/>
                        </a:lnSpc>
                      </a:pPr>
                      <a:r>
                        <a:rPr lang="el-GR" sz="2000" b="0" strike="noStrike" spc="-1" dirty="0" smtClean="0">
                          <a:latin typeface="Calibri" panose="020F0502020204030204" pitchFamily="34" charset="0"/>
                          <a:ea typeface="Calibri" panose="020F0502020204030204" pitchFamily="34" charset="0"/>
                          <a:cs typeface="Calibri" panose="020F0502020204030204" pitchFamily="34" charset="0"/>
                        </a:rPr>
                        <a:t>170.000,00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endParaRPr lang="el-GR" sz="2000"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ctr">
                        <a:lnSpc>
                          <a:spcPct val="100000"/>
                        </a:lnSpc>
                      </a:pPr>
                      <a:r>
                        <a:rPr lang="el-GR" sz="2000" b="0" strike="noStrike" spc="-1" dirty="0" smtClean="0">
                          <a:latin typeface="Calibri" panose="020F0502020204030204" pitchFamily="34" charset="0"/>
                          <a:ea typeface="Calibri" panose="020F0502020204030204" pitchFamily="34" charset="0"/>
                          <a:cs typeface="Calibri" panose="020F0502020204030204" pitchFamily="34" charset="0"/>
                        </a:rPr>
                        <a:t>ΣΥΝ</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a:solidFill>
                        <a:srgbClr val="000000"/>
                      </a:solidFill>
                    </a:lnR>
                    <a:lnT w="12240" cap="flat" cmpd="sng" algn="ctr">
                      <a:solidFill>
                        <a:srgbClr val="000000"/>
                      </a:solidFill>
                      <a:prstDash val="solid"/>
                      <a:round/>
                      <a:headEnd type="none" w="med" len="med"/>
                      <a:tailEnd type="none" w="med" len="med"/>
                    </a:lnT>
                    <a:lnB w="12240">
                      <a:solidFill>
                        <a:srgbClr val="000000"/>
                      </a:solidFill>
                    </a:lnB>
                    <a:noFill/>
                  </a:tcPr>
                </a:tc>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TextShape 1"/>
          <p:cNvSpPr txBox="1"/>
          <p:nvPr/>
        </p:nvSpPr>
        <p:spPr>
          <a:xfrm>
            <a:off x="1496820" y="3872648"/>
            <a:ext cx="6912360" cy="1469520"/>
          </a:xfrm>
          <a:prstGeom prst="rect">
            <a:avLst/>
          </a:prstGeom>
          <a:noFill/>
          <a:ln>
            <a:noFill/>
          </a:ln>
        </p:spPr>
        <p:txBody>
          <a:bodyPr anchor="ctr"/>
          <a:lstStyle/>
          <a:p>
            <a:pPr algn="ctr">
              <a:lnSpc>
                <a:spcPct val="100000"/>
              </a:lnSpc>
            </a:pPr>
            <a:r>
              <a:rPr lang="el-GR" sz="4000" b="1" spc="-1" dirty="0">
                <a:solidFill>
                  <a:schemeClr val="tx1">
                    <a:lumMod val="85000"/>
                    <a:lumOff val="15000"/>
                  </a:schemeClr>
                </a:solidFill>
                <a:latin typeface="Calibri"/>
              </a:rPr>
              <a:t>Προγραμματικές συμβάσεις μελετών 2026</a:t>
            </a:r>
            <a:endParaRPr lang="el-GR" sz="4000" spc="-1" dirty="0">
              <a:solidFill>
                <a:schemeClr val="tx1">
                  <a:lumMod val="85000"/>
                  <a:lumOff val="15000"/>
                </a:schemeClr>
              </a:solidFill>
              <a:latin typeface="Arial"/>
            </a:endParaRPr>
          </a:p>
        </p:txBody>
      </p:sp>
      <p:pic>
        <p:nvPicPr>
          <p:cNvPr id="7" name="Εικόνα 5">
            <a:extLst>
              <a:ext uri="{FF2B5EF4-FFF2-40B4-BE49-F238E27FC236}">
                <a16:creationId xmlns="" xmlns:a16="http://schemas.microsoft.com/office/drawing/2014/main" id="{96834E1C-E579-44F5-B7C5-3833E67E2BEB}"/>
              </a:ext>
            </a:extLst>
          </p:cNvPr>
          <p:cNvPicPr/>
          <p:nvPr/>
        </p:nvPicPr>
        <p:blipFill>
          <a:blip r:embed="rId2" cstate="print"/>
          <a:stretch/>
        </p:blipFill>
        <p:spPr>
          <a:xfrm>
            <a:off x="4039381" y="788313"/>
            <a:ext cx="1827238" cy="2512615"/>
          </a:xfrm>
          <a:prstGeom prst="rect">
            <a:avLst/>
          </a:prstGeom>
          <a:ln>
            <a:noFill/>
          </a:ln>
        </p:spPr>
      </p:pic>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3" name="Table 1"/>
          <p:cNvGraphicFramePr/>
          <p:nvPr>
            <p:extLst>
              <p:ext uri="{D42A27DB-BD31-4B8C-83A1-F6EECF244321}">
                <p14:modId xmlns="" xmlns:p14="http://schemas.microsoft.com/office/powerpoint/2010/main" val="3747692886"/>
              </p:ext>
            </p:extLst>
          </p:nvPr>
        </p:nvGraphicFramePr>
        <p:xfrm>
          <a:off x="572589" y="153883"/>
          <a:ext cx="8760822" cy="6516764"/>
        </p:xfrm>
        <a:graphic>
          <a:graphicData uri="http://schemas.openxmlformats.org/drawingml/2006/table">
            <a:tbl>
              <a:tblPr/>
              <a:tblGrid>
                <a:gridCol w="452845">
                  <a:extLst>
                    <a:ext uri="{9D8B030D-6E8A-4147-A177-3AD203B41FA5}">
                      <a16:colId xmlns="" xmlns:a16="http://schemas.microsoft.com/office/drawing/2014/main" val="20000"/>
                    </a:ext>
                  </a:extLst>
                </a:gridCol>
                <a:gridCol w="6851014">
                  <a:extLst>
                    <a:ext uri="{9D8B030D-6E8A-4147-A177-3AD203B41FA5}">
                      <a16:colId xmlns="" xmlns:a16="http://schemas.microsoft.com/office/drawing/2014/main" val="20001"/>
                    </a:ext>
                  </a:extLst>
                </a:gridCol>
                <a:gridCol w="1456963">
                  <a:extLst>
                    <a:ext uri="{9D8B030D-6E8A-4147-A177-3AD203B41FA5}">
                      <a16:colId xmlns="" xmlns:a16="http://schemas.microsoft.com/office/drawing/2014/main" val="20002"/>
                    </a:ext>
                  </a:extLst>
                </a:gridCol>
              </a:tblGrid>
              <a:tr h="432000">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just">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799712">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1</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just">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Προγραμματική σύμβαση για την υπηρεσία συντήρησης των νέων αναπλάσεων του Δ. Χαλανδρίου (προϋπ.</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195.000,00 €).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0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30.000,00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9360" marR="936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147413">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2</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just">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Προγραμματική σύμβαση για την υλοποίηση του έργου Υποστύλωσης και   Άρσης  Επικινδυνότητας για το κτίριο ΚΑΛΛΙΣΠΕΡΗ.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55.000,00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9360" marR="936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1842813">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3</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just">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Προγραμματική σύμβαση  για την επίβλεψη του έργου Ανακατασκευής και ανάπλασης  στην Περιοχή της Τούφας επί των οδών Ολύμπου &amp; Μεταμορφώσεως και πέριξ αυτών και στην περιοχή του Κάτω Χαλανδρίου στην οδό Σοφοκλή Βενιζέλου και πέριξ αυτής.  (προϋπ. 160.000 €).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9360" marR="936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1147413">
                <a:tc>
                  <a:txBody>
                    <a:bodyPr/>
                    <a:lstStyle/>
                    <a:p>
                      <a:pPr algn="ctr">
                        <a:lnSpc>
                          <a:spcPct val="107000"/>
                        </a:lnSpc>
                      </a:pPr>
                      <a:r>
                        <a:rPr lang="el-GR" sz="2000" b="0" strike="noStrike" spc="-1">
                          <a:solidFill>
                            <a:srgbClr val="000000"/>
                          </a:solidFill>
                          <a:latin typeface="Calibri" panose="020F0502020204030204" pitchFamily="34" charset="0"/>
                          <a:ea typeface="Calibri" panose="020F0502020204030204" pitchFamily="34" charset="0"/>
                          <a:cs typeface="Calibri" panose="020F0502020204030204" pitchFamily="34" charset="0"/>
                        </a:rPr>
                        <a:t>4</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algn="just">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Προγραμματική σύμβαση για τις Μελέτες αποκατάστασης και επανάχρησης των διατηρητέων κτιρίων  Ζερβού στο ΟΤ 550α και Δουζένη στο ΟΤ 276 (450.000,00 €).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250.000,00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4"/>
                  </a:ext>
                </a:extLst>
              </a:tr>
              <a:tr h="1147413">
                <a:tc>
                  <a:txBody>
                    <a:bodyPr/>
                    <a:lstStyle/>
                    <a:p>
                      <a:pPr algn="ctr">
                        <a:lnSpc>
                          <a:spcPct val="107000"/>
                        </a:lnSpc>
                      </a:pPr>
                      <a:r>
                        <a:rPr lang="el-GR" sz="2000" b="0" strike="noStrike" spc="-1">
                          <a:latin typeface="Calibri" panose="020F0502020204030204" pitchFamily="34" charset="0"/>
                          <a:ea typeface="Calibri" panose="020F0502020204030204" pitchFamily="34" charset="0"/>
                          <a:cs typeface="Calibri" panose="020F0502020204030204" pitchFamily="34" charset="0"/>
                        </a:rPr>
                        <a:t>5</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cap="flat" cmpd="sng" algn="ctr">
                      <a:solidFill>
                        <a:srgbClr val="000000"/>
                      </a:solidFill>
                      <a:prstDash val="solid"/>
                      <a:round/>
                      <a:headEnd type="none" w="med" len="med"/>
                      <a:tailEnd type="none" w="med" len="med"/>
                    </a:lnR>
                    <a:lnT w="12240">
                      <a:solidFill>
                        <a:srgbClr val="000000"/>
                      </a:solidFill>
                    </a:lnT>
                    <a:lnB w="12240" cap="flat" cmpd="sng" algn="ctr">
                      <a:solidFill>
                        <a:srgbClr val="000000"/>
                      </a:solidFill>
                      <a:prstDash val="solid"/>
                      <a:round/>
                      <a:headEnd type="none" w="med" len="med"/>
                      <a:tailEnd type="none" w="med" len="med"/>
                    </a:lnB>
                    <a:solidFill>
                      <a:srgbClr val="BEBDB4"/>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Προγραμματική σύμβαση για τη Μελέτη διαμόρφωσης αμαξοστασίου συνεργείου &amp; χώρου ΚΔΑΕ για τις ανάγκες του Δήμου (προϋπ. 450.000 €).</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a:solidFill>
                        <a:srgbClr val="000000"/>
                      </a:solidFill>
                    </a:lnT>
                    <a:lnB w="12240" cap="flat" cmpd="sng" algn="ctr">
                      <a:solidFill>
                        <a:srgbClr val="000000"/>
                      </a:solidFill>
                      <a:prstDash val="solid"/>
                      <a:round/>
                      <a:headEnd type="none" w="med" len="med"/>
                      <a:tailEnd type="none" w="med" len="med"/>
                    </a:lnB>
                    <a:solidFill>
                      <a:srgbClr val="BEBDB4"/>
                    </a:solidFill>
                  </a:tcPr>
                </a:tc>
                <a:tc>
                  <a:txBody>
                    <a:bodyPr/>
                    <a:lstStyle/>
                    <a:p>
                      <a:pPr marL="0" marR="0" lvl="0" indent="0" algn="r" defTabSz="914400" rtl="0" eaLnBrk="1" fontAlgn="auto" latinLnBrk="0" hangingPunct="1">
                        <a:lnSpc>
                          <a:spcPct val="107000"/>
                        </a:lnSpc>
                        <a:spcBef>
                          <a:spcPts val="0"/>
                        </a:spcBef>
                        <a:spcAft>
                          <a:spcPts val="0"/>
                        </a:spcAft>
                        <a:buClrTx/>
                        <a:buSzTx/>
                        <a:buFontTx/>
                        <a:buNone/>
                        <a:tabLst/>
                        <a:defRPr/>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cap="flat" cmpd="sng" algn="ctr">
                      <a:solidFill>
                        <a:srgbClr val="000000"/>
                      </a:solidFill>
                      <a:prstDash val="solid"/>
                      <a:round/>
                      <a:headEnd type="none" w="med" len="med"/>
                      <a:tailEnd type="none" w="med" len="med"/>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solidFill>
                      <a:srgbClr val="BEBDB4"/>
                    </a:solidFill>
                  </a:tcPr>
                </a:tc>
                <a:extLst>
                  <a:ext uri="{0D108BD9-81ED-4DB2-BD59-A6C34878D82A}">
                    <a16:rowId xmlns="" xmlns:a16="http://schemas.microsoft.com/office/drawing/2014/main" val="3406082824"/>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1">
            <a:extLst>
              <a:ext uri="{FF2B5EF4-FFF2-40B4-BE49-F238E27FC236}">
                <a16:creationId xmlns="" xmlns:a16="http://schemas.microsoft.com/office/drawing/2014/main" id="{5D1ED10E-683E-4841-BDF7-37FC06E35A22}"/>
              </a:ext>
            </a:extLst>
          </p:cNvPr>
          <p:cNvGraphicFramePr/>
          <p:nvPr>
            <p:extLst>
              <p:ext uri="{D42A27DB-BD31-4B8C-83A1-F6EECF244321}">
                <p14:modId xmlns="" xmlns:p14="http://schemas.microsoft.com/office/powerpoint/2010/main" val="1022303263"/>
              </p:ext>
            </p:extLst>
          </p:nvPr>
        </p:nvGraphicFramePr>
        <p:xfrm>
          <a:off x="572590" y="153883"/>
          <a:ext cx="8767429" cy="6515207"/>
        </p:xfrm>
        <a:graphic>
          <a:graphicData uri="http://schemas.openxmlformats.org/drawingml/2006/table">
            <a:tbl>
              <a:tblPr/>
              <a:tblGrid>
                <a:gridCol w="450744">
                  <a:extLst>
                    <a:ext uri="{9D8B030D-6E8A-4147-A177-3AD203B41FA5}">
                      <a16:colId xmlns="" xmlns:a16="http://schemas.microsoft.com/office/drawing/2014/main" val="20000"/>
                    </a:ext>
                  </a:extLst>
                </a:gridCol>
                <a:gridCol w="6859722">
                  <a:extLst>
                    <a:ext uri="{9D8B030D-6E8A-4147-A177-3AD203B41FA5}">
                      <a16:colId xmlns="" xmlns:a16="http://schemas.microsoft.com/office/drawing/2014/main" val="20001"/>
                    </a:ext>
                  </a:extLst>
                </a:gridCol>
                <a:gridCol w="1456963">
                  <a:extLst>
                    <a:ext uri="{9D8B030D-6E8A-4147-A177-3AD203B41FA5}">
                      <a16:colId xmlns="" xmlns:a16="http://schemas.microsoft.com/office/drawing/2014/main" val="20002"/>
                    </a:ext>
                  </a:extLst>
                </a:gridCol>
              </a:tblGrid>
              <a:tr h="503219">
                <a:tc>
                  <a:txBody>
                    <a:bodyPr/>
                    <a:lstStyle/>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just">
                        <a:lnSpc>
                          <a:spcPct val="107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ΠΕΡΙΓΡΑΦΗ</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457200" algn="r">
                        <a:lnSpc>
                          <a:spcPct val="100000"/>
                        </a:lnSpc>
                      </a:pPr>
                      <a:r>
                        <a:rPr lang="el-GR" sz="20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2026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0"/>
                  </a:ext>
                </a:extLst>
              </a:tr>
              <a:tr h="875163">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6</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2000" b="0" strike="noStrike" spc="-1" dirty="0">
                          <a:latin typeface="Calibri" panose="020F0502020204030204" pitchFamily="34" charset="0"/>
                          <a:ea typeface="Calibri" panose="020F0502020204030204" pitchFamily="34" charset="0"/>
                          <a:cs typeface="Calibri" panose="020F0502020204030204" pitchFamily="34" charset="0"/>
                        </a:rPr>
                        <a:t>Προγραμματική σύμβαση για τις  μελέτες  αναπλάσεων οδών (προϋπ. 330.000 €).</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200.000,00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9360" marR="936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1"/>
                  </a:ext>
                </a:extLst>
              </a:tr>
              <a:tr h="1255668">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7</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just">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Προγραμματική σύμβαση για Πολεοδομική Μελέτη και πράξη εφαρμογής στο ΕΚΤΟΣ ΣΧΕΔΙΟΥ Οικοδομικό Τετράγωνο στην περιοχή </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ΕΘΝΟΣ</a:t>
                      </a: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anchor="ct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40.000,00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9360" marR="9360" anchor="ct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 xmlns:a16="http://schemas.microsoft.com/office/drawing/2014/main" val="10002"/>
                  </a:ext>
                </a:extLst>
              </a:tr>
              <a:tr h="875163">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8</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just">
                        <a:lnSpc>
                          <a:spcPct val="100000"/>
                        </a:lnSpc>
                      </a:pPr>
                      <a:r>
                        <a:rPr lang="el-GR" sz="2000" b="0" strike="noStrike" spc="-1" dirty="0">
                          <a:latin typeface="Calibri" panose="020F0502020204030204" pitchFamily="34" charset="0"/>
                          <a:ea typeface="Calibri" panose="020F0502020204030204" pitchFamily="34" charset="0"/>
                          <a:cs typeface="Calibri" panose="020F0502020204030204" pitchFamily="34" charset="0"/>
                        </a:rPr>
                        <a:t>Προγραμματική σύμβαση για Μελέτη πυροπροστασίας για αθλητικούς χώρους και δημοτικά κτίρια (προϋπ. 70.000,00 €).</a:t>
                      </a:r>
                    </a:p>
                  </a:txBody>
                  <a:tcPr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tc>
                  <a:txBody>
                    <a:bodyPr/>
                    <a:lstStyle/>
                    <a:p>
                      <a:pPr algn="r">
                        <a:lnSpc>
                          <a:spcPct val="100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50.000,00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9360" marR="9360" anchor="ctr">
                    <a:lnL w="12240">
                      <a:solidFill>
                        <a:srgbClr val="000000"/>
                      </a:solidFill>
                    </a:lnL>
                    <a:lnR w="12240">
                      <a:solidFill>
                        <a:srgbClr val="000000"/>
                      </a:solidFill>
                    </a:lnR>
                    <a:lnT w="12240">
                      <a:solidFill>
                        <a:srgbClr val="000000"/>
                      </a:solidFill>
                    </a:lnT>
                    <a:lnB w="12240">
                      <a:solidFill>
                        <a:srgbClr val="000000"/>
                      </a:solidFill>
                    </a:lnB>
                    <a:solidFill>
                      <a:srgbClr val="000000">
                        <a:alpha val="20000"/>
                      </a:srgbClr>
                    </a:solidFill>
                  </a:tcPr>
                </a:tc>
                <a:extLst>
                  <a:ext uri="{0D108BD9-81ED-4DB2-BD59-A6C34878D82A}">
                    <a16:rowId xmlns="" xmlns:a16="http://schemas.microsoft.com/office/drawing/2014/main" val="10003"/>
                  </a:ext>
                </a:extLst>
              </a:tr>
              <a:tr h="875163">
                <a:tc>
                  <a:txBody>
                    <a:bodyPr/>
                    <a:lstStyle/>
                    <a:p>
                      <a:pPr algn="ct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9</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algn="just">
                        <a:lnSpc>
                          <a:spcPct val="100000"/>
                        </a:lnSpc>
                      </a:pPr>
                      <a:r>
                        <a:rPr lang="el-GR" sz="2000" b="0" strike="noStrike" spc="-1" dirty="0">
                          <a:latin typeface="Calibri" panose="020F0502020204030204" pitchFamily="34" charset="0"/>
                          <a:ea typeface="Calibri" panose="020F0502020204030204" pitchFamily="34" charset="0"/>
                          <a:cs typeface="Calibri" panose="020F0502020204030204" pitchFamily="34" charset="0"/>
                        </a:rPr>
                        <a:t>Προγραμματική σύμβαση για Μελέτη δικτύου ακαθάρτων σε περιοχές του Δ. Χαλανδρίου.</a:t>
                      </a:r>
                    </a:p>
                  </a:txBody>
                  <a:tcPr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algn="r">
                        <a:lnSpc>
                          <a:spcPct val="107000"/>
                        </a:lnSpc>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30.000,00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a:solidFill>
                        <a:srgbClr val="000000"/>
                      </a:solidFill>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4"/>
                  </a:ext>
                </a:extLst>
              </a:tr>
              <a:tr h="875163">
                <a:tc>
                  <a:txBody>
                    <a:bodyPr/>
                    <a:lstStyle/>
                    <a:p>
                      <a:pPr algn="ctr">
                        <a:lnSpc>
                          <a:spcPct val="107000"/>
                        </a:lnSpc>
                      </a:pPr>
                      <a:r>
                        <a:rPr lang="el-GR" sz="2000" b="0" strike="noStrike" spc="-1" dirty="0">
                          <a:latin typeface="Calibri" panose="020F0502020204030204" pitchFamily="34" charset="0"/>
                          <a:ea typeface="Calibri" panose="020F0502020204030204" pitchFamily="34" charset="0"/>
                          <a:cs typeface="Calibri" panose="020F0502020204030204" pitchFamily="34" charset="0"/>
                        </a:rPr>
                        <a:t>10</a:t>
                      </a:r>
                    </a:p>
                  </a:txBody>
                  <a:tcPr marL="68400" marR="68400" anchor="ctr">
                    <a:lnL w="12240">
                      <a:solidFill>
                        <a:srgbClr val="000000"/>
                      </a:solidFill>
                    </a:lnL>
                    <a:lnR w="12240" cap="flat" cmpd="sng" algn="ctr">
                      <a:solidFill>
                        <a:srgbClr val="000000"/>
                      </a:solidFill>
                      <a:prstDash val="solid"/>
                      <a:round/>
                      <a:headEnd type="none" w="med" len="med"/>
                      <a:tailEnd type="none" w="med" len="med"/>
                    </a:lnR>
                    <a:lnT w="12240">
                      <a:solidFill>
                        <a:srgbClr val="000000"/>
                      </a:solidFill>
                    </a:lnT>
                    <a:lnB w="12240" cap="flat" cmpd="sng" algn="ctr">
                      <a:solidFill>
                        <a:srgbClr val="000000"/>
                      </a:solidFill>
                      <a:prstDash val="solid"/>
                      <a:round/>
                      <a:headEnd type="none" w="med" len="med"/>
                      <a:tailEnd type="none" w="med" len="med"/>
                    </a:lnB>
                    <a:solidFill>
                      <a:srgbClr val="BEBDB4"/>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2000" b="0" strike="noStrike" spc="-1" dirty="0">
                          <a:latin typeface="Calibri" panose="020F0502020204030204" pitchFamily="34" charset="0"/>
                          <a:ea typeface="Calibri" panose="020F0502020204030204" pitchFamily="34" charset="0"/>
                          <a:cs typeface="Calibri" panose="020F0502020204030204" pitchFamily="34" charset="0"/>
                        </a:rPr>
                        <a:t>Προγραμματική σύμβαση Μελέτης έκδοσης Ηλεκτρονικών Ταυτοτήτων Κτιρίων (ΗΤΚ) σε δημοτικά κτίρια.</a:t>
                      </a: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a:solidFill>
                        <a:srgbClr val="000000"/>
                      </a:solidFill>
                    </a:lnT>
                    <a:lnB w="12240" cap="flat" cmpd="sng" algn="ctr">
                      <a:solidFill>
                        <a:srgbClr val="000000"/>
                      </a:solidFill>
                      <a:prstDash val="solid"/>
                      <a:round/>
                      <a:headEnd type="none" w="med" len="med"/>
                      <a:tailEnd type="none" w="med" len="med"/>
                    </a:lnB>
                    <a:solidFill>
                      <a:srgbClr val="BEBDB4"/>
                    </a:solidFill>
                  </a:tcPr>
                </a:tc>
                <a:tc>
                  <a:txBody>
                    <a:bodyPr/>
                    <a:lstStyle/>
                    <a:p>
                      <a:pPr marL="0" marR="0" lvl="0" indent="0" algn="r" defTabSz="914400" rtl="0" eaLnBrk="1" fontAlgn="auto" latinLnBrk="0" hangingPunct="1">
                        <a:lnSpc>
                          <a:spcPct val="107000"/>
                        </a:lnSpc>
                        <a:spcBef>
                          <a:spcPts val="0"/>
                        </a:spcBef>
                        <a:spcAft>
                          <a:spcPts val="0"/>
                        </a:spcAft>
                        <a:buClrTx/>
                        <a:buSzTx/>
                        <a:buFontTx/>
                        <a:buNone/>
                        <a:tabLst/>
                        <a:defRPr/>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37.200,00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cap="flat" cmpd="sng" algn="ctr">
                      <a:solidFill>
                        <a:srgbClr val="000000"/>
                      </a:solidFill>
                      <a:prstDash val="solid"/>
                      <a:round/>
                      <a:headEnd type="none" w="med" len="med"/>
                      <a:tailEnd type="none" w="med" len="med"/>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solidFill>
                      <a:srgbClr val="BEBDB4"/>
                    </a:solidFill>
                  </a:tcPr>
                </a:tc>
                <a:extLst>
                  <a:ext uri="{0D108BD9-81ED-4DB2-BD59-A6C34878D82A}">
                    <a16:rowId xmlns="" xmlns:a16="http://schemas.microsoft.com/office/drawing/2014/main" val="3406082824"/>
                  </a:ext>
                </a:extLst>
              </a:tr>
              <a:tr h="1255668">
                <a:tc>
                  <a:txBody>
                    <a:bodyPr/>
                    <a:lstStyle/>
                    <a:p>
                      <a:pPr algn="ctr">
                        <a:lnSpc>
                          <a:spcPct val="107000"/>
                        </a:lnSpc>
                      </a:pPr>
                      <a:r>
                        <a:rPr lang="el-GR" sz="2000" b="0" strike="noStrike" spc="-1" dirty="0">
                          <a:latin typeface="Calibri" panose="020F0502020204030204" pitchFamily="34" charset="0"/>
                          <a:ea typeface="Calibri" panose="020F0502020204030204" pitchFamily="34" charset="0"/>
                          <a:cs typeface="Calibri" panose="020F0502020204030204" pitchFamily="34" charset="0"/>
                        </a:rPr>
                        <a:t>11</a:t>
                      </a:r>
                    </a:p>
                  </a:txBody>
                  <a:tcPr marL="68400" marR="68400" anchor="ctr">
                    <a:lnL w="12240">
                      <a:solidFill>
                        <a:srgbClr val="000000"/>
                      </a:solidFill>
                    </a:lnL>
                    <a:lnR w="12240" cap="flat" cmpd="sng" algn="ctr">
                      <a:solidFill>
                        <a:srgbClr val="000000"/>
                      </a:solidFill>
                      <a:prstDash val="solid"/>
                      <a:round/>
                      <a:headEnd type="none" w="med" len="med"/>
                      <a:tailEnd type="none" w="med" len="med"/>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2000" b="0" strike="noStrike" spc="-1" dirty="0">
                          <a:latin typeface="Calibri" panose="020F0502020204030204" pitchFamily="34" charset="0"/>
                          <a:ea typeface="Calibri" panose="020F0502020204030204" pitchFamily="34" charset="0"/>
                          <a:cs typeface="Calibri" panose="020F0502020204030204" pitchFamily="34" charset="0"/>
                        </a:rPr>
                        <a:t>Προγραμματική σύμβαση για τη Μελέτη εναρμόνισης διαταγμάτων χρήσεων γης του Δήμου Χαλανδρίου, σύμφωνα με το νέο Γενικό Πολεοδομικό Σχέδιο. </a:t>
                      </a:r>
                    </a:p>
                  </a:txBody>
                  <a:tcPr anchor="ct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a:solidFill>
                        <a:srgbClr val="000000"/>
                      </a:solidFill>
                    </a:lnT>
                    <a:lnB w="1224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auto" latinLnBrk="0" hangingPunct="1">
                        <a:lnSpc>
                          <a:spcPct val="107000"/>
                        </a:lnSpc>
                        <a:spcBef>
                          <a:spcPts val="0"/>
                        </a:spcBef>
                        <a:spcAft>
                          <a:spcPts val="0"/>
                        </a:spcAft>
                        <a:buClrTx/>
                        <a:buSzTx/>
                        <a:buFontTx/>
                        <a:buNone/>
                        <a:tabLst/>
                        <a:defRPr/>
                      </a:pPr>
                      <a:r>
                        <a:rPr lang="el-GR"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50.000,00</a:t>
                      </a:r>
                      <a:endParaRPr lang="el-GR" sz="2000" b="0" strike="noStrike" spc="-1" dirty="0">
                        <a:latin typeface="Calibri" panose="020F0502020204030204" pitchFamily="34" charset="0"/>
                        <a:ea typeface="Calibri" panose="020F0502020204030204" pitchFamily="34" charset="0"/>
                        <a:cs typeface="Calibri" panose="020F0502020204030204" pitchFamily="34" charset="0"/>
                      </a:endParaRPr>
                    </a:p>
                  </a:txBody>
                  <a:tcPr marL="68400" marR="68400" anchor="ctr">
                    <a:lnL w="12240" cap="flat" cmpd="sng" algn="ctr">
                      <a:solidFill>
                        <a:srgbClr val="000000"/>
                      </a:solidFill>
                      <a:prstDash val="solid"/>
                      <a:round/>
                      <a:headEnd type="none" w="med" len="med"/>
                      <a:tailEnd type="none" w="med" len="med"/>
                    </a:lnL>
                    <a:lnR w="12240">
                      <a:solidFill>
                        <a:srgbClr val="000000"/>
                      </a:solidFill>
                    </a:lnR>
                    <a:lnT w="12240">
                      <a:solidFill>
                        <a:srgbClr val="000000"/>
                      </a:solidFill>
                    </a:lnT>
                    <a:lnB w="1224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2145309919"/>
                  </a:ext>
                </a:extLst>
              </a:tr>
            </a:tbl>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Ορθογώνιο 7">
            <a:extLst>
              <a:ext uri="{FF2B5EF4-FFF2-40B4-BE49-F238E27FC236}">
                <a16:creationId xmlns="" xmlns:a16="http://schemas.microsoft.com/office/drawing/2014/main" id="{10A047BD-A900-4DB2-B68C-47DFB59AF07E}"/>
              </a:ext>
            </a:extLst>
          </p:cNvPr>
          <p:cNvSpPr/>
          <p:nvPr/>
        </p:nvSpPr>
        <p:spPr>
          <a:xfrm>
            <a:off x="381000" y="235131"/>
            <a:ext cx="9144000" cy="6348548"/>
          </a:xfrm>
          <a:prstGeom prst="rect">
            <a:avLst/>
          </a:prstGeom>
          <a:solidFill>
            <a:srgbClr val="7175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3" name="Εικόνα 2">
            <a:extLst>
              <a:ext uri="{FF2B5EF4-FFF2-40B4-BE49-F238E27FC236}">
                <a16:creationId xmlns="" xmlns:a16="http://schemas.microsoft.com/office/drawing/2014/main" id="{12F22E5C-7055-4914-A96E-16DAFE36F399}"/>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35380" y="633780"/>
            <a:ext cx="7635240" cy="4145280"/>
          </a:xfrm>
          <a:prstGeom prst="rect">
            <a:avLst/>
          </a:prstGeom>
        </p:spPr>
      </p:pic>
      <p:sp>
        <p:nvSpPr>
          <p:cNvPr id="7" name="Ορθογώνιο 6">
            <a:extLst>
              <a:ext uri="{FF2B5EF4-FFF2-40B4-BE49-F238E27FC236}">
                <a16:creationId xmlns="" xmlns:a16="http://schemas.microsoft.com/office/drawing/2014/main" id="{FB040B8E-AB72-4551-B29E-036B845CD351}"/>
              </a:ext>
            </a:extLst>
          </p:cNvPr>
          <p:cNvSpPr/>
          <p:nvPr/>
        </p:nvSpPr>
        <p:spPr>
          <a:xfrm>
            <a:off x="1135380" y="5046735"/>
            <a:ext cx="7635240" cy="1198517"/>
          </a:xfrm>
          <a:prstGeom prst="rect">
            <a:avLst/>
          </a:prstGeom>
          <a:solidFill>
            <a:srgbClr val="CC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TextShape 1">
            <a:extLst>
              <a:ext uri="{FF2B5EF4-FFF2-40B4-BE49-F238E27FC236}">
                <a16:creationId xmlns="" xmlns:a16="http://schemas.microsoft.com/office/drawing/2014/main" id="{7F8BDB9F-E983-4932-B5E5-F30A58F0DA8F}"/>
              </a:ext>
            </a:extLst>
          </p:cNvPr>
          <p:cNvSpPr txBox="1"/>
          <p:nvPr/>
        </p:nvSpPr>
        <p:spPr>
          <a:xfrm>
            <a:off x="1135380" y="4779060"/>
            <a:ext cx="7635240" cy="1583640"/>
          </a:xfrm>
          <a:prstGeom prst="rect">
            <a:avLst/>
          </a:prstGeom>
          <a:noFill/>
          <a:ln>
            <a:noFill/>
          </a:ln>
        </p:spPr>
        <p:txBody>
          <a:bodyPr anchor="ctr">
            <a:normAutofit/>
          </a:bodyPr>
          <a:lstStyle/>
          <a:p>
            <a:pPr algn="ctr">
              <a:lnSpc>
                <a:spcPct val="150000"/>
              </a:lnSpc>
            </a:pPr>
            <a:r>
              <a:rPr lang="el-GR" sz="2800" b="1" spc="-1" dirty="0">
                <a:solidFill>
                  <a:srgbClr val="717578"/>
                </a:solidFill>
                <a:latin typeface="Arial Black" panose="020B0A04020102020204" pitchFamily="34" charset="0"/>
              </a:rPr>
              <a:t>Τεχνικό Πρόγραμμα</a:t>
            </a:r>
          </a:p>
          <a:p>
            <a:pPr algn="ctr"/>
            <a:r>
              <a:rPr lang="el-GR" sz="2800" b="1" spc="-1" dirty="0">
                <a:solidFill>
                  <a:srgbClr val="717578"/>
                </a:solidFill>
                <a:latin typeface="Arial Black" panose="020B0A04020102020204" pitchFamily="34" charset="0"/>
              </a:rPr>
              <a:t>Οικονομικού Έτους 2026</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CustomShape 1"/>
          <p:cNvSpPr/>
          <p:nvPr/>
        </p:nvSpPr>
        <p:spPr>
          <a:xfrm>
            <a:off x="2790826" y="566058"/>
            <a:ext cx="5762625" cy="5006069"/>
          </a:xfrm>
          <a:prstGeom prst="rect">
            <a:avLst/>
          </a:prstGeom>
          <a:noFill/>
          <a:ln w="9360">
            <a:noFill/>
          </a:ln>
        </p:spPr>
        <p:style>
          <a:lnRef idx="0">
            <a:scrgbClr r="0" g="0" b="0"/>
          </a:lnRef>
          <a:fillRef idx="0">
            <a:scrgbClr r="0" g="0" b="0"/>
          </a:fillRef>
          <a:effectRef idx="0">
            <a:scrgbClr r="0" g="0" b="0"/>
          </a:effectRef>
          <a:fontRef idx="minor"/>
        </p:style>
        <p:txBody>
          <a:bodyPr anchor="ctr"/>
          <a:lstStyle/>
          <a:p>
            <a:pPr algn="just">
              <a:lnSpc>
                <a:spcPct val="100000"/>
              </a:lnSpc>
            </a:pP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Από τις ανωτέρω αποτυπώσεις και αναλύσεις διαπιστώνεται ότι στο υπό έγκριση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Τεχνικό Πρόγραμμα  Οικονομικού  Έτους  2026</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μόνο  το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31%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χρηματοδοτείται από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ΙΔΙΟΥΣ ΠΟΡΟΥΣ του Δήμου Χαλανδρίου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(τακτικά έξοδα).</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Ο Δήμος είναι σε θέση σήμερα να καλύψει το παραπάνω ποσοστό λόγω ικανών εσόδων. </a:t>
            </a:r>
          </a:p>
          <a:p>
            <a:pPr algn="just">
              <a:lnSpc>
                <a:spcPct val="100000"/>
              </a:lnSpc>
            </a:pPr>
            <a:endParaRPr lang="el-GR" sz="2200" spc="-1" dirty="0">
              <a:latin typeface="Calibri" panose="020F0502020204030204" pitchFamily="34" charset="0"/>
              <a:ea typeface="Calibri" panose="020F0502020204030204" pitchFamily="34" charset="0"/>
              <a:cs typeface="Calibri" panose="020F0502020204030204" pitchFamily="34" charset="0"/>
            </a:endParaRPr>
          </a:p>
          <a:p>
            <a:pPr algn="just">
              <a:lnSpc>
                <a:spcPct val="100000"/>
              </a:lnSpc>
            </a:pP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Το 69%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του Τεχνικού Προγράμματος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χρηματοδοτείται από εξωτερικούς φορείς, </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ενώ εργαζόμαστε προετοιμάζοντας μελέτες ώστε να υποβληθούν </a:t>
            </a:r>
            <a:r>
              <a:rPr lang="el-GR" sz="2200" b="1" spc="-1" dirty="0">
                <a:solidFill>
                  <a:srgbClr val="000000"/>
                </a:solidFill>
                <a:latin typeface="Calibri" panose="020F0502020204030204" pitchFamily="34" charset="0"/>
                <a:ea typeface="Calibri" panose="020F0502020204030204" pitchFamily="34" charset="0"/>
                <a:cs typeface="Calibri" panose="020F0502020204030204" pitchFamily="34" charset="0"/>
              </a:rPr>
              <a:t>αιτήματα για νέα έργα προς χρηματοδότηση</a:t>
            </a:r>
            <a:r>
              <a:rPr lang="el-GR" sz="2200" spc="-1" dirty="0">
                <a:solidFill>
                  <a:srgbClr val="000000"/>
                </a:solidFill>
                <a:latin typeface="Calibri" panose="020F0502020204030204" pitchFamily="34" charset="0"/>
                <a:ea typeface="Calibri" panose="020F0502020204030204" pitchFamily="34" charset="0"/>
                <a:cs typeface="Calibri" panose="020F0502020204030204" pitchFamily="34" charset="0"/>
              </a:rPr>
              <a:t> στις σχετικές προσκλήσεις των Ευρωπαϊκών και Εθνικών Φορέων Χρηματοδότησης.</a:t>
            </a:r>
            <a:endParaRPr lang="el-GR" sz="2200" spc="-1" dirty="0">
              <a:latin typeface="Calibri" panose="020F0502020204030204" pitchFamily="34" charset="0"/>
              <a:ea typeface="Calibri" panose="020F0502020204030204" pitchFamily="34" charset="0"/>
              <a:cs typeface="Calibri" panose="020F0502020204030204" pitchFamily="34" charset="0"/>
            </a:endParaRPr>
          </a:p>
        </p:txBody>
      </p:sp>
      <p:grpSp>
        <p:nvGrpSpPr>
          <p:cNvPr id="7" name="Ομάδα 6">
            <a:extLst>
              <a:ext uri="{FF2B5EF4-FFF2-40B4-BE49-F238E27FC236}">
                <a16:creationId xmlns="" xmlns:a16="http://schemas.microsoft.com/office/drawing/2014/main" id="{E4545FA7-685B-4BAE-A0A8-209169E2196B}"/>
              </a:ext>
            </a:extLst>
          </p:cNvPr>
          <p:cNvGrpSpPr/>
          <p:nvPr/>
        </p:nvGrpSpPr>
        <p:grpSpPr>
          <a:xfrm>
            <a:off x="622941" y="0"/>
            <a:ext cx="1533640" cy="6858000"/>
            <a:chOff x="241940" y="0"/>
            <a:chExt cx="1533640" cy="6858000"/>
          </a:xfrm>
        </p:grpSpPr>
        <p:sp>
          <p:nvSpPr>
            <p:cNvPr id="8" name="Ορθογώνιο 7">
              <a:extLst>
                <a:ext uri="{FF2B5EF4-FFF2-40B4-BE49-F238E27FC236}">
                  <a16:creationId xmlns="" xmlns:a16="http://schemas.microsoft.com/office/drawing/2014/main" id="{08FF980D-EB09-42CF-91F7-ACCD24D1FC93}"/>
                </a:ext>
              </a:extLst>
            </p:cNvPr>
            <p:cNvSpPr/>
            <p:nvPr/>
          </p:nvSpPr>
          <p:spPr>
            <a:xfrm>
              <a:off x="251640" y="0"/>
              <a:ext cx="1511640" cy="6858000"/>
            </a:xfrm>
            <a:prstGeom prst="rect">
              <a:avLst/>
            </a:prstGeom>
            <a:solidFill>
              <a:srgbClr val="B1B5B4"/>
            </a:solidFill>
            <a:ln>
              <a:solidFill>
                <a:srgbClr val="B1B5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Εικόνα 3">
              <a:extLst>
                <a:ext uri="{FF2B5EF4-FFF2-40B4-BE49-F238E27FC236}">
                  <a16:creationId xmlns="" xmlns:a16="http://schemas.microsoft.com/office/drawing/2014/main" id="{27659E4A-5F04-4B3B-ADBE-58302E19AFBA}"/>
                </a:ext>
              </a:extLst>
            </p:cNvPr>
            <p:cNvPicPr/>
            <p:nvPr/>
          </p:nvPicPr>
          <p:blipFill rotWithShape="1">
            <a:blip r:embed="rId2" cstate="print"/>
            <a:srcRect l="1627" t="1006" r="1757" b="1390"/>
            <a:stretch/>
          </p:blipFill>
          <p:spPr>
            <a:xfrm>
              <a:off x="241940" y="547911"/>
              <a:ext cx="1533640" cy="2130424"/>
            </a:xfrm>
            <a:prstGeom prst="rect">
              <a:avLst/>
            </a:prstGeom>
            <a:ln>
              <a:noFill/>
            </a:ln>
          </p:spPr>
        </p:pic>
      </p:gr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Γράφημα"/>
          <p:cNvGraphicFramePr/>
          <p:nvPr>
            <p:extLst>
              <p:ext uri="{D42A27DB-BD31-4B8C-83A1-F6EECF244321}">
                <p14:modId xmlns="" xmlns:p14="http://schemas.microsoft.com/office/powerpoint/2010/main" val="1714061684"/>
              </p:ext>
            </p:extLst>
          </p:nvPr>
        </p:nvGraphicFramePr>
        <p:xfrm>
          <a:off x="0" y="1602377"/>
          <a:ext cx="9906000" cy="5152428"/>
        </p:xfrm>
        <a:graphic>
          <a:graphicData uri="http://schemas.openxmlformats.org/drawingml/2006/chart">
            <c:chart xmlns:c="http://schemas.openxmlformats.org/drawingml/2006/chart" xmlns:r="http://schemas.openxmlformats.org/officeDocument/2006/relationships" r:id="rId2"/>
          </a:graphicData>
        </a:graphic>
      </p:graphicFrame>
      <p:sp>
        <p:nvSpPr>
          <p:cNvPr id="4" name="CustomShape 1">
            <a:extLst>
              <a:ext uri="{FF2B5EF4-FFF2-40B4-BE49-F238E27FC236}">
                <a16:creationId xmlns="" xmlns:a16="http://schemas.microsoft.com/office/drawing/2014/main" id="{A6C7CB03-1C61-476F-9B76-81E623A8D80B}"/>
              </a:ext>
            </a:extLst>
          </p:cNvPr>
          <p:cNvSpPr/>
          <p:nvPr/>
        </p:nvSpPr>
        <p:spPr>
          <a:xfrm>
            <a:off x="0" y="274680"/>
            <a:ext cx="9906910" cy="1138194"/>
          </a:xfrm>
          <a:prstGeom prst="rect">
            <a:avLst/>
          </a:prstGeom>
          <a:solidFill>
            <a:schemeClr val="bg2">
              <a:lumMod val="75000"/>
            </a:schemeClr>
          </a:solid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3200" b="1" spc="-1" dirty="0">
                <a:solidFill>
                  <a:srgbClr val="000000"/>
                </a:solidFill>
                <a:latin typeface="Calibri"/>
              </a:rPr>
              <a:t> Δαπάνες ανά Πηγή Χρηματοδότησης  του </a:t>
            </a:r>
          </a:p>
          <a:p>
            <a:pPr algn="ctr">
              <a:lnSpc>
                <a:spcPct val="100000"/>
              </a:lnSpc>
            </a:pPr>
            <a:r>
              <a:rPr lang="el-GR" sz="3200" b="1" spc="-1" dirty="0">
                <a:solidFill>
                  <a:srgbClr val="000000"/>
                </a:solidFill>
                <a:latin typeface="Calibri"/>
              </a:rPr>
              <a:t>Τεχνικού Προγράμματος</a:t>
            </a:r>
            <a:endParaRPr lang="el-GR" sz="3200" spc="-1" dirty="0">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extShape 1"/>
          <p:cNvSpPr txBox="1"/>
          <p:nvPr/>
        </p:nvSpPr>
        <p:spPr>
          <a:xfrm>
            <a:off x="0" y="274681"/>
            <a:ext cx="9914708" cy="1138194"/>
          </a:xfrm>
          <a:prstGeom prst="rect">
            <a:avLst/>
          </a:prstGeom>
          <a:solidFill>
            <a:srgbClr val="C4BD97"/>
          </a:solidFill>
          <a:ln>
            <a:noFill/>
          </a:ln>
        </p:spPr>
        <p:txBody>
          <a:bodyPr anchor="ctr">
            <a:normAutofit/>
          </a:bodyPr>
          <a:lstStyle/>
          <a:p>
            <a:pPr algn="ctr">
              <a:lnSpc>
                <a:spcPct val="100000"/>
              </a:lnSpc>
            </a:pPr>
            <a:r>
              <a:rPr lang="el-GR" sz="3200" b="1" spc="-1" dirty="0">
                <a:solidFill>
                  <a:srgbClr val="000000"/>
                </a:solidFill>
                <a:latin typeface="Calibri"/>
              </a:rPr>
              <a:t>Ίδιοι Πόροι σε σχέση με τις </a:t>
            </a:r>
          </a:p>
          <a:p>
            <a:pPr algn="ctr">
              <a:lnSpc>
                <a:spcPct val="100000"/>
              </a:lnSpc>
            </a:pPr>
            <a:r>
              <a:rPr lang="el-GR" sz="3200" b="1" spc="-1" dirty="0">
                <a:solidFill>
                  <a:srgbClr val="000000"/>
                </a:solidFill>
                <a:latin typeface="Calibri"/>
              </a:rPr>
              <a:t>εξωτερικές Χρηματοδοτήσεις</a:t>
            </a:r>
            <a:endParaRPr lang="el-GR" sz="3200" spc="-1" dirty="0">
              <a:solidFill>
                <a:srgbClr val="000000"/>
              </a:solidFill>
              <a:latin typeface="Arial"/>
            </a:endParaRPr>
          </a:p>
        </p:txBody>
      </p:sp>
      <p:graphicFrame>
        <p:nvGraphicFramePr>
          <p:cNvPr id="186" name="3 - Θέση περιεχομένου"/>
          <p:cNvGraphicFramePr/>
          <p:nvPr>
            <p:extLst>
              <p:ext uri="{D42A27DB-BD31-4B8C-83A1-F6EECF244321}">
                <p14:modId xmlns="" xmlns:p14="http://schemas.microsoft.com/office/powerpoint/2010/main" val="369414151"/>
              </p:ext>
            </p:extLst>
          </p:nvPr>
        </p:nvGraphicFramePr>
        <p:xfrm>
          <a:off x="642257" y="1700214"/>
          <a:ext cx="8630194" cy="488310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TextShape 2"/>
          <p:cNvSpPr txBox="1"/>
          <p:nvPr/>
        </p:nvSpPr>
        <p:spPr>
          <a:xfrm>
            <a:off x="0" y="4536760"/>
            <a:ext cx="9906000" cy="1142641"/>
          </a:xfrm>
          <a:prstGeom prst="rect">
            <a:avLst/>
          </a:prstGeom>
          <a:solidFill>
            <a:srgbClr val="C4BD97"/>
          </a:solidFill>
          <a:ln>
            <a:noFill/>
          </a:ln>
        </p:spPr>
        <p:txBody>
          <a:bodyPr anchor="ctr">
            <a:normAutofit/>
          </a:bodyPr>
          <a:lstStyle/>
          <a:p>
            <a:pPr algn="ctr">
              <a:lnSpc>
                <a:spcPct val="100000"/>
              </a:lnSpc>
            </a:pPr>
            <a:r>
              <a:rPr lang="el-GR" sz="3600" b="1" spc="-1" dirty="0">
                <a:solidFill>
                  <a:srgbClr val="000000"/>
                </a:solidFill>
                <a:latin typeface="Calibri"/>
              </a:rPr>
              <a:t>Η σύνθεση των έργων ανά κατηγορία</a:t>
            </a:r>
            <a:endParaRPr lang="el-GR" sz="3600" spc="-1" dirty="0">
              <a:solidFill>
                <a:srgbClr val="000000"/>
              </a:solidFill>
              <a:latin typeface="Arial"/>
            </a:endParaRPr>
          </a:p>
        </p:txBody>
      </p:sp>
      <p:pic>
        <p:nvPicPr>
          <p:cNvPr id="6" name="Εικόνα 5">
            <a:extLst>
              <a:ext uri="{FF2B5EF4-FFF2-40B4-BE49-F238E27FC236}">
                <a16:creationId xmlns="" xmlns:a16="http://schemas.microsoft.com/office/drawing/2014/main" id="{B9D8E960-25A2-4780-91D6-9B8162811F26}"/>
              </a:ext>
            </a:extLst>
          </p:cNvPr>
          <p:cNvPicPr/>
          <p:nvPr/>
        </p:nvPicPr>
        <p:blipFill>
          <a:blip r:embed="rId2" cstate="print"/>
          <a:stretch/>
        </p:blipFill>
        <p:spPr>
          <a:xfrm>
            <a:off x="4039381" y="916387"/>
            <a:ext cx="1827238" cy="2512615"/>
          </a:xfrm>
          <a:prstGeom prst="rect">
            <a:avLst/>
          </a:prstGeom>
          <a:ln>
            <a:noFill/>
          </a:ln>
        </p:spPr>
      </p:pic>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19499</TotalTime>
  <Words>3789</Words>
  <Application>Microsoft Office PowerPoint</Application>
  <PresentationFormat>Α4 (210x297 χιλ.)</PresentationFormat>
  <Paragraphs>760</Paragraphs>
  <Slides>54</Slides>
  <Notes>7</Notes>
  <HiddenSlides>0</HiddenSlides>
  <MMClips>0</MMClips>
  <ScaleCrop>false</ScaleCrop>
  <HeadingPairs>
    <vt:vector size="4" baseType="variant">
      <vt:variant>
        <vt:lpstr>Θέμα</vt:lpstr>
      </vt:variant>
      <vt:variant>
        <vt:i4>4</vt:i4>
      </vt:variant>
      <vt:variant>
        <vt:lpstr>Τίτλοι διαφανειών</vt:lpstr>
      </vt:variant>
      <vt:variant>
        <vt:i4>54</vt:i4>
      </vt:variant>
    </vt:vector>
  </HeadingPairs>
  <TitlesOfParts>
    <vt:vector size="58" baseType="lpstr">
      <vt:lpstr>Office Theme</vt:lpstr>
      <vt:lpstr>Office Theme</vt:lpstr>
      <vt:lpstr>Office Theme</vt:lpstr>
      <vt:lpstr>Office Theme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lpstr>Διαφάνεια 48</vt:lpstr>
      <vt:lpstr>Διαφάνεια 49</vt:lpstr>
      <vt:lpstr>Διαφάνεια 50</vt:lpstr>
      <vt:lpstr>Διαφάνεια 51</vt:lpstr>
      <vt:lpstr>Διαφάνεια 52</vt:lpstr>
      <vt:lpstr>Διαφάνεια 53</vt:lpstr>
      <vt:lpstr>Διαφάνεια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ΤΕΧΝΙΚΟ ΠΡΟΓΡΑΜΜΑ ΟΙΚΟΝΟΜΙΚΟΥ ΕΤΟΥΣ 2024</dc:title>
  <dc:subject/>
  <dc:creator>ΘΕΟΦΑΝΗ ΣΙΔΕΡΗ</dc:creator>
  <dc:description/>
  <cp:lastModifiedBy>Toshiba</cp:lastModifiedBy>
  <cp:revision>281</cp:revision>
  <cp:lastPrinted>2026-01-22T12:49:02Z</cp:lastPrinted>
  <dcterms:created xsi:type="dcterms:W3CDTF">2023-12-15T12:34:45Z</dcterms:created>
  <dcterms:modified xsi:type="dcterms:W3CDTF">2026-01-26T15:17:32Z</dcterms:modified>
  <dc:language>el-GR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ContentTypeId">
    <vt:lpwstr>0x010100AA3F7D94069FF64A86F7DFF56D60E3BE</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6</vt:i4>
  </property>
  <property fmtid="{D5CDD505-2E9C-101B-9397-08002B2CF9AE}" pid="9" name="PresentationFormat">
    <vt:lpwstr>Προβολή στην οθόνη (4:3)</vt:lpwstr>
  </property>
  <property fmtid="{D5CDD505-2E9C-101B-9397-08002B2CF9AE}" pid="10" name="ScaleCrop">
    <vt:bool>false</vt:bool>
  </property>
  <property fmtid="{D5CDD505-2E9C-101B-9397-08002B2CF9AE}" pid="11" name="ShareDoc">
    <vt:bool>false</vt:bool>
  </property>
  <property fmtid="{D5CDD505-2E9C-101B-9397-08002B2CF9AE}" pid="12" name="Slides">
    <vt:i4>53</vt:i4>
  </property>
</Properties>
</file>